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0"/>
  </p:notesMasterIdLst>
  <p:sldIdLst>
    <p:sldId id="263" r:id="rId2"/>
    <p:sldId id="619" r:id="rId3"/>
    <p:sldId id="257" r:id="rId4"/>
    <p:sldId id="258" r:id="rId5"/>
    <p:sldId id="445" r:id="rId6"/>
    <p:sldId id="270" r:id="rId7"/>
    <p:sldId id="271" r:id="rId8"/>
    <p:sldId id="272" r:id="rId9"/>
    <p:sldId id="273" r:id="rId10"/>
    <p:sldId id="407" r:id="rId11"/>
    <p:sldId id="408" r:id="rId12"/>
    <p:sldId id="409" r:id="rId13"/>
    <p:sldId id="410" r:id="rId14"/>
    <p:sldId id="405" r:id="rId15"/>
    <p:sldId id="413" r:id="rId16"/>
    <p:sldId id="415" r:id="rId17"/>
    <p:sldId id="416" r:id="rId18"/>
    <p:sldId id="417" r:id="rId19"/>
    <p:sldId id="418" r:id="rId20"/>
    <p:sldId id="419" r:id="rId21"/>
    <p:sldId id="420" r:id="rId22"/>
    <p:sldId id="421" r:id="rId23"/>
    <p:sldId id="422" r:id="rId24"/>
    <p:sldId id="414" r:id="rId25"/>
    <p:sldId id="423" r:id="rId26"/>
    <p:sldId id="425" r:id="rId27"/>
    <p:sldId id="426" r:id="rId28"/>
    <p:sldId id="427" r:id="rId29"/>
    <p:sldId id="428" r:id="rId30"/>
    <p:sldId id="640" r:id="rId31"/>
    <p:sldId id="641" r:id="rId32"/>
    <p:sldId id="642" r:id="rId33"/>
    <p:sldId id="644" r:id="rId34"/>
    <p:sldId id="643" r:id="rId35"/>
    <p:sldId id="645" r:id="rId36"/>
    <p:sldId id="431" r:id="rId37"/>
    <p:sldId id="440" r:id="rId38"/>
    <p:sldId id="430" r:id="rId39"/>
    <p:sldId id="424" r:id="rId40"/>
    <p:sldId id="429" r:id="rId41"/>
    <p:sldId id="433" r:id="rId42"/>
    <p:sldId id="434" r:id="rId43"/>
    <p:sldId id="435" r:id="rId44"/>
    <p:sldId id="436" r:id="rId45"/>
    <p:sldId id="437" r:id="rId46"/>
    <p:sldId id="438" r:id="rId47"/>
    <p:sldId id="439" r:id="rId48"/>
    <p:sldId id="441" r:id="rId49"/>
    <p:sldId id="646" r:id="rId50"/>
    <p:sldId id="647" r:id="rId51"/>
    <p:sldId id="648" r:id="rId52"/>
    <p:sldId id="651" r:id="rId53"/>
    <p:sldId id="650" r:id="rId54"/>
    <p:sldId id="649" r:id="rId55"/>
    <p:sldId id="652" r:id="rId56"/>
    <p:sldId id="653" r:id="rId57"/>
    <p:sldId id="654" r:id="rId58"/>
    <p:sldId id="432" r:id="rId59"/>
    <p:sldId id="442" r:id="rId60"/>
    <p:sldId id="443" r:id="rId61"/>
    <p:sldId id="444" r:id="rId62"/>
    <p:sldId id="448" r:id="rId63"/>
    <p:sldId id="446" r:id="rId64"/>
    <p:sldId id="449" r:id="rId65"/>
    <p:sldId id="450" r:id="rId66"/>
    <p:sldId id="451" r:id="rId67"/>
    <p:sldId id="452" r:id="rId68"/>
    <p:sldId id="462" r:id="rId69"/>
    <p:sldId id="463" r:id="rId70"/>
    <p:sldId id="464" r:id="rId71"/>
    <p:sldId id="620" r:id="rId72"/>
    <p:sldId id="454" r:id="rId73"/>
    <p:sldId id="465" r:id="rId74"/>
    <p:sldId id="466" r:id="rId75"/>
    <p:sldId id="467" r:id="rId76"/>
    <p:sldId id="468" r:id="rId77"/>
    <p:sldId id="469" r:id="rId78"/>
    <p:sldId id="470" r:id="rId79"/>
    <p:sldId id="471" r:id="rId80"/>
    <p:sldId id="472" r:id="rId81"/>
    <p:sldId id="455" r:id="rId82"/>
    <p:sldId id="473" r:id="rId83"/>
    <p:sldId id="618" r:id="rId84"/>
    <p:sldId id="474" r:id="rId85"/>
    <p:sldId id="475" r:id="rId86"/>
    <p:sldId id="476" r:id="rId87"/>
    <p:sldId id="488" r:id="rId88"/>
    <p:sldId id="477" r:id="rId89"/>
    <p:sldId id="478" r:id="rId90"/>
    <p:sldId id="489" r:id="rId91"/>
    <p:sldId id="479" r:id="rId92"/>
    <p:sldId id="480" r:id="rId93"/>
    <p:sldId id="481" r:id="rId94"/>
    <p:sldId id="482" r:id="rId95"/>
    <p:sldId id="655" r:id="rId96"/>
    <p:sldId id="656" r:id="rId97"/>
    <p:sldId id="657" r:id="rId98"/>
    <p:sldId id="658" r:id="rId99"/>
    <p:sldId id="659" r:id="rId100"/>
    <p:sldId id="662" r:id="rId101"/>
    <p:sldId id="660" r:id="rId102"/>
    <p:sldId id="661" r:id="rId103"/>
    <p:sldId id="663" r:id="rId104"/>
    <p:sldId id="490" r:id="rId105"/>
    <p:sldId id="617" r:id="rId106"/>
    <p:sldId id="501" r:id="rId107"/>
    <p:sldId id="503" r:id="rId108"/>
    <p:sldId id="504" r:id="rId109"/>
    <p:sldId id="506" r:id="rId110"/>
    <p:sldId id="507" r:id="rId111"/>
    <p:sldId id="511" r:id="rId112"/>
    <p:sldId id="664" r:id="rId113"/>
    <p:sldId id="508" r:id="rId114"/>
    <p:sldId id="665" r:id="rId115"/>
    <p:sldId id="512" r:id="rId116"/>
    <p:sldId id="509" r:id="rId117"/>
    <p:sldId id="510" r:id="rId118"/>
    <p:sldId id="502" r:id="rId119"/>
    <p:sldId id="483" r:id="rId120"/>
    <p:sldId id="484" r:id="rId121"/>
    <p:sldId id="485" r:id="rId122"/>
    <p:sldId id="486" r:id="rId123"/>
    <p:sldId id="487" r:id="rId124"/>
    <p:sldId id="491" r:id="rId125"/>
    <p:sldId id="492" r:id="rId126"/>
    <p:sldId id="493" r:id="rId127"/>
    <p:sldId id="666" r:id="rId128"/>
    <p:sldId id="667" r:id="rId129"/>
    <p:sldId id="668" r:id="rId130"/>
    <p:sldId id="669" r:id="rId131"/>
    <p:sldId id="673" r:id="rId132"/>
    <p:sldId id="670" r:id="rId133"/>
    <p:sldId id="671" r:id="rId134"/>
    <p:sldId id="672" r:id="rId135"/>
    <p:sldId id="678" r:id="rId136"/>
    <p:sldId id="674" r:id="rId137"/>
    <p:sldId id="675" r:id="rId138"/>
    <p:sldId id="500" r:id="rId139"/>
    <p:sldId id="529" r:id="rId140"/>
    <p:sldId id="530" r:id="rId141"/>
    <p:sldId id="531" r:id="rId142"/>
    <p:sldId id="532" r:id="rId143"/>
    <p:sldId id="533" r:id="rId144"/>
    <p:sldId id="534" r:id="rId145"/>
    <p:sldId id="535" r:id="rId146"/>
    <p:sldId id="536" r:id="rId147"/>
    <p:sldId id="537" r:id="rId148"/>
    <p:sldId id="538" r:id="rId149"/>
    <p:sldId id="539" r:id="rId150"/>
    <p:sldId id="679" r:id="rId151"/>
    <p:sldId id="543" r:id="rId152"/>
    <p:sldId id="544" r:id="rId153"/>
    <p:sldId id="545" r:id="rId154"/>
    <p:sldId id="546" r:id="rId155"/>
    <p:sldId id="547" r:id="rId156"/>
    <p:sldId id="548" r:id="rId157"/>
    <p:sldId id="680" r:id="rId158"/>
    <p:sldId id="549" r:id="rId159"/>
    <p:sldId id="550" r:id="rId160"/>
    <p:sldId id="551" r:id="rId161"/>
    <p:sldId id="552" r:id="rId162"/>
    <p:sldId id="553" r:id="rId163"/>
    <p:sldId id="681" r:id="rId164"/>
    <p:sldId id="562" r:id="rId165"/>
    <p:sldId id="615" r:id="rId166"/>
    <p:sldId id="682" r:id="rId167"/>
    <p:sldId id="683" r:id="rId168"/>
    <p:sldId id="684" r:id="rId169"/>
    <p:sldId id="685" r:id="rId170"/>
    <p:sldId id="686" r:id="rId171"/>
    <p:sldId id="687" r:id="rId172"/>
    <p:sldId id="688" r:id="rId173"/>
    <p:sldId id="689" r:id="rId174"/>
    <p:sldId id="690" r:id="rId175"/>
    <p:sldId id="563" r:id="rId176"/>
    <p:sldId id="691" r:id="rId177"/>
    <p:sldId id="692" r:id="rId178"/>
    <p:sldId id="583" r:id="rId17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YEBOUE" initials="M" lastIdx="3" clrIdx="0">
    <p:extLst>
      <p:ext uri="{19B8F6BF-5375-455C-9EA6-DF929625EA0E}">
        <p15:presenceInfo xmlns:p15="http://schemas.microsoft.com/office/powerpoint/2012/main" userId="M.YEBOU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7320"/>
    <a:srgbClr val="E2F0D9"/>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84" autoAdjust="0"/>
    <p:restoredTop sz="92475" autoAdjust="0"/>
  </p:normalViewPr>
  <p:slideViewPr>
    <p:cSldViewPr snapToGrid="0">
      <p:cViewPr varScale="1">
        <p:scale>
          <a:sx n="67" d="100"/>
          <a:sy n="67" d="100"/>
        </p:scale>
        <p:origin x="738"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commentAuthors" Target="commentAuthor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presProps" Target="presProps.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notesMaster" Target="notesMasters/notesMaster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5-06T18:45:12.558" idx="3">
    <p:pos x="10" y="10"/>
    <p:text/>
    <p:extLst>
      <p:ext uri="{C676402C-5697-4E1C-873F-D02D1690AC5C}">
        <p15:threadingInfo xmlns:p15="http://schemas.microsoft.com/office/powerpoint/2012/main" timeZoneBias="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05-06T18:45:12.558" idx="3">
    <p:pos x="10" y="10"/>
    <p:text/>
    <p:extLst>
      <p:ext uri="{C676402C-5697-4E1C-873F-D02D1690AC5C}">
        <p15:threadingInfo xmlns:p15="http://schemas.microsoft.com/office/powerpoint/2012/main" timeZoneBias="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1-05-06T18:45:12.558" idx="3">
    <p:pos x="10" y="10"/>
    <p:text/>
    <p:extLst>
      <p:ext uri="{C676402C-5697-4E1C-873F-D02D1690AC5C}">
        <p15:threadingInfo xmlns:p15="http://schemas.microsoft.com/office/powerpoint/2012/main" timeZoneBias="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C9CCED-CAA0-47A7-9F2F-9CC9AD944074}" type="datetimeFigureOut">
              <a:rPr lang="fr-FR" smtClean="0"/>
              <a:pPr/>
              <a:t>15/05/2026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1C3238-E7B1-4990-B1B5-AB36A03F6E43}" type="slidenum">
              <a:rPr lang="fr-FR" smtClean="0"/>
              <a:pPr/>
              <a:t>‹N°›</a:t>
            </a:fld>
            <a:endParaRPr lang="fr-FR"/>
          </a:p>
        </p:txBody>
      </p:sp>
    </p:spTree>
    <p:extLst>
      <p:ext uri="{BB962C8B-B14F-4D97-AF65-F5344CB8AC3E}">
        <p14:creationId xmlns:p14="http://schemas.microsoft.com/office/powerpoint/2010/main" val="1139863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smtClean="0">
                <a:latin typeface="Arial" panose="020B0604020202020204" pitchFamily="34" charset="0"/>
                <a:cs typeface="Arial" panose="020B0604020202020204" pitchFamily="34" charset="0"/>
              </a:rPr>
              <a:t>« gourme des mineurs » ; c’est un érythème papuleux, prurigineux, parfois compliqué de lésion de grattage.</a:t>
            </a:r>
            <a:endParaRPr lang="fr-FR" sz="1100"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smtClean="0">
                <a:latin typeface="Arial" panose="020B0604020202020204" pitchFamily="34" charset="0"/>
                <a:cs typeface="Arial" panose="020B0604020202020204" pitchFamily="34" charset="0"/>
              </a:rPr>
              <a:t>Un catarrhe des gourmes : il s’agit d’une simple irritation des voies aéro-digestif supérieures avec une toux surtout vespérale, expectoration muqueuse, dysphonie voire dysphagie.</a:t>
            </a:r>
            <a:endParaRPr lang="fr-FR" sz="1100" dirty="0" smtClean="0">
              <a:latin typeface="Arial" panose="020B0604020202020204" pitchFamily="34" charset="0"/>
              <a:cs typeface="Arial" panose="020B0604020202020204" pitchFamily="34" charset="0"/>
            </a:endParaRPr>
          </a:p>
          <a:p>
            <a:endParaRPr lang="fr-FR" dirty="0"/>
          </a:p>
        </p:txBody>
      </p:sp>
      <p:sp>
        <p:nvSpPr>
          <p:cNvPr id="4" name="Espace réservé du numéro de diapositive 3"/>
          <p:cNvSpPr>
            <a:spLocks noGrp="1"/>
          </p:cNvSpPr>
          <p:nvPr>
            <p:ph type="sldNum" sz="quarter" idx="10"/>
          </p:nvPr>
        </p:nvSpPr>
        <p:spPr/>
        <p:txBody>
          <a:bodyPr/>
          <a:lstStyle/>
          <a:p>
            <a:fld id="{5B1C3238-E7B1-4990-B1B5-AB36A03F6E43}" type="slidenum">
              <a:rPr lang="fr-FR" smtClean="0"/>
              <a:pPr/>
              <a:t>22</a:t>
            </a:fld>
            <a:endParaRPr lang="fr-FR"/>
          </a:p>
        </p:txBody>
      </p:sp>
    </p:spTree>
    <p:extLst>
      <p:ext uri="{BB962C8B-B14F-4D97-AF65-F5344CB8AC3E}">
        <p14:creationId xmlns:p14="http://schemas.microsoft.com/office/powerpoint/2010/main" val="4153713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latin typeface="Arial" panose="020B0604020202020204" pitchFamily="34" charset="0"/>
                <a:cs typeface="Arial" panose="020B0604020202020204" pitchFamily="34" charset="0"/>
              </a:rPr>
              <a:t>L’auto ré-infestation est fréquente chez l’enfant peu soucieux des règles d’hygiène en cherchant à soulager son prurit anal, il souille ses mains d’œufs qu’il avale ensuite</a:t>
            </a:r>
            <a:endParaRPr lang="fr-FR" sz="800" dirty="0" smtClean="0">
              <a:latin typeface="Arial" panose="020B0604020202020204" pitchFamily="34" charset="0"/>
              <a:cs typeface="Arial" panose="020B0604020202020204" pitchFamily="34" charset="0"/>
            </a:endParaRPr>
          </a:p>
          <a:p>
            <a:endParaRPr lang="fr-FR" dirty="0"/>
          </a:p>
        </p:txBody>
      </p:sp>
      <p:sp>
        <p:nvSpPr>
          <p:cNvPr id="4" name="Espace réservé du numéro de diapositive 3"/>
          <p:cNvSpPr>
            <a:spLocks noGrp="1"/>
          </p:cNvSpPr>
          <p:nvPr>
            <p:ph type="sldNum" sz="quarter" idx="10"/>
          </p:nvPr>
        </p:nvSpPr>
        <p:spPr/>
        <p:txBody>
          <a:bodyPr/>
          <a:lstStyle/>
          <a:p>
            <a:fld id="{5B1C3238-E7B1-4990-B1B5-AB36A03F6E43}" type="slidenum">
              <a:rPr lang="fr-FR" smtClean="0"/>
              <a:pPr/>
              <a:t>62</a:t>
            </a:fld>
            <a:endParaRPr lang="fr-FR"/>
          </a:p>
        </p:txBody>
      </p:sp>
    </p:spTree>
    <p:extLst>
      <p:ext uri="{BB962C8B-B14F-4D97-AF65-F5344CB8AC3E}">
        <p14:creationId xmlns:p14="http://schemas.microsoft.com/office/powerpoint/2010/main" val="440478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r>
              <a:rPr lang="fr-FR" sz="1200" b="1" dirty="0" smtClean="0"/>
              <a:t>PF</a:t>
            </a:r>
            <a:r>
              <a:rPr lang="fr-FR" sz="1200" dirty="0" smtClean="0"/>
              <a:t> La seule espèce qui tue. Très fréquente endémique dans toutes les zones tropicales et </a:t>
            </a:r>
            <a:r>
              <a:rPr lang="es-ES" sz="1200" dirty="0" smtClean="0"/>
              <a:t>intertropicales. </a:t>
            </a:r>
            <a:r>
              <a:rPr lang="fr-FR" sz="1200" dirty="0" smtClean="0"/>
              <a:t>Très largement répandue en Afrique. Elle est responsable de la fièvre tierce.</a:t>
            </a: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b="1" dirty="0" err="1" smtClean="0"/>
              <a:t>PV</a:t>
            </a:r>
            <a:r>
              <a:rPr lang="fr-CA" sz="1200" dirty="0" err="1" smtClean="0"/>
              <a:t>Agent</a:t>
            </a:r>
            <a:r>
              <a:rPr lang="fr-CA" sz="1200" dirty="0" smtClean="0"/>
              <a:t> de la fièvre tierce bénigne elle sévit en Afrique sud est, en Afrique du Nord et en Amérique</a:t>
            </a:r>
            <a:r>
              <a:rPr lang="fr-FR" sz="1200" dirty="0" smtClean="0"/>
              <a:t> </a:t>
            </a:r>
          </a:p>
          <a:p>
            <a:pPr lvl="0"/>
            <a:endParaRPr lang="fr-FR" sz="1200"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smtClean="0"/>
              <a:t>PO </a:t>
            </a:r>
            <a:r>
              <a:rPr lang="fr-FR" sz="1200" dirty="0" smtClean="0"/>
              <a:t>Agent responsable de la fièvre tierce bénigne très fréquente en Afrique centrale.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smtClean="0"/>
              <a:t>PM</a:t>
            </a:r>
            <a:r>
              <a:rPr lang="fr-FR" sz="1200" dirty="0" smtClean="0"/>
              <a:t> Agent de la fièvre quatre bénigne présent dans les zones </a:t>
            </a:r>
            <a:r>
              <a:rPr lang="es-ES" sz="1200" dirty="0" smtClean="0"/>
              <a:t>intertropicales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smtClean="0"/>
              <a:t>PK </a:t>
            </a:r>
            <a:r>
              <a:rPr lang="fr-FR" sz="1200" dirty="0" smtClean="0"/>
              <a:t>on le trouve en ASIE. Il infecte aussi bien les macaques que les humains. </a:t>
            </a:r>
          </a:p>
          <a:p>
            <a:pPr lvl="0"/>
            <a:r>
              <a:rPr lang="fr-FR" sz="1200" dirty="0" smtClean="0"/>
              <a:t>.</a:t>
            </a:r>
          </a:p>
          <a:p>
            <a:endParaRPr lang="fr-FR" dirty="0"/>
          </a:p>
        </p:txBody>
      </p:sp>
      <p:sp>
        <p:nvSpPr>
          <p:cNvPr id="4" name="Espace réservé du numéro de diapositive 3"/>
          <p:cNvSpPr>
            <a:spLocks noGrp="1"/>
          </p:cNvSpPr>
          <p:nvPr>
            <p:ph type="sldNum" sz="quarter" idx="10"/>
          </p:nvPr>
        </p:nvSpPr>
        <p:spPr/>
        <p:txBody>
          <a:bodyPr/>
          <a:lstStyle/>
          <a:p>
            <a:fld id="{5B1C3238-E7B1-4990-B1B5-AB36A03F6E43}" type="slidenum">
              <a:rPr lang="fr-FR" smtClean="0"/>
              <a:pPr/>
              <a:t>108</a:t>
            </a:fld>
            <a:endParaRPr lang="fr-FR"/>
          </a:p>
        </p:txBody>
      </p:sp>
    </p:spTree>
    <p:extLst>
      <p:ext uri="{BB962C8B-B14F-4D97-AF65-F5344CB8AC3E}">
        <p14:creationId xmlns:p14="http://schemas.microsoft.com/office/powerpoint/2010/main" val="1062782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smtClean="0">
                <a:solidFill>
                  <a:schemeClr val="tx1"/>
                </a:solidFill>
              </a:rPr>
              <a:t>Un malade euphorique (se sent bien et pense qu'il est guéri mais épuisé)</a:t>
            </a:r>
          </a:p>
          <a:p>
            <a:endParaRPr lang="fr-FR" dirty="0"/>
          </a:p>
        </p:txBody>
      </p:sp>
      <p:sp>
        <p:nvSpPr>
          <p:cNvPr id="4" name="Espace réservé du numéro de diapositive 3"/>
          <p:cNvSpPr>
            <a:spLocks noGrp="1"/>
          </p:cNvSpPr>
          <p:nvPr>
            <p:ph type="sldNum" sz="quarter" idx="10"/>
          </p:nvPr>
        </p:nvSpPr>
        <p:spPr/>
        <p:txBody>
          <a:bodyPr/>
          <a:lstStyle/>
          <a:p>
            <a:fld id="{5B1C3238-E7B1-4990-B1B5-AB36A03F6E43}" type="slidenum">
              <a:rPr lang="fr-FR" smtClean="0"/>
              <a:pPr/>
              <a:t>117</a:t>
            </a:fld>
            <a:endParaRPr lang="fr-FR"/>
          </a:p>
        </p:txBody>
      </p:sp>
    </p:spTree>
    <p:extLst>
      <p:ext uri="{BB962C8B-B14F-4D97-AF65-F5344CB8AC3E}">
        <p14:creationId xmlns:p14="http://schemas.microsoft.com/office/powerpoint/2010/main" val="3978733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smtClean="0"/>
              <a:t>confrontation à une situation d'urgence ou détresse vitale en milieu de soins)</a:t>
            </a:r>
          </a:p>
          <a:p>
            <a:endParaRPr lang="fr-FR" dirty="0"/>
          </a:p>
        </p:txBody>
      </p:sp>
      <p:sp>
        <p:nvSpPr>
          <p:cNvPr id="4" name="Espace réservé du numéro de diapositive 3"/>
          <p:cNvSpPr>
            <a:spLocks noGrp="1"/>
          </p:cNvSpPr>
          <p:nvPr>
            <p:ph type="sldNum" sz="quarter" idx="10"/>
          </p:nvPr>
        </p:nvSpPr>
        <p:spPr/>
        <p:txBody>
          <a:bodyPr/>
          <a:lstStyle/>
          <a:p>
            <a:fld id="{5B1C3238-E7B1-4990-B1B5-AB36A03F6E43}" type="slidenum">
              <a:rPr lang="fr-FR" smtClean="0"/>
              <a:pPr/>
              <a:t>122</a:t>
            </a:fld>
            <a:endParaRPr lang="fr-FR"/>
          </a:p>
        </p:txBody>
      </p:sp>
    </p:spTree>
    <p:extLst>
      <p:ext uri="{BB962C8B-B14F-4D97-AF65-F5344CB8AC3E}">
        <p14:creationId xmlns:p14="http://schemas.microsoft.com/office/powerpoint/2010/main" val="3433546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1C3238-E7B1-4990-B1B5-AB36A03F6E43}" type="slidenum">
              <a:rPr lang="fr-FR" smtClean="0"/>
              <a:pPr/>
              <a:t>123</a:t>
            </a:fld>
            <a:endParaRPr lang="fr-FR"/>
          </a:p>
        </p:txBody>
      </p:sp>
    </p:spTree>
    <p:extLst>
      <p:ext uri="{BB962C8B-B14F-4D97-AF65-F5344CB8AC3E}">
        <p14:creationId xmlns:p14="http://schemas.microsoft.com/office/powerpoint/2010/main" val="779279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accueil">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dirty="0"/>
              <a:t>Modifiez le style du titre</a:t>
            </a:r>
            <a:endParaRPr lang="en-US" dirty="0"/>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a:t>Modifier le style des sous-titres du masque</a:t>
            </a:r>
            <a:endParaRPr lang="en-US"/>
          </a:p>
        </p:txBody>
      </p:sp>
    </p:spTree>
    <p:extLst>
      <p:ext uri="{BB962C8B-B14F-4D97-AF65-F5344CB8AC3E}">
        <p14:creationId xmlns:p14="http://schemas.microsoft.com/office/powerpoint/2010/main" val="2893063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Tree>
    <p:extLst>
      <p:ext uri="{BB962C8B-B14F-4D97-AF65-F5344CB8AC3E}">
        <p14:creationId xmlns:p14="http://schemas.microsoft.com/office/powerpoint/2010/main" val="617381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1" y="1709740"/>
            <a:ext cx="10515600" cy="2852737"/>
          </a:xfrm>
        </p:spPr>
        <p:txBody>
          <a:bodyPr anchor="b"/>
          <a:lstStyle>
            <a:lvl1pPr>
              <a:defRPr sz="6000"/>
            </a:lvl1pPr>
          </a:lstStyle>
          <a:p>
            <a:r>
              <a:rPr lang="fr-FR"/>
              <a:t>Modifiez le style du titre</a:t>
            </a:r>
            <a:endParaRPr lang="en-US"/>
          </a:p>
        </p:txBody>
      </p:sp>
      <p:sp>
        <p:nvSpPr>
          <p:cNvPr id="3" name="Espace réservé du texte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r-FR"/>
              <a:t>Modifier les styles du texte du masque</a:t>
            </a:r>
          </a:p>
        </p:txBody>
      </p:sp>
    </p:spTree>
    <p:extLst>
      <p:ext uri="{BB962C8B-B14F-4D97-AF65-F5344CB8AC3E}">
        <p14:creationId xmlns:p14="http://schemas.microsoft.com/office/powerpoint/2010/main" val="3552301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3354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838200" y="6356350"/>
            <a:ext cx="2743200" cy="365125"/>
          </a:xfrm>
          <a:prstGeom prst="rect">
            <a:avLst/>
          </a:prstGeom>
        </p:spPr>
        <p:txBody>
          <a:bodyPr/>
          <a:lstStyle/>
          <a:p>
            <a:fld id="{D63BE752-9C62-4A1B-8705-9ECA3E9D8E4D}" type="datetime1">
              <a:rPr lang="fr-FR" smtClean="0"/>
              <a:pPr/>
              <a:t>15/05/2026</a:t>
            </a:fld>
            <a:endParaRPr lang="fr-FR"/>
          </a:p>
        </p:txBody>
      </p:sp>
      <p:sp>
        <p:nvSpPr>
          <p:cNvPr id="5" name="Espace réservé du pied de page 4"/>
          <p:cNvSpPr>
            <a:spLocks noGrp="1"/>
          </p:cNvSpPr>
          <p:nvPr>
            <p:ph type="ftr" sz="quarter" idx="11"/>
          </p:nvPr>
        </p:nvSpPr>
        <p:spPr>
          <a:xfrm>
            <a:off x="4038600" y="6356350"/>
            <a:ext cx="4114800" cy="365125"/>
          </a:xfrm>
          <a:prstGeom prst="rect">
            <a:avLst/>
          </a:prstGeom>
        </p:spPr>
        <p:txBody>
          <a:bodyPr/>
          <a:lstStyle/>
          <a:p>
            <a:r>
              <a:rPr lang="fr-FR"/>
              <a:t>YEBOUE KOUADIO   Inspecteur des Soins Infirmiers  Enseignant à l'INFAS</a:t>
            </a:r>
          </a:p>
        </p:txBody>
      </p:sp>
      <p:sp>
        <p:nvSpPr>
          <p:cNvPr id="6" name="Espace réservé du numéro de diapositive 5"/>
          <p:cNvSpPr>
            <a:spLocks noGrp="1"/>
          </p:cNvSpPr>
          <p:nvPr>
            <p:ph type="sldNum" sz="quarter" idx="12"/>
          </p:nvPr>
        </p:nvSpPr>
        <p:spPr>
          <a:xfrm>
            <a:off x="8610600" y="6356350"/>
            <a:ext cx="2743200" cy="365125"/>
          </a:xfrm>
          <a:prstGeom prst="rect">
            <a:avLst/>
          </a:prstGeom>
        </p:spPr>
        <p:txBody>
          <a:bodyPr/>
          <a:lstStyle/>
          <a:p>
            <a:fld id="{ACEE4FC9-9D92-4675-A3E5-D38C9C403D32}" type="slidenum">
              <a:rPr lang="fr-FR" smtClean="0"/>
              <a:pPr/>
              <a:t>‹N°›</a:t>
            </a:fld>
            <a:endParaRPr lang="fr-FR"/>
          </a:p>
        </p:txBody>
      </p:sp>
    </p:spTree>
    <p:extLst>
      <p:ext uri="{BB962C8B-B14F-4D97-AF65-F5344CB8AC3E}">
        <p14:creationId xmlns:p14="http://schemas.microsoft.com/office/powerpoint/2010/main" val="2275402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solidDmn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66337" y="773722"/>
            <a:ext cx="10317480" cy="815927"/>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7" name="ZoneTexte 6"/>
          <p:cNvSpPr txBox="1"/>
          <p:nvPr userDrawn="1"/>
        </p:nvSpPr>
        <p:spPr>
          <a:xfrm>
            <a:off x="-2068" y="6628503"/>
            <a:ext cx="12204000" cy="252000"/>
          </a:xfrm>
          <a:prstGeom prst="rect">
            <a:avLst/>
          </a:prstGeom>
          <a:solidFill>
            <a:srgbClr val="00B050"/>
          </a:solidFill>
          <a:ln w="12700" cmpd="sng">
            <a:solidFill>
              <a:srgbClr val="00B050"/>
            </a:solidFill>
          </a:ln>
        </p:spPr>
        <p:txBody>
          <a:bodyPr wrap="square" tIns="0" bIns="0" rtlCol="0" anchor="b">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400" dirty="0">
              <a:solidFill>
                <a:schemeClr val="bg1"/>
              </a:solidFill>
              <a:latin typeface="Arial Black"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fr-FR" sz="1400" dirty="0" err="1">
                <a:solidFill>
                  <a:schemeClr val="bg1"/>
                </a:solidFill>
                <a:latin typeface="Arial Black" pitchFamily="34" charset="0"/>
              </a:rPr>
              <a:t>Blvd</a:t>
            </a:r>
            <a:r>
              <a:rPr lang="fr-FR" sz="1400" dirty="0">
                <a:solidFill>
                  <a:schemeClr val="bg1"/>
                </a:solidFill>
                <a:latin typeface="Arial Black" pitchFamily="34" charset="0"/>
              </a:rPr>
              <a:t> de Marseille, 18 BP 720 Abidjan 18, Tel.: (225) 21005660 / 21001906 – Email: info@infas.ci – site web: www.infas.ci</a:t>
            </a:r>
          </a:p>
        </p:txBody>
      </p:sp>
      <p:sp>
        <p:nvSpPr>
          <p:cNvPr id="8" name="ZoneTexte 7"/>
          <p:cNvSpPr txBox="1"/>
          <p:nvPr userDrawn="1"/>
        </p:nvSpPr>
        <p:spPr>
          <a:xfrm>
            <a:off x="0" y="6274189"/>
            <a:ext cx="12192000" cy="307777"/>
          </a:xfrm>
          <a:prstGeom prst="rect">
            <a:avLst/>
          </a:prstGeom>
          <a:solidFill>
            <a:srgbClr val="EC7320"/>
          </a:solid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dirty="0">
                <a:solidFill>
                  <a:schemeClr val="bg1"/>
                </a:solidFill>
                <a:latin typeface="Arial Black" pitchFamily="34" charset="0"/>
              </a:rPr>
              <a:t>INSTITUT NATIONAL DE FORMATION DES AGENTS DE SANTE - INFAS </a:t>
            </a:r>
          </a:p>
        </p:txBody>
      </p:sp>
      <p:pic>
        <p:nvPicPr>
          <p:cNvPr id="9" name="Image 8" descr="b"/>
          <p:cNvPicPr/>
          <p:nvPr userDrawn="1"/>
        </p:nvPicPr>
        <p:blipFill>
          <a:blip r:embed="rId7" cstate="print"/>
          <a:srcRect/>
          <a:stretch>
            <a:fillRect/>
          </a:stretch>
        </p:blipFill>
        <p:spPr bwMode="auto">
          <a:xfrm>
            <a:off x="14068" y="20791"/>
            <a:ext cx="928467" cy="880505"/>
          </a:xfrm>
          <a:prstGeom prst="rect">
            <a:avLst/>
          </a:prstGeom>
          <a:noFill/>
          <a:ln w="9525">
            <a:noFill/>
            <a:miter lim="800000"/>
            <a:headEnd/>
            <a:tailEnd/>
          </a:ln>
        </p:spPr>
      </p:pic>
      <p:pic>
        <p:nvPicPr>
          <p:cNvPr id="10" name="Image 9" descr="Résultat de recherche d'images pour &quot;logo mshp&quot;"/>
          <p:cNvPicPr/>
          <p:nvPr userDrawn="1"/>
        </p:nvPicPr>
        <p:blipFill>
          <a:blip r:embed="rId8" cstate="print"/>
          <a:srcRect/>
          <a:stretch>
            <a:fillRect/>
          </a:stretch>
        </p:blipFill>
        <p:spPr bwMode="auto">
          <a:xfrm>
            <a:off x="11029070" y="33240"/>
            <a:ext cx="1148861" cy="880505"/>
          </a:xfrm>
          <a:prstGeom prst="rect">
            <a:avLst/>
          </a:prstGeom>
          <a:noFill/>
          <a:ln w="9525">
            <a:noFill/>
            <a:miter lim="800000"/>
            <a:headEnd/>
            <a:tailEnd/>
          </a:ln>
        </p:spPr>
      </p:pic>
    </p:spTree>
    <p:extLst>
      <p:ext uri="{BB962C8B-B14F-4D97-AF65-F5344CB8AC3E}">
        <p14:creationId xmlns:p14="http://schemas.microsoft.com/office/powerpoint/2010/main" val="5739855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377" rtl="0" eaLnBrk="1" latinLnBrk="0" hangingPunct="1">
        <a:lnSpc>
          <a:spcPct val="90000"/>
        </a:lnSpc>
        <a:spcBef>
          <a:spcPct val="0"/>
        </a:spcBef>
        <a:buNone/>
        <a:defRPr sz="3000" kern="1200">
          <a:solidFill>
            <a:schemeClr val="tx1"/>
          </a:solidFill>
          <a:latin typeface="Arial Black" panose="020B0A04020102020204" pitchFamily="34" charset="0"/>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comments" Target="../comments/comment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comments" Target="../comments/commen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8.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comments" Target="../comments/commen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23952" y="3845788"/>
            <a:ext cx="10075070" cy="1762845"/>
          </a:xfrm>
        </p:spPr>
        <p:txBody>
          <a:bodyPr>
            <a:normAutofit fontScale="92500" lnSpcReduction="20000"/>
          </a:bodyPr>
          <a:lstStyle/>
          <a:p>
            <a:r>
              <a:rPr lang="fr-FR" sz="3200" dirty="0" smtClean="0"/>
              <a:t>DISPENSE PAR:</a:t>
            </a:r>
          </a:p>
          <a:p>
            <a:r>
              <a:rPr lang="fr-FR" sz="3200" b="1" dirty="0" smtClean="0"/>
              <a:t>  YAO KANGA  K. ERNEST</a:t>
            </a:r>
          </a:p>
          <a:p>
            <a:r>
              <a:rPr lang="fr-FR" sz="3200" dirty="0" smtClean="0"/>
              <a:t>INFIRMIER  SPECIALISTE </a:t>
            </a:r>
          </a:p>
          <a:p>
            <a:r>
              <a:rPr lang="fr-FR" sz="3200" dirty="0" smtClean="0"/>
              <a:t>OPTION: PSYCHIATRIE</a:t>
            </a:r>
            <a:endParaRPr lang="en-US" sz="3200" b="1" dirty="0">
              <a:solidFill>
                <a:srgbClr val="C00000"/>
              </a:solidFill>
            </a:endParaRPr>
          </a:p>
        </p:txBody>
      </p:sp>
      <p:sp>
        <p:nvSpPr>
          <p:cNvPr id="4" name="Titre 5">
            <a:extLst>
              <a:ext uri="{FF2B5EF4-FFF2-40B4-BE49-F238E27FC236}">
                <a16:creationId xmlns:a16="http://schemas.microsoft.com/office/drawing/2014/main" id="{CE5792DB-C530-45D2-B903-0EEB26F09FBF}"/>
              </a:ext>
            </a:extLst>
          </p:cNvPr>
          <p:cNvSpPr>
            <a:spLocks noGrp="1"/>
          </p:cNvSpPr>
          <p:nvPr>
            <p:ph type="ctrTitle"/>
          </p:nvPr>
        </p:nvSpPr>
        <p:spPr>
          <a:xfrm>
            <a:off x="1175846" y="214311"/>
            <a:ext cx="9143999" cy="2271714"/>
          </a:xfrm>
          <a:noFill/>
          <a:ln w="76200" cap="flat">
            <a:noFill/>
          </a:ln>
          <a:effectLst>
            <a:outerShdw dist="20000" dir="5400000" rotWithShape="0">
              <a:srgbClr val="000000">
                <a:alpha val="37999"/>
              </a:srgbClr>
            </a:outerShdw>
          </a:effectLst>
        </p:spPr>
        <p:txBody>
          <a:bodyPr>
            <a:normAutofit/>
          </a:bodyPr>
          <a:lstStyle/>
          <a:p>
            <a:r>
              <a:rPr lang="fr-FR" sz="4000" dirty="0" smtClean="0">
                <a:solidFill>
                  <a:srgbClr val="FF0000"/>
                </a:solidFill>
              </a:rPr>
              <a:t>COURS DE PSYCHIATRIE</a:t>
            </a:r>
            <a:br>
              <a:rPr lang="fr-FR" sz="4000" dirty="0" smtClean="0">
                <a:solidFill>
                  <a:srgbClr val="FF0000"/>
                </a:solidFill>
              </a:rPr>
            </a:br>
            <a:r>
              <a:rPr lang="fr-FR" sz="4000" dirty="0" smtClean="0"/>
              <a:t> </a:t>
            </a:r>
            <a:r>
              <a:rPr lang="fr-FR" sz="4000" dirty="0" smtClean="0">
                <a:solidFill>
                  <a:srgbClr val="FF0000"/>
                </a:solidFill>
              </a:rPr>
              <a:t>INFAS </a:t>
            </a:r>
            <a:br>
              <a:rPr lang="fr-FR" sz="4000" dirty="0" smtClean="0">
                <a:solidFill>
                  <a:srgbClr val="FF0000"/>
                </a:solidFill>
              </a:rPr>
            </a:br>
            <a:r>
              <a:rPr lang="fr-FR" sz="4000" dirty="0" smtClean="0">
                <a:solidFill>
                  <a:srgbClr val="FF0000"/>
                </a:solidFill>
              </a:rPr>
              <a:t>AUXILLIAIRES</a:t>
            </a:r>
            <a:endParaRPr lang="fr-FR" altLang="fr-FR" sz="3100" b="1" dirty="0">
              <a:solidFill>
                <a:srgbClr val="FF0000"/>
              </a:solidFill>
              <a:latin typeface="Comic Sans MS" panose="030F0702030302020204" pitchFamily="66" charset="0"/>
              <a:ea typeface="Arial Black" pitchFamily="34" charset="0"/>
              <a:cs typeface="Arial Black" pitchFamily="34" charset="0"/>
            </a:endParaRPr>
          </a:p>
        </p:txBody>
      </p:sp>
    </p:spTree>
    <p:extLst>
      <p:ext uri="{BB962C8B-B14F-4D97-AF65-F5344CB8AC3E}">
        <p14:creationId xmlns:p14="http://schemas.microsoft.com/office/powerpoint/2010/main" val="1250502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271713" y="0"/>
            <a:ext cx="8058150" cy="825498"/>
          </a:xfrm>
        </p:spPr>
        <p:txBody>
          <a:bodyPr/>
          <a:lstStyle/>
          <a:p>
            <a:pPr algn="ctr"/>
            <a:r>
              <a:rPr lang="fr-FR" sz="4000" b="1" dirty="0" smtClean="0">
                <a:solidFill>
                  <a:srgbClr val="FF0000"/>
                </a:solidFill>
                <a:latin typeface="+mj-lt"/>
                <a:cs typeface="Segoe UI Light" pitchFamily="34" charset="0"/>
              </a:rPr>
              <a:t>INTRODUCTION</a:t>
            </a:r>
            <a:endParaRPr lang="fr-FR" dirty="0">
              <a:solidFill>
                <a:srgbClr val="FF0000"/>
              </a:solidFill>
              <a:latin typeface="+mj-lt"/>
              <a:cs typeface="Segoe UI Light" pitchFamily="34" charset="0"/>
            </a:endParaRPr>
          </a:p>
        </p:txBody>
      </p:sp>
      <p:sp>
        <p:nvSpPr>
          <p:cNvPr id="4" name="Rectangle 3"/>
          <p:cNvSpPr/>
          <p:nvPr/>
        </p:nvSpPr>
        <p:spPr>
          <a:xfrm>
            <a:off x="214314" y="1057275"/>
            <a:ext cx="11687174" cy="530066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6" name="ZoneTexte 5"/>
          <p:cNvSpPr txBox="1"/>
          <p:nvPr/>
        </p:nvSpPr>
        <p:spPr>
          <a:xfrm>
            <a:off x="185738" y="1557338"/>
            <a:ext cx="12006262" cy="4247317"/>
          </a:xfrm>
          <a:prstGeom prst="rect">
            <a:avLst/>
          </a:prstGeom>
          <a:noFill/>
        </p:spPr>
        <p:txBody>
          <a:bodyPr wrap="square" rtlCol="0">
            <a:spAutoFit/>
          </a:bodyPr>
          <a:lstStyle/>
          <a:p>
            <a:pPr>
              <a:lnSpc>
                <a:spcPct val="150000"/>
              </a:lnSpc>
            </a:pPr>
            <a:r>
              <a:rPr lang="fr-FR" sz="3600" dirty="0" smtClean="0">
                <a:latin typeface="Times New Roman" pitchFamily="18" charset="0"/>
                <a:cs typeface="Times New Roman" pitchFamily="18" charset="0"/>
              </a:rPr>
              <a:t>La maladie mentale est de toutes les époques et a toujours existé dans les civilisations. Elle n’a été reconnue comme entité pathologique qu’à partir du moment où la médecine l’a dégagée de la marginalisation où elle était longtemps confinée, repoussée, dans une attitude de rejet. </a:t>
            </a:r>
            <a:endParaRPr lang="fr-FR" dirty="0"/>
          </a:p>
        </p:txBody>
      </p:sp>
    </p:spTree>
    <p:extLst>
      <p:ext uri="{BB962C8B-B14F-4D97-AF65-F5344CB8AC3E}">
        <p14:creationId xmlns:p14="http://schemas.microsoft.com/office/powerpoint/2010/main" val="263277319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E30FD7-2A79-46D0-AC68-C5DFD745E11B}"/>
              </a:ext>
            </a:extLst>
          </p:cNvPr>
          <p:cNvSpPr>
            <a:spLocks noGrp="1"/>
          </p:cNvSpPr>
          <p:nvPr>
            <p:ph type="title"/>
          </p:nvPr>
        </p:nvSpPr>
        <p:spPr>
          <a:xfrm>
            <a:off x="2014538" y="242888"/>
            <a:ext cx="7958137" cy="828675"/>
          </a:xfrm>
          <a:noFill/>
          <a:ln>
            <a:noFill/>
          </a:ln>
        </p:spPr>
        <p:style>
          <a:lnRef idx="2">
            <a:schemeClr val="dk1"/>
          </a:lnRef>
          <a:fillRef idx="1">
            <a:schemeClr val="lt1"/>
          </a:fillRef>
          <a:effectRef idx="0">
            <a:schemeClr val="dk1"/>
          </a:effectRef>
          <a:fontRef idx="minor">
            <a:schemeClr val="dk1"/>
          </a:fontRef>
        </p:style>
        <p:txBody>
          <a:bodyPr>
            <a:noAutofit/>
          </a:bodyPr>
          <a:lstStyle/>
          <a:p>
            <a:pPr algn="ctr">
              <a:lnSpc>
                <a:spcPct val="200000"/>
              </a:lnSpc>
            </a:pPr>
            <a:r>
              <a:rPr lang="fr-FR" sz="4000" b="1" dirty="0" smtClean="0">
                <a:solidFill>
                  <a:srgbClr val="FF0000"/>
                </a:solidFill>
                <a:latin typeface="+mj-lt"/>
                <a:cs typeface="Arial" panose="020B0604020202020204" pitchFamily="34" charset="0"/>
              </a:rPr>
              <a:t>INTRODUCTION</a:t>
            </a:r>
            <a:endParaRPr lang="fr-FR" b="1" dirty="0">
              <a:solidFill>
                <a:srgbClr val="FF0000"/>
              </a:solidFill>
              <a:latin typeface="+mj-lt"/>
              <a:cs typeface="Arial" panose="020B0604020202020204" pitchFamily="34" charset="0"/>
            </a:endParaRPr>
          </a:p>
        </p:txBody>
      </p:sp>
      <p:sp>
        <p:nvSpPr>
          <p:cNvPr id="3" name="Rectangle 2"/>
          <p:cNvSpPr/>
          <p:nvPr/>
        </p:nvSpPr>
        <p:spPr>
          <a:xfrm>
            <a:off x="171450" y="1471614"/>
            <a:ext cx="11515725" cy="4714874"/>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4" name="ZoneTexte 3"/>
          <p:cNvSpPr txBox="1"/>
          <p:nvPr/>
        </p:nvSpPr>
        <p:spPr>
          <a:xfrm>
            <a:off x="0" y="1225689"/>
            <a:ext cx="12001500" cy="4978158"/>
          </a:xfrm>
          <a:prstGeom prst="rect">
            <a:avLst/>
          </a:prstGeom>
          <a:noFill/>
        </p:spPr>
        <p:txBody>
          <a:bodyPr wrap="square" rtlCol="0">
            <a:spAutoFit/>
          </a:bodyPr>
          <a:lstStyle/>
          <a:p>
            <a:pPr>
              <a:lnSpc>
                <a:spcPct val="150000"/>
              </a:lnSpc>
            </a:pPr>
            <a:r>
              <a:rPr lang="fr-FR" sz="3600" dirty="0" smtClean="0">
                <a:latin typeface="Times New Roman" pitchFamily="18" charset="0"/>
                <a:cs typeface="Times New Roman" pitchFamily="18" charset="0"/>
              </a:rPr>
              <a:t>L’homme normal serait celui qui serait bien adapté à son environnement; l’anormal serait celui qui serait désadapté; en marge de la société. Par ailleurs, l’observation clinique nous indique que de nombreuses personnes, normalement adapté, peuvent développer, certains moments de leur existence; une pathologie psychiatrique. </a:t>
            </a:r>
            <a:endParaRPr lang="fr-FR" dirty="0"/>
          </a:p>
        </p:txBody>
      </p:sp>
    </p:spTree>
    <p:extLst>
      <p:ext uri="{BB962C8B-B14F-4D97-AF65-F5344CB8AC3E}">
        <p14:creationId xmlns:p14="http://schemas.microsoft.com/office/powerpoint/2010/main" val="398247763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74469B-DF38-465F-9104-5C7E1608B78B}"/>
              </a:ext>
            </a:extLst>
          </p:cNvPr>
          <p:cNvSpPr>
            <a:spLocks noGrp="1"/>
          </p:cNvSpPr>
          <p:nvPr>
            <p:ph type="ctrTitle"/>
          </p:nvPr>
        </p:nvSpPr>
        <p:spPr>
          <a:xfrm>
            <a:off x="949909" y="154547"/>
            <a:ext cx="10102788" cy="931303"/>
          </a:xfrm>
        </p:spPr>
        <p:txBody>
          <a:bodyPr>
            <a:noAutofit/>
          </a:bodyPr>
          <a:lstStyle/>
          <a:p>
            <a:r>
              <a:rPr lang="fr-FR" sz="4000" b="1" dirty="0" smtClean="0">
                <a:solidFill>
                  <a:srgbClr val="FF0000"/>
                </a:solidFill>
                <a:cs typeface="Arial" panose="020B0604020202020204" pitchFamily="34" charset="0"/>
              </a:rPr>
              <a:t>INTRODUCTION</a:t>
            </a:r>
            <a:endParaRPr lang="fr-FR" sz="4000" dirty="0">
              <a:solidFill>
                <a:srgbClr val="FF0000"/>
              </a:solidFill>
              <a:latin typeface="Arial" panose="020B0604020202020204" pitchFamily="34" charset="0"/>
              <a:cs typeface="Arial" panose="020B0604020202020204" pitchFamily="34" charset="0"/>
            </a:endParaRPr>
          </a:p>
        </p:txBody>
      </p:sp>
      <p:sp>
        <p:nvSpPr>
          <p:cNvPr id="3" name="Sous-titre 2">
            <a:extLst>
              <a:ext uri="{FF2B5EF4-FFF2-40B4-BE49-F238E27FC236}">
                <a16:creationId xmlns:a16="http://schemas.microsoft.com/office/drawing/2014/main" id="{BEB48C19-2123-420D-806C-6EC568249872}"/>
              </a:ext>
            </a:extLst>
          </p:cNvPr>
          <p:cNvSpPr>
            <a:spLocks noGrp="1"/>
          </p:cNvSpPr>
          <p:nvPr>
            <p:ph type="subTitle" idx="1"/>
          </p:nvPr>
        </p:nvSpPr>
        <p:spPr>
          <a:xfrm>
            <a:off x="386366" y="1243623"/>
            <a:ext cx="11487955" cy="5157177"/>
          </a:xfrm>
        </p:spPr>
        <p:txBody>
          <a:bodyPr>
            <a:normAutofit/>
          </a:bodyPr>
          <a:lstStyle/>
          <a:p>
            <a:pPr algn="l">
              <a:lnSpc>
                <a:spcPct val="150000"/>
              </a:lnSpc>
            </a:pPr>
            <a:r>
              <a:rPr lang="fr-FR" sz="4000" dirty="0" smtClean="0">
                <a:latin typeface="Times New Roman" pitchFamily="18" charset="0"/>
                <a:cs typeface="Times New Roman" pitchFamily="18" charset="0"/>
              </a:rPr>
              <a:t>La psychiatrie qui est une spécialité de la médecine a pour objet, l’étude et le traitement des maladies mentales qui se différencient des maladies somatiques par le fait qu’elles touchent l’homme dans son entier.</a:t>
            </a:r>
            <a:endParaRPr lang="fr-FR" dirty="0"/>
          </a:p>
        </p:txBody>
      </p:sp>
    </p:spTree>
    <p:extLst>
      <p:ext uri="{BB962C8B-B14F-4D97-AF65-F5344CB8AC3E}">
        <p14:creationId xmlns:p14="http://schemas.microsoft.com/office/powerpoint/2010/main" val="21882038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dirty="0">
                <a:solidFill>
                  <a:srgbClr val="FF0000"/>
                </a:solidFill>
                <a:latin typeface="+mj-lt"/>
                <a:cs typeface="Arial" panose="020B0604020202020204" pitchFamily="34" charset="0"/>
              </a:rPr>
              <a:t/>
            </a:r>
            <a:br>
              <a:rPr lang="fr-FR" dirty="0">
                <a:solidFill>
                  <a:srgbClr val="FF0000"/>
                </a:solidFill>
                <a:latin typeface="+mj-lt"/>
                <a:cs typeface="Arial" panose="020B0604020202020204" pitchFamily="34" charset="0"/>
              </a:rPr>
            </a:br>
            <a:endParaRPr lang="fr-FR" dirty="0">
              <a:latin typeface="+mj-lt"/>
            </a:endParaRPr>
          </a:p>
        </p:txBody>
      </p:sp>
      <p:sp>
        <p:nvSpPr>
          <p:cNvPr id="3" name="Espace réservé du texte 2"/>
          <p:cNvSpPr>
            <a:spLocks noGrp="1"/>
          </p:cNvSpPr>
          <p:nvPr>
            <p:ph type="body" idx="1"/>
          </p:nvPr>
        </p:nvSpPr>
        <p:spPr>
          <a:xfrm>
            <a:off x="285750" y="1428750"/>
            <a:ext cx="11906249" cy="4086225"/>
          </a:xfrm>
        </p:spPr>
        <p:txBody>
          <a:bodyPr>
            <a:normAutofit lnSpcReduction="10000"/>
          </a:bodyPr>
          <a:lstStyle/>
          <a:p>
            <a:pPr>
              <a:lnSpc>
                <a:spcPct val="150000"/>
              </a:lnSpc>
            </a:pPr>
            <a:r>
              <a:rPr lang="fr-FR" sz="3600" dirty="0" smtClean="0">
                <a:solidFill>
                  <a:schemeClr val="tx1"/>
                </a:solidFill>
                <a:latin typeface="Times New Roman" pitchFamily="18" charset="0"/>
                <a:cs typeface="Times New Roman" pitchFamily="18" charset="0"/>
              </a:rPr>
              <a:t>Admettre de consulter en psychiatrie et en faire part, c’est laisser entrevoir aux autres sa vulnérabilité, ses difficultés d’adaptation à son milieu tant familial que social et professionnel. C’est pourquoi l’on reste le plus souvent très discret sur «son mal être». </a:t>
            </a:r>
          </a:p>
          <a:p>
            <a:pPr>
              <a:lnSpc>
                <a:spcPct val="150000"/>
              </a:lnSpc>
            </a:pPr>
            <a:endParaRPr lang="fr-FR" sz="3600" dirty="0">
              <a:solidFill>
                <a:schemeClr val="tx1"/>
              </a:solidFill>
            </a:endParaRPr>
          </a:p>
        </p:txBody>
      </p:sp>
      <p:sp>
        <p:nvSpPr>
          <p:cNvPr id="4" name="Rectangle 3"/>
          <p:cNvSpPr/>
          <p:nvPr/>
        </p:nvSpPr>
        <p:spPr>
          <a:xfrm>
            <a:off x="2300287" y="200025"/>
            <a:ext cx="7172325" cy="91440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4000" b="1" dirty="0" smtClean="0">
                <a:solidFill>
                  <a:srgbClr val="FF0000"/>
                </a:solidFill>
                <a:latin typeface="+mj-lt"/>
                <a:cs typeface="Arial" panose="020B0604020202020204" pitchFamily="34" charset="0"/>
              </a:rPr>
              <a:t>INTRODUCTION</a:t>
            </a:r>
            <a:endParaRPr lang="fr-FR" dirty="0">
              <a:latin typeface="+mj-lt"/>
            </a:endParaRPr>
          </a:p>
        </p:txBody>
      </p:sp>
    </p:spTree>
    <p:extLst>
      <p:ext uri="{BB962C8B-B14F-4D97-AF65-F5344CB8AC3E}">
        <p14:creationId xmlns:p14="http://schemas.microsoft.com/office/powerpoint/2010/main" val="2540173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14EF09-2FE6-4AD5-88CA-01B185373687}"/>
              </a:ext>
            </a:extLst>
          </p:cNvPr>
          <p:cNvSpPr>
            <a:spLocks noGrp="1"/>
          </p:cNvSpPr>
          <p:nvPr>
            <p:ph type="title"/>
          </p:nvPr>
        </p:nvSpPr>
        <p:spPr>
          <a:xfrm>
            <a:off x="1042988" y="203387"/>
            <a:ext cx="9986962" cy="911038"/>
          </a:xfrm>
        </p:spPr>
        <p:txBody>
          <a:bodyPr>
            <a:normAutofit/>
          </a:bodyPr>
          <a:lstStyle/>
          <a:p>
            <a:pPr lvl="0" algn="ctr"/>
            <a:r>
              <a:rPr lang="fr-FR" sz="4000" b="1" dirty="0" smtClean="0">
                <a:solidFill>
                  <a:srgbClr val="FF0000"/>
                </a:solidFill>
                <a:cs typeface="Arial" panose="020B0604020202020204" pitchFamily="34" charset="0"/>
              </a:rPr>
              <a:t>INTRODUCTION</a:t>
            </a:r>
            <a:endParaRPr lang="fr-FR" sz="4000" dirty="0">
              <a:solidFill>
                <a:srgbClr val="FF0000"/>
              </a:solidFill>
              <a:latin typeface="Arial" panose="020B0604020202020204" pitchFamily="34" charset="0"/>
              <a:cs typeface="Arial" panose="020B0604020202020204" pitchFamily="34" charset="0"/>
            </a:endParaRPr>
          </a:p>
        </p:txBody>
      </p:sp>
      <p:sp>
        <p:nvSpPr>
          <p:cNvPr id="3" name="Espace réservé du texte 2">
            <a:extLst>
              <a:ext uri="{FF2B5EF4-FFF2-40B4-BE49-F238E27FC236}">
                <a16:creationId xmlns:a16="http://schemas.microsoft.com/office/drawing/2014/main" id="{5BAE5F5D-037C-4798-8A43-971B939BD4CC}"/>
              </a:ext>
            </a:extLst>
          </p:cNvPr>
          <p:cNvSpPr>
            <a:spLocks noGrp="1"/>
          </p:cNvSpPr>
          <p:nvPr>
            <p:ph type="body" idx="1"/>
          </p:nvPr>
        </p:nvSpPr>
        <p:spPr>
          <a:xfrm>
            <a:off x="328614" y="1488004"/>
            <a:ext cx="11501436" cy="4343821"/>
          </a:xfrm>
        </p:spPr>
        <p:txBody>
          <a:bodyPr>
            <a:noAutofit/>
          </a:bodyPr>
          <a:lstStyle/>
          <a:p>
            <a:pPr>
              <a:lnSpc>
                <a:spcPct val="150000"/>
              </a:lnSpc>
            </a:pPr>
            <a:r>
              <a:rPr lang="fr-FR" sz="3600" dirty="0" smtClean="0">
                <a:solidFill>
                  <a:schemeClr val="tx1"/>
                </a:solidFill>
                <a:latin typeface="Times New Roman" pitchFamily="18" charset="0"/>
                <a:cs typeface="Times New Roman" pitchFamily="18" charset="0"/>
              </a:rPr>
              <a:t>Dans ce temps qui nous est imparti, nous avons choisi d’exposer  quelques pathologies psychiatriques mais bien avant, nous verrons la législation en psychiatrie.</a:t>
            </a:r>
            <a:endParaRPr lang="fr-FR"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56292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14EF09-2FE6-4AD5-88CA-01B185373687}"/>
              </a:ext>
            </a:extLst>
          </p:cNvPr>
          <p:cNvSpPr>
            <a:spLocks noGrp="1"/>
          </p:cNvSpPr>
          <p:nvPr>
            <p:ph type="title"/>
          </p:nvPr>
        </p:nvSpPr>
        <p:spPr>
          <a:xfrm>
            <a:off x="883366" y="231819"/>
            <a:ext cx="10515600" cy="1039769"/>
          </a:xfrm>
        </p:spPr>
        <p:txBody>
          <a:bodyPr>
            <a:normAutofit fontScale="90000"/>
          </a:bodyPr>
          <a:lstStyle/>
          <a:p>
            <a:pPr lvl="0" algn="ctr"/>
            <a:r>
              <a:rPr lang="fr-FR" sz="4000" b="1" dirty="0" smtClean="0">
                <a:solidFill>
                  <a:srgbClr val="FF0000"/>
                </a:solidFill>
                <a:cs typeface="Times New Roman" pitchFamily="18" charset="0"/>
              </a:rPr>
              <a:t>PREMIERE  PARTIE</a:t>
            </a:r>
            <a:r>
              <a:rPr lang="fr-FR" sz="4000" dirty="0" smtClean="0">
                <a:solidFill>
                  <a:srgbClr val="FF0000"/>
                </a:solidFill>
                <a:cs typeface="Times New Roman" pitchFamily="18" charset="0"/>
              </a:rPr>
              <a:t>:</a:t>
            </a:r>
            <a:br>
              <a:rPr lang="fr-FR" sz="4000" dirty="0" smtClean="0">
                <a:solidFill>
                  <a:srgbClr val="FF0000"/>
                </a:solidFill>
                <a:cs typeface="Times New Roman" pitchFamily="18" charset="0"/>
              </a:rPr>
            </a:br>
            <a:r>
              <a:rPr lang="fr-FR" sz="4000" dirty="0" smtClean="0">
                <a:solidFill>
                  <a:srgbClr val="FF0000"/>
                </a:solidFill>
                <a:cs typeface="Times New Roman" pitchFamily="18" charset="0"/>
              </a:rPr>
              <a:t> </a:t>
            </a:r>
            <a:r>
              <a:rPr lang="fr-FR" sz="4000" b="1" dirty="0" smtClean="0">
                <a:solidFill>
                  <a:srgbClr val="FF0000"/>
                </a:solidFill>
                <a:cs typeface="Times New Roman" pitchFamily="18" charset="0"/>
              </a:rPr>
              <a:t>LEGISLATION  EN PSYCHIATRIE</a:t>
            </a:r>
            <a:endParaRPr lang="fr-FR" sz="4000" dirty="0">
              <a:solidFill>
                <a:srgbClr val="FF0000"/>
              </a:solidFill>
            </a:endParaRPr>
          </a:p>
        </p:txBody>
      </p:sp>
      <p:sp>
        <p:nvSpPr>
          <p:cNvPr id="3" name="Espace réservé du texte 2">
            <a:extLst>
              <a:ext uri="{FF2B5EF4-FFF2-40B4-BE49-F238E27FC236}">
                <a16:creationId xmlns:a16="http://schemas.microsoft.com/office/drawing/2014/main" id="{5BAE5F5D-037C-4798-8A43-971B939BD4CC}"/>
              </a:ext>
            </a:extLst>
          </p:cNvPr>
          <p:cNvSpPr>
            <a:spLocks noGrp="1"/>
          </p:cNvSpPr>
          <p:nvPr>
            <p:ph type="body" idx="1"/>
          </p:nvPr>
        </p:nvSpPr>
        <p:spPr>
          <a:xfrm>
            <a:off x="328613" y="1403797"/>
            <a:ext cx="11458575" cy="4636395"/>
          </a:xfrm>
        </p:spPr>
        <p:txBody>
          <a:bodyPr>
            <a:noAutofit/>
          </a:bodyPr>
          <a:lstStyle/>
          <a:p>
            <a:pPr>
              <a:lnSpc>
                <a:spcPct val="160000"/>
              </a:lnSpc>
            </a:pPr>
            <a:endParaRPr lang="fr-FR" sz="3600" b="1" dirty="0" smtClean="0">
              <a:solidFill>
                <a:schemeClr val="tx1"/>
              </a:solidFill>
              <a:latin typeface="Times New Roman" pitchFamily="18" charset="0"/>
              <a:cs typeface="Times New Roman" pitchFamily="18" charset="0"/>
            </a:endParaRPr>
          </a:p>
          <a:p>
            <a:pPr>
              <a:lnSpc>
                <a:spcPct val="160000"/>
              </a:lnSpc>
            </a:pPr>
            <a:r>
              <a:rPr lang="fr-FR" sz="3600" b="1" dirty="0" smtClean="0">
                <a:solidFill>
                  <a:schemeClr val="tx1"/>
                </a:solidFill>
                <a:latin typeface="Times New Roman" pitchFamily="18" charset="0"/>
                <a:cs typeface="Times New Roman" pitchFamily="18" charset="0"/>
              </a:rPr>
              <a:t>CHAPITRE I</a:t>
            </a:r>
            <a:r>
              <a:rPr lang="fr-FR" sz="3600" dirty="0" smtClean="0">
                <a:solidFill>
                  <a:schemeClr val="tx1"/>
                </a:solidFill>
                <a:latin typeface="Times New Roman" pitchFamily="18" charset="0"/>
                <a:cs typeface="Times New Roman" pitchFamily="18" charset="0"/>
              </a:rPr>
              <a:t>: MODALITE D’HOSPITALISATION  						</a:t>
            </a:r>
          </a:p>
          <a:p>
            <a:pPr>
              <a:lnSpc>
                <a:spcPct val="160000"/>
              </a:lnSpc>
            </a:pPr>
            <a:r>
              <a:rPr lang="fr-FR" sz="3600" b="1" dirty="0" smtClean="0">
                <a:solidFill>
                  <a:schemeClr val="tx1"/>
                </a:solidFill>
                <a:latin typeface="Times New Roman" pitchFamily="18" charset="0"/>
                <a:cs typeface="Times New Roman" pitchFamily="18" charset="0"/>
              </a:rPr>
              <a:t>CHAPITRE II</a:t>
            </a:r>
            <a:r>
              <a:rPr lang="fr-FR" sz="3600" dirty="0" smtClean="0">
                <a:solidFill>
                  <a:schemeClr val="tx1"/>
                </a:solidFill>
                <a:latin typeface="Times New Roman" pitchFamily="18" charset="0"/>
                <a:cs typeface="Times New Roman" pitchFamily="18" charset="0"/>
              </a:rPr>
              <a:t>: MESURES DE PROTECTION 						</a:t>
            </a:r>
            <a:endParaRPr lang="fr-FR" sz="36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80217649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4DEAFC-144A-4759-9FB2-8CB4BFC18582}"/>
              </a:ext>
            </a:extLst>
          </p:cNvPr>
          <p:cNvSpPr>
            <a:spLocks noGrp="1"/>
          </p:cNvSpPr>
          <p:nvPr>
            <p:ph type="title"/>
          </p:nvPr>
        </p:nvSpPr>
        <p:spPr>
          <a:xfrm>
            <a:off x="831851" y="171450"/>
            <a:ext cx="10515600" cy="1197119"/>
          </a:xfrm>
        </p:spPr>
        <p:txBody>
          <a:bodyPr>
            <a:normAutofit/>
          </a:bodyPr>
          <a:lstStyle/>
          <a:p>
            <a:pPr algn="ctr"/>
            <a:r>
              <a:rPr lang="fr-FR" sz="4000" b="1" dirty="0" smtClean="0">
                <a:solidFill>
                  <a:srgbClr val="FF0000"/>
                </a:solidFill>
                <a:cs typeface="Times New Roman" pitchFamily="18" charset="0"/>
              </a:rPr>
              <a:t>DEUXIEME PARTIE:</a:t>
            </a:r>
            <a:r>
              <a:rPr lang="fr-FR" sz="4000" b="1" dirty="0" smtClean="0">
                <a:latin typeface="Times New Roman" pitchFamily="18" charset="0"/>
                <a:cs typeface="Times New Roman" pitchFamily="18" charset="0"/>
              </a:rPr>
              <a:t/>
            </a:r>
            <a:br>
              <a:rPr lang="fr-FR" sz="4000" b="1" dirty="0" smtClean="0">
                <a:latin typeface="Times New Roman" pitchFamily="18" charset="0"/>
                <a:cs typeface="Times New Roman" pitchFamily="18" charset="0"/>
              </a:rPr>
            </a:br>
            <a:r>
              <a:rPr lang="fr-FR" sz="4000" b="1" dirty="0" smtClean="0">
                <a:latin typeface="Times New Roman" pitchFamily="18" charset="0"/>
                <a:cs typeface="Times New Roman" pitchFamily="18" charset="0"/>
              </a:rPr>
              <a:t> </a:t>
            </a:r>
            <a:r>
              <a:rPr lang="fr-FR" sz="4000" b="1" dirty="0" smtClean="0">
                <a:solidFill>
                  <a:srgbClr val="FF0000"/>
                </a:solidFill>
                <a:cs typeface="Times New Roman" pitchFamily="18" charset="0"/>
              </a:rPr>
              <a:t>PATHOLOGIES  PSYCHIATRIQUES</a:t>
            </a:r>
            <a:endParaRPr lang="fr-FR" sz="4000" dirty="0">
              <a:solidFill>
                <a:srgbClr val="FF0000"/>
              </a:solidFill>
            </a:endParaRPr>
          </a:p>
        </p:txBody>
      </p:sp>
      <p:sp>
        <p:nvSpPr>
          <p:cNvPr id="3" name="Espace réservé du texte 2">
            <a:extLst>
              <a:ext uri="{FF2B5EF4-FFF2-40B4-BE49-F238E27FC236}">
                <a16:creationId xmlns:a16="http://schemas.microsoft.com/office/drawing/2014/main" id="{83EC5A82-61FE-477C-B608-1403DE274CC8}"/>
              </a:ext>
            </a:extLst>
          </p:cNvPr>
          <p:cNvSpPr>
            <a:spLocks noGrp="1"/>
          </p:cNvSpPr>
          <p:nvPr>
            <p:ph type="body" idx="1"/>
          </p:nvPr>
        </p:nvSpPr>
        <p:spPr>
          <a:xfrm>
            <a:off x="457200" y="1509184"/>
            <a:ext cx="11506200" cy="4876376"/>
          </a:xfrm>
        </p:spPr>
        <p:txBody>
          <a:bodyPr>
            <a:noAutofit/>
          </a:bodyPr>
          <a:lstStyle/>
          <a:p>
            <a:pPr>
              <a:lnSpc>
                <a:spcPct val="150000"/>
              </a:lnSpc>
            </a:pPr>
            <a:endParaRPr lang="fr-FR" sz="4000" dirty="0"/>
          </a:p>
          <a:p>
            <a:pPr>
              <a:buFont typeface="Wingdings" pitchFamily="2" charset="2"/>
              <a:buChar char="Ø"/>
            </a:pPr>
            <a:r>
              <a:rPr lang="fr-FR" sz="3600" dirty="0" smtClean="0">
                <a:solidFill>
                  <a:schemeClr val="tx1"/>
                </a:solidFill>
                <a:latin typeface="Times New Roman" pitchFamily="18" charset="0"/>
                <a:cs typeface="Times New Roman" pitchFamily="18" charset="0"/>
              </a:rPr>
              <a:t>LES TROUBLES NEVROTIQUES</a:t>
            </a:r>
          </a:p>
          <a:p>
            <a:endParaRPr lang="fr-FR" sz="3600" dirty="0" smtClean="0">
              <a:solidFill>
                <a:schemeClr val="tx1"/>
              </a:solidFill>
              <a:latin typeface="Times New Roman" pitchFamily="18" charset="0"/>
              <a:cs typeface="Times New Roman" pitchFamily="18" charset="0"/>
            </a:endParaRPr>
          </a:p>
          <a:p>
            <a:pPr>
              <a:buFont typeface="Wingdings" pitchFamily="2" charset="2"/>
              <a:buChar char="Ø"/>
            </a:pPr>
            <a:r>
              <a:rPr lang="fr-FR" sz="3600" dirty="0" smtClean="0">
                <a:solidFill>
                  <a:schemeClr val="tx1"/>
                </a:solidFill>
                <a:latin typeface="Times New Roman" pitchFamily="18" charset="0"/>
                <a:cs typeface="Times New Roman" pitchFamily="18" charset="0"/>
              </a:rPr>
              <a:t>LES TROUBLES  DE  L’HUMEUR</a:t>
            </a:r>
          </a:p>
          <a:p>
            <a:endParaRPr lang="fr-FR" sz="3600" dirty="0" smtClean="0">
              <a:solidFill>
                <a:schemeClr val="tx1"/>
              </a:solidFill>
              <a:latin typeface="Times New Roman" pitchFamily="18" charset="0"/>
              <a:cs typeface="Times New Roman" pitchFamily="18" charset="0"/>
            </a:endParaRPr>
          </a:p>
          <a:p>
            <a:pPr>
              <a:buFont typeface="Wingdings" pitchFamily="2" charset="2"/>
              <a:buChar char="Ø"/>
            </a:pPr>
            <a:r>
              <a:rPr lang="fr-FR" sz="3600" dirty="0" smtClean="0">
                <a:solidFill>
                  <a:schemeClr val="tx1"/>
                </a:solidFill>
                <a:latin typeface="Times New Roman" pitchFamily="18" charset="0"/>
                <a:cs typeface="Times New Roman" pitchFamily="18" charset="0"/>
              </a:rPr>
              <a:t>LES PSYCHOSES</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201100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AB844D-AB95-4014-9F32-3D1FFDC11E57}"/>
              </a:ext>
            </a:extLst>
          </p:cNvPr>
          <p:cNvSpPr>
            <a:spLocks noGrp="1"/>
          </p:cNvSpPr>
          <p:nvPr>
            <p:ph type="title"/>
          </p:nvPr>
        </p:nvSpPr>
        <p:spPr>
          <a:xfrm>
            <a:off x="1120588" y="221194"/>
            <a:ext cx="10515600" cy="1221239"/>
          </a:xfrm>
        </p:spPr>
        <p:txBody>
          <a:bodyPr>
            <a:noAutofit/>
          </a:bodyPr>
          <a:lstStyle/>
          <a:p>
            <a:pPr lvl="0" algn="ctr"/>
            <a:r>
              <a:rPr lang="fr-FR" sz="4000" b="1" dirty="0" smtClean="0">
                <a:solidFill>
                  <a:srgbClr val="FF0000"/>
                </a:solidFill>
                <a:cs typeface="Times New Roman" pitchFamily="18" charset="0"/>
              </a:rPr>
              <a:t>LES  TROUBLES NEVROTIQUES</a:t>
            </a:r>
            <a:endParaRPr lang="fr-FR" sz="4000" dirty="0">
              <a:solidFill>
                <a:srgbClr val="FF0000"/>
              </a:solidFill>
            </a:endParaRPr>
          </a:p>
        </p:txBody>
      </p:sp>
      <p:sp>
        <p:nvSpPr>
          <p:cNvPr id="3" name="Espace réservé du texte 2">
            <a:extLst>
              <a:ext uri="{FF2B5EF4-FFF2-40B4-BE49-F238E27FC236}">
                <a16:creationId xmlns:a16="http://schemas.microsoft.com/office/drawing/2014/main" id="{D2C9EF96-9186-4F3D-A2FB-2B99E6BBD3C4}"/>
              </a:ext>
            </a:extLst>
          </p:cNvPr>
          <p:cNvSpPr>
            <a:spLocks noGrp="1"/>
          </p:cNvSpPr>
          <p:nvPr>
            <p:ph type="body" idx="1"/>
          </p:nvPr>
        </p:nvSpPr>
        <p:spPr>
          <a:xfrm>
            <a:off x="365760" y="1300766"/>
            <a:ext cx="11521440" cy="5100033"/>
          </a:xfrm>
        </p:spPr>
        <p:txBody>
          <a:bodyPr>
            <a:normAutofit lnSpcReduction="10000"/>
          </a:bodyPr>
          <a:lstStyle/>
          <a:p>
            <a:endParaRPr lang="fr-FR" sz="4300" dirty="0"/>
          </a:p>
          <a:p>
            <a:pPr>
              <a:lnSpc>
                <a:spcPct val="150000"/>
              </a:lnSpc>
            </a:pPr>
            <a:r>
              <a:rPr lang="fr-FR" sz="3600" b="1" dirty="0" smtClean="0">
                <a:solidFill>
                  <a:schemeClr val="tx1"/>
                </a:solidFill>
                <a:latin typeface="Times New Roman" pitchFamily="18" charset="0"/>
                <a:cs typeface="Times New Roman" pitchFamily="18" charset="0"/>
              </a:rPr>
              <a:t>CHAPITRE I</a:t>
            </a:r>
            <a:r>
              <a:rPr lang="fr-FR" sz="3600" dirty="0" smtClean="0">
                <a:solidFill>
                  <a:schemeClr val="tx1"/>
                </a:solidFill>
                <a:latin typeface="Times New Roman" pitchFamily="18" charset="0"/>
                <a:cs typeface="Times New Roman" pitchFamily="18" charset="0"/>
              </a:rPr>
              <a:t> : TROUBLE  D’ANGOISSE</a:t>
            </a:r>
          </a:p>
          <a:p>
            <a:pPr>
              <a:lnSpc>
                <a:spcPct val="150000"/>
              </a:lnSpc>
            </a:pPr>
            <a:r>
              <a:rPr lang="fr-FR" sz="3600" b="1" dirty="0" smtClean="0">
                <a:solidFill>
                  <a:schemeClr val="tx1"/>
                </a:solidFill>
                <a:latin typeface="Times New Roman" pitchFamily="18" charset="0"/>
                <a:cs typeface="Times New Roman" pitchFamily="18" charset="0"/>
              </a:rPr>
              <a:t>CHAPITRE II</a:t>
            </a:r>
            <a:r>
              <a:rPr lang="fr-FR" sz="3600" dirty="0" smtClean="0">
                <a:solidFill>
                  <a:schemeClr val="tx1"/>
                </a:solidFill>
                <a:latin typeface="Times New Roman" pitchFamily="18" charset="0"/>
                <a:cs typeface="Times New Roman" pitchFamily="18" charset="0"/>
              </a:rPr>
              <a:t> : TROUBLES OBSESSIONNNELS COMPULSIFS </a:t>
            </a:r>
          </a:p>
          <a:p>
            <a:pPr>
              <a:lnSpc>
                <a:spcPct val="150000"/>
              </a:lnSpc>
            </a:pPr>
            <a:r>
              <a:rPr lang="fr-FR" sz="3600" b="1" dirty="0" smtClean="0">
                <a:solidFill>
                  <a:schemeClr val="tx1"/>
                </a:solidFill>
                <a:latin typeface="Times New Roman" pitchFamily="18" charset="0"/>
                <a:cs typeface="Times New Roman" pitchFamily="18" charset="0"/>
              </a:rPr>
              <a:t>CHAPITRE III</a:t>
            </a:r>
            <a:r>
              <a:rPr lang="fr-FR" sz="3600" dirty="0" smtClean="0">
                <a:solidFill>
                  <a:schemeClr val="tx1"/>
                </a:solidFill>
                <a:latin typeface="Times New Roman" pitchFamily="18" charset="0"/>
                <a:cs typeface="Times New Roman" pitchFamily="18" charset="0"/>
              </a:rPr>
              <a:t>: NEVROSE HYSTERIQUE OU TROUBLE CONVERSIF</a:t>
            </a:r>
            <a:endParaRPr lang="fr-FR" dirty="0">
              <a:solidFill>
                <a:schemeClr val="tx1"/>
              </a:solidFill>
            </a:endParaRPr>
          </a:p>
        </p:txBody>
      </p:sp>
    </p:spTree>
    <p:extLst>
      <p:ext uri="{BB962C8B-B14F-4D97-AF65-F5344CB8AC3E}">
        <p14:creationId xmlns:p14="http://schemas.microsoft.com/office/powerpoint/2010/main" val="3441216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AB844D-AB95-4014-9F32-3D1FFDC11E57}"/>
              </a:ext>
            </a:extLst>
          </p:cNvPr>
          <p:cNvSpPr>
            <a:spLocks noGrp="1"/>
          </p:cNvSpPr>
          <p:nvPr>
            <p:ph type="title"/>
          </p:nvPr>
        </p:nvSpPr>
        <p:spPr>
          <a:xfrm>
            <a:off x="1120588" y="257577"/>
            <a:ext cx="10515600" cy="727280"/>
          </a:xfrm>
        </p:spPr>
        <p:txBody>
          <a:bodyPr>
            <a:noAutofit/>
          </a:bodyPr>
          <a:lstStyle/>
          <a:p>
            <a:pPr algn="ctr"/>
            <a:r>
              <a:rPr lang="fr-FR" sz="4000" b="1" dirty="0" smtClean="0">
                <a:solidFill>
                  <a:srgbClr val="FF0000"/>
                </a:solidFill>
                <a:cs typeface="Times New Roman" pitchFamily="18" charset="0"/>
              </a:rPr>
              <a:t>LES TROUBLES DE L’HUMEUR</a:t>
            </a:r>
            <a:endParaRPr lang="fr-FR" sz="4000" dirty="0"/>
          </a:p>
        </p:txBody>
      </p:sp>
      <p:sp>
        <p:nvSpPr>
          <p:cNvPr id="3" name="Espace réservé du texte 2">
            <a:extLst>
              <a:ext uri="{FF2B5EF4-FFF2-40B4-BE49-F238E27FC236}">
                <a16:creationId xmlns:a16="http://schemas.microsoft.com/office/drawing/2014/main" id="{D2C9EF96-9186-4F3D-A2FB-2B99E6BBD3C4}"/>
              </a:ext>
            </a:extLst>
          </p:cNvPr>
          <p:cNvSpPr>
            <a:spLocks noGrp="1"/>
          </p:cNvSpPr>
          <p:nvPr>
            <p:ph type="body" idx="1"/>
          </p:nvPr>
        </p:nvSpPr>
        <p:spPr>
          <a:xfrm>
            <a:off x="869576" y="1210076"/>
            <a:ext cx="11017624" cy="4684031"/>
          </a:xfrm>
        </p:spPr>
        <p:txBody>
          <a:bodyPr>
            <a:normAutofit/>
          </a:bodyPr>
          <a:lstStyle/>
          <a:p>
            <a:endParaRPr lang="fr-FR" sz="3600" b="1" dirty="0" smtClean="0">
              <a:latin typeface="Times New Roman" pitchFamily="18" charset="0"/>
              <a:cs typeface="Times New Roman" pitchFamily="18" charset="0"/>
            </a:endParaRPr>
          </a:p>
          <a:p>
            <a:endParaRPr lang="fr-FR" sz="3600" b="1" dirty="0" smtClean="0">
              <a:latin typeface="Times New Roman" pitchFamily="18" charset="0"/>
              <a:cs typeface="Times New Roman" pitchFamily="18" charset="0"/>
            </a:endParaRPr>
          </a:p>
          <a:p>
            <a:r>
              <a:rPr lang="fr-FR" sz="3600" b="1" dirty="0" smtClean="0">
                <a:solidFill>
                  <a:schemeClr val="tx1"/>
                </a:solidFill>
                <a:latin typeface="Times New Roman" pitchFamily="18" charset="0"/>
                <a:cs typeface="Times New Roman" pitchFamily="18" charset="0"/>
              </a:rPr>
              <a:t>CHAPITRE I </a:t>
            </a:r>
            <a:r>
              <a:rPr lang="fr-FR" sz="3600" dirty="0" smtClean="0">
                <a:solidFill>
                  <a:schemeClr val="tx1"/>
                </a:solidFill>
                <a:latin typeface="Times New Roman" pitchFamily="18" charset="0"/>
                <a:cs typeface="Times New Roman" pitchFamily="18" charset="0"/>
              </a:rPr>
              <a:t>:  TROUBLES  DEPRESSIFS</a:t>
            </a:r>
          </a:p>
          <a:p>
            <a:endParaRPr lang="fr-FR" sz="3600" dirty="0" smtClean="0">
              <a:solidFill>
                <a:schemeClr val="tx1"/>
              </a:solidFill>
              <a:latin typeface="Times New Roman" pitchFamily="18" charset="0"/>
              <a:cs typeface="Times New Roman" pitchFamily="18" charset="0"/>
            </a:endParaRPr>
          </a:p>
          <a:p>
            <a:r>
              <a:rPr lang="fr-FR" sz="3600" b="1" dirty="0" smtClean="0">
                <a:solidFill>
                  <a:schemeClr val="tx1"/>
                </a:solidFill>
                <a:latin typeface="Times New Roman" pitchFamily="18" charset="0"/>
                <a:cs typeface="Times New Roman" pitchFamily="18" charset="0"/>
              </a:rPr>
              <a:t>CHAPITRE II</a:t>
            </a:r>
            <a:r>
              <a:rPr lang="fr-FR" sz="3600" dirty="0" smtClean="0">
                <a:solidFill>
                  <a:schemeClr val="tx1"/>
                </a:solidFill>
                <a:latin typeface="Times New Roman" pitchFamily="18" charset="0"/>
                <a:cs typeface="Times New Roman" pitchFamily="18" charset="0"/>
              </a:rPr>
              <a:t> : EPISODE  MANIAQUE</a:t>
            </a:r>
            <a:endParaRPr lang="fr-FR" sz="3900" dirty="0">
              <a:solidFill>
                <a:schemeClr val="tx1"/>
              </a:solidFill>
            </a:endParaRPr>
          </a:p>
          <a:p>
            <a:endParaRPr lang="fr-FR" dirty="0">
              <a:solidFill>
                <a:schemeClr val="tx1"/>
              </a:solidFill>
            </a:endParaRPr>
          </a:p>
        </p:txBody>
      </p:sp>
    </p:spTree>
    <p:extLst>
      <p:ext uri="{BB962C8B-B14F-4D97-AF65-F5344CB8AC3E}">
        <p14:creationId xmlns:p14="http://schemas.microsoft.com/office/powerpoint/2010/main" val="41846206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AB844D-AB95-4014-9F32-3D1FFDC11E57}"/>
              </a:ext>
            </a:extLst>
          </p:cNvPr>
          <p:cNvSpPr>
            <a:spLocks noGrp="1"/>
          </p:cNvSpPr>
          <p:nvPr>
            <p:ph type="title"/>
          </p:nvPr>
        </p:nvSpPr>
        <p:spPr>
          <a:xfrm>
            <a:off x="1356360" y="185737"/>
            <a:ext cx="9330690" cy="828353"/>
          </a:xfrm>
        </p:spPr>
        <p:txBody>
          <a:bodyPr>
            <a:noAutofit/>
          </a:bodyPr>
          <a:lstStyle/>
          <a:p>
            <a:pPr lvl="0" algn="ctr"/>
            <a:r>
              <a:rPr lang="fr-FR" sz="4000" b="1" dirty="0" smtClean="0">
                <a:solidFill>
                  <a:srgbClr val="FF0000"/>
                </a:solidFill>
                <a:cs typeface="Times New Roman" pitchFamily="18" charset="0"/>
              </a:rPr>
              <a:t>LES PSYCHOSES</a:t>
            </a:r>
            <a:endParaRPr lang="fr-FR" sz="4000" dirty="0">
              <a:solidFill>
                <a:srgbClr val="FF0000"/>
              </a:solidFill>
            </a:endParaRPr>
          </a:p>
        </p:txBody>
      </p:sp>
      <p:sp>
        <p:nvSpPr>
          <p:cNvPr id="3" name="Espace réservé du texte 2">
            <a:extLst>
              <a:ext uri="{FF2B5EF4-FFF2-40B4-BE49-F238E27FC236}">
                <a16:creationId xmlns:a16="http://schemas.microsoft.com/office/drawing/2014/main" id="{D2C9EF96-9186-4F3D-A2FB-2B99E6BBD3C4}"/>
              </a:ext>
            </a:extLst>
          </p:cNvPr>
          <p:cNvSpPr>
            <a:spLocks noGrp="1"/>
          </p:cNvSpPr>
          <p:nvPr>
            <p:ph type="body" idx="1"/>
          </p:nvPr>
        </p:nvSpPr>
        <p:spPr>
          <a:xfrm>
            <a:off x="457200" y="1714500"/>
            <a:ext cx="11582400" cy="4777739"/>
          </a:xfrm>
        </p:spPr>
        <p:txBody>
          <a:bodyPr>
            <a:noAutofit/>
          </a:bodyPr>
          <a:lstStyle/>
          <a:p>
            <a:r>
              <a:rPr lang="fr-FR" sz="3600" b="1" dirty="0" smtClean="0">
                <a:solidFill>
                  <a:schemeClr val="tx1"/>
                </a:solidFill>
                <a:latin typeface="Times New Roman" pitchFamily="18" charset="0"/>
                <a:cs typeface="Times New Roman" pitchFamily="18" charset="0"/>
              </a:rPr>
              <a:t>CHAPITRE I</a:t>
            </a:r>
            <a:r>
              <a:rPr lang="fr-FR" sz="3600" dirty="0" smtClean="0">
                <a:solidFill>
                  <a:schemeClr val="tx1"/>
                </a:solidFill>
                <a:latin typeface="Times New Roman" pitchFamily="18" charset="0"/>
                <a:cs typeface="Times New Roman" pitchFamily="18" charset="0"/>
              </a:rPr>
              <a:t> : BOUFFEE DELIRANTE AIGUE</a:t>
            </a:r>
          </a:p>
          <a:p>
            <a:endParaRPr lang="fr-FR" sz="3600" dirty="0" smtClean="0">
              <a:solidFill>
                <a:schemeClr val="tx1"/>
              </a:solidFill>
              <a:latin typeface="Times New Roman" pitchFamily="18" charset="0"/>
              <a:cs typeface="Times New Roman" pitchFamily="18" charset="0"/>
            </a:endParaRPr>
          </a:p>
          <a:p>
            <a:endParaRPr lang="fr-FR" sz="3600" dirty="0" smtClean="0">
              <a:solidFill>
                <a:schemeClr val="tx1"/>
              </a:solidFill>
              <a:latin typeface="Times New Roman" pitchFamily="18" charset="0"/>
              <a:cs typeface="Times New Roman" pitchFamily="18" charset="0"/>
            </a:endParaRPr>
          </a:p>
          <a:p>
            <a:r>
              <a:rPr lang="fr-FR" sz="3600" b="1" dirty="0" smtClean="0">
                <a:solidFill>
                  <a:schemeClr val="tx1"/>
                </a:solidFill>
                <a:latin typeface="Times New Roman" pitchFamily="18" charset="0"/>
                <a:cs typeface="Times New Roman" pitchFamily="18" charset="0"/>
              </a:rPr>
              <a:t>CHAPITRE II</a:t>
            </a:r>
            <a:r>
              <a:rPr lang="fr-FR" sz="3600" dirty="0" smtClean="0">
                <a:solidFill>
                  <a:schemeClr val="tx1"/>
                </a:solidFill>
                <a:latin typeface="Times New Roman" pitchFamily="18" charset="0"/>
                <a:cs typeface="Times New Roman" pitchFamily="18" charset="0"/>
              </a:rPr>
              <a:t> : SCHIZOPHRENIE</a:t>
            </a:r>
          </a:p>
          <a:p>
            <a:pPr>
              <a:buFont typeface="Wingdings" pitchFamily="2" charset="2"/>
              <a:buChar char="§"/>
            </a:pPr>
            <a:endParaRPr lang="fr-FR" sz="3600" dirty="0" smtClean="0">
              <a:solidFill>
                <a:schemeClr val="tx1"/>
              </a:solidFill>
              <a:latin typeface="Times New Roman" pitchFamily="18" charset="0"/>
              <a:cs typeface="Times New Roman" pitchFamily="18" charset="0"/>
            </a:endParaRPr>
          </a:p>
          <a:p>
            <a:pPr>
              <a:buFont typeface="Wingdings" pitchFamily="2" charset="2"/>
              <a:buChar char="§"/>
            </a:pPr>
            <a:endParaRPr lang="fr-FR" sz="3600" dirty="0" smtClean="0">
              <a:solidFill>
                <a:schemeClr val="tx1"/>
              </a:solidFill>
              <a:latin typeface="Times New Roman" pitchFamily="18" charset="0"/>
              <a:cs typeface="Times New Roman" pitchFamily="18" charset="0"/>
            </a:endParaRPr>
          </a:p>
          <a:p>
            <a:r>
              <a:rPr lang="fr-FR" sz="3600" b="1" dirty="0" smtClean="0">
                <a:solidFill>
                  <a:schemeClr val="tx1"/>
                </a:solidFill>
                <a:latin typeface="Times New Roman" pitchFamily="18" charset="0"/>
                <a:cs typeface="Times New Roman" pitchFamily="18" charset="0"/>
              </a:rPr>
              <a:t>CHAPITRE III</a:t>
            </a:r>
            <a:r>
              <a:rPr lang="fr-FR" sz="3600" dirty="0" smtClean="0">
                <a:solidFill>
                  <a:schemeClr val="tx1"/>
                </a:solidFill>
                <a:latin typeface="Times New Roman" pitchFamily="18" charset="0"/>
                <a:cs typeface="Times New Roman" pitchFamily="18" charset="0"/>
              </a:rPr>
              <a:t> : DELIRES PARANOIAQUES</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54671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AB844D-AB95-4014-9F32-3D1FFDC11E57}"/>
              </a:ext>
            </a:extLst>
          </p:cNvPr>
          <p:cNvSpPr>
            <a:spLocks noGrp="1"/>
          </p:cNvSpPr>
          <p:nvPr>
            <p:ph type="title"/>
          </p:nvPr>
        </p:nvSpPr>
        <p:spPr>
          <a:xfrm>
            <a:off x="1757362" y="442913"/>
            <a:ext cx="8429625" cy="771525"/>
          </a:xfrm>
        </p:spPr>
        <p:txBody>
          <a:bodyPr>
            <a:noAutofit/>
          </a:bodyPr>
          <a:lstStyle/>
          <a:p>
            <a:pPr lvl="0" algn="ctr"/>
            <a:r>
              <a:rPr lang="fr-FR" sz="4000" b="1" dirty="0" smtClean="0">
                <a:solidFill>
                  <a:srgbClr val="FF0000"/>
                </a:solidFill>
                <a:cs typeface="Times New Roman" pitchFamily="18" charset="0"/>
              </a:rPr>
              <a:t>RESUMONS</a:t>
            </a:r>
            <a:endParaRPr lang="fr-FR" sz="4000" dirty="0">
              <a:solidFill>
                <a:srgbClr val="FF0000"/>
              </a:solidFill>
            </a:endParaRPr>
          </a:p>
        </p:txBody>
      </p:sp>
      <p:sp>
        <p:nvSpPr>
          <p:cNvPr id="3" name="Espace réservé du texte 2">
            <a:extLst>
              <a:ext uri="{FF2B5EF4-FFF2-40B4-BE49-F238E27FC236}">
                <a16:creationId xmlns:a16="http://schemas.microsoft.com/office/drawing/2014/main" id="{D2C9EF96-9186-4F3D-A2FB-2B99E6BBD3C4}"/>
              </a:ext>
            </a:extLst>
          </p:cNvPr>
          <p:cNvSpPr>
            <a:spLocks noGrp="1"/>
          </p:cNvSpPr>
          <p:nvPr>
            <p:ph type="body" idx="1"/>
          </p:nvPr>
        </p:nvSpPr>
        <p:spPr>
          <a:xfrm>
            <a:off x="426720" y="1248713"/>
            <a:ext cx="11209468" cy="4684031"/>
          </a:xfrm>
        </p:spPr>
        <p:txBody>
          <a:bodyPr>
            <a:normAutofit/>
          </a:bodyPr>
          <a:lstStyle/>
          <a:p>
            <a:pPr>
              <a:lnSpc>
                <a:spcPct val="150000"/>
              </a:lnSpc>
            </a:pPr>
            <a:endParaRPr lang="fr-FR" sz="3600" dirty="0">
              <a:solidFill>
                <a:schemeClr val="tx1"/>
              </a:solidFill>
              <a:latin typeface="Arial" panose="020B0604020202020204" pitchFamily="34" charset="0"/>
              <a:cs typeface="Arial" panose="020B0604020202020204" pitchFamily="34" charset="0"/>
            </a:endParaRPr>
          </a:p>
          <a:p>
            <a:r>
              <a:rPr lang="fr-FR" sz="3600" b="1" dirty="0" smtClean="0">
                <a:solidFill>
                  <a:schemeClr val="tx1"/>
                </a:solidFill>
                <a:latin typeface="Times New Roman" pitchFamily="18" charset="0"/>
                <a:cs typeface="Times New Roman" pitchFamily="18" charset="0"/>
              </a:rPr>
              <a:t>1- la psychiatrie est une spécialité médicale qui a pour objet</a:t>
            </a:r>
            <a:r>
              <a:rPr lang="fr-FR" sz="3600" dirty="0" smtClean="0">
                <a:solidFill>
                  <a:schemeClr val="tx1"/>
                </a:solidFill>
                <a:latin typeface="Times New Roman" pitchFamily="18" charset="0"/>
                <a:cs typeface="Times New Roman" pitchFamily="18" charset="0"/>
              </a:rPr>
              <a:t>:</a:t>
            </a:r>
          </a:p>
          <a:p>
            <a:pPr>
              <a:buFont typeface="Wingdings" pitchFamily="2" charset="2"/>
              <a:buChar char="v"/>
            </a:pPr>
            <a:r>
              <a:rPr lang="fr-FR" sz="3600" dirty="0" smtClean="0">
                <a:solidFill>
                  <a:schemeClr val="tx1"/>
                </a:solidFill>
                <a:latin typeface="Times New Roman" pitchFamily="18" charset="0"/>
                <a:cs typeface="Times New Roman" pitchFamily="18" charset="0"/>
              </a:rPr>
              <a:t>l’étude et le traitement des maladies somatiques.</a:t>
            </a:r>
          </a:p>
          <a:p>
            <a:pPr>
              <a:buFont typeface="Wingdings" pitchFamily="2" charset="2"/>
              <a:buChar char="v"/>
            </a:pPr>
            <a:r>
              <a:rPr lang="fr-FR" sz="3600" dirty="0" smtClean="0">
                <a:solidFill>
                  <a:schemeClr val="tx1"/>
                </a:solidFill>
                <a:latin typeface="Times New Roman" pitchFamily="18" charset="0"/>
                <a:cs typeface="Times New Roman" pitchFamily="18" charset="0"/>
              </a:rPr>
              <a:t>le traitement des maladies mentales</a:t>
            </a:r>
          </a:p>
          <a:p>
            <a:pPr>
              <a:buFont typeface="Wingdings" pitchFamily="2" charset="2"/>
              <a:buChar char="v"/>
            </a:pPr>
            <a:r>
              <a:rPr lang="fr-FR" sz="3600" dirty="0" smtClean="0">
                <a:solidFill>
                  <a:schemeClr val="tx1"/>
                </a:solidFill>
                <a:latin typeface="Times New Roman" pitchFamily="18" charset="0"/>
                <a:cs typeface="Times New Roman" pitchFamily="18" charset="0"/>
              </a:rPr>
              <a:t>l’étude et le traitement des maladies mentales</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33304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AB844D-AB95-4014-9F32-3D1FFDC11E57}"/>
              </a:ext>
            </a:extLst>
          </p:cNvPr>
          <p:cNvSpPr>
            <a:spLocks noGrp="1"/>
          </p:cNvSpPr>
          <p:nvPr>
            <p:ph type="title"/>
          </p:nvPr>
        </p:nvSpPr>
        <p:spPr>
          <a:xfrm>
            <a:off x="1357313" y="388621"/>
            <a:ext cx="9644062" cy="768668"/>
          </a:xfrm>
        </p:spPr>
        <p:txBody>
          <a:bodyPr>
            <a:noAutofit/>
          </a:bodyPr>
          <a:lstStyle/>
          <a:p>
            <a:pPr lvl="0" algn="ctr"/>
            <a:r>
              <a:rPr lang="fr-FR" sz="4000" b="1" dirty="0" smtClean="0">
                <a:solidFill>
                  <a:srgbClr val="FF0000"/>
                </a:solidFill>
                <a:cs typeface="Times New Roman" pitchFamily="18" charset="0"/>
              </a:rPr>
              <a:t>RESUMONS</a:t>
            </a:r>
            <a:endParaRPr lang="fr-FR" sz="4000" dirty="0">
              <a:solidFill>
                <a:srgbClr val="FF0000"/>
              </a:solidFill>
            </a:endParaRPr>
          </a:p>
        </p:txBody>
      </p:sp>
      <p:sp>
        <p:nvSpPr>
          <p:cNvPr id="3" name="Espace réservé du texte 2">
            <a:extLst>
              <a:ext uri="{FF2B5EF4-FFF2-40B4-BE49-F238E27FC236}">
                <a16:creationId xmlns:a16="http://schemas.microsoft.com/office/drawing/2014/main" id="{D2C9EF96-9186-4F3D-A2FB-2B99E6BBD3C4}"/>
              </a:ext>
            </a:extLst>
          </p:cNvPr>
          <p:cNvSpPr>
            <a:spLocks noGrp="1"/>
          </p:cNvSpPr>
          <p:nvPr>
            <p:ph type="body" idx="1"/>
          </p:nvPr>
        </p:nvSpPr>
        <p:spPr>
          <a:xfrm>
            <a:off x="300038" y="1428750"/>
            <a:ext cx="11707977" cy="4452479"/>
          </a:xfrm>
        </p:spPr>
        <p:txBody>
          <a:bodyPr>
            <a:normAutofit lnSpcReduction="10000"/>
          </a:bodyPr>
          <a:lstStyle/>
          <a:p>
            <a:pPr>
              <a:lnSpc>
                <a:spcPct val="150000"/>
              </a:lnSpc>
            </a:pPr>
            <a:r>
              <a:rPr lang="fr-FR" sz="3600" b="1" dirty="0" smtClean="0">
                <a:solidFill>
                  <a:schemeClr val="tx1"/>
                </a:solidFill>
                <a:latin typeface="Times New Roman" pitchFamily="18" charset="0"/>
                <a:cs typeface="Times New Roman" pitchFamily="18" charset="0"/>
              </a:rPr>
              <a:t>2- le malade mental est un délinquant</a:t>
            </a:r>
            <a:r>
              <a:rPr lang="fr-FR" sz="3600" dirty="0" smtClean="0">
                <a:solidFill>
                  <a:schemeClr val="tx1"/>
                </a:solidFill>
                <a:latin typeface="Times New Roman" pitchFamily="18" charset="0"/>
                <a:cs typeface="Times New Roman" pitchFamily="18" charset="0"/>
              </a:rPr>
              <a:t>.</a:t>
            </a:r>
          </a:p>
          <a:p>
            <a:pPr>
              <a:lnSpc>
                <a:spcPct val="150000"/>
              </a:lnSpc>
            </a:pPr>
            <a:r>
              <a:rPr lang="fr-FR" sz="3600" dirty="0" smtClean="0">
                <a:solidFill>
                  <a:schemeClr val="tx1"/>
                </a:solidFill>
                <a:latin typeface="Times New Roman" pitchFamily="18" charset="0"/>
                <a:cs typeface="Times New Roman" pitchFamily="18" charset="0"/>
              </a:rPr>
              <a:t>		vrai			faux</a:t>
            </a:r>
          </a:p>
          <a:p>
            <a:pPr>
              <a:lnSpc>
                <a:spcPct val="150000"/>
              </a:lnSpc>
            </a:pPr>
            <a:r>
              <a:rPr lang="fr-FR" sz="3600" b="1" dirty="0" smtClean="0">
                <a:solidFill>
                  <a:schemeClr val="tx1"/>
                </a:solidFill>
                <a:latin typeface="Times New Roman" pitchFamily="18" charset="0"/>
                <a:cs typeface="Times New Roman" pitchFamily="18" charset="0"/>
              </a:rPr>
              <a:t>3- il existe trois (3) grand groupes de pathologies psychiatriques.</a:t>
            </a:r>
          </a:p>
          <a:p>
            <a:pPr>
              <a:lnSpc>
                <a:spcPct val="150000"/>
              </a:lnSpc>
            </a:pPr>
            <a:r>
              <a:rPr lang="fr-FR" sz="3600" dirty="0" smtClean="0">
                <a:solidFill>
                  <a:schemeClr val="tx1"/>
                </a:solidFill>
                <a:latin typeface="Times New Roman" pitchFamily="18" charset="0"/>
                <a:cs typeface="Times New Roman" pitchFamily="18" charset="0"/>
              </a:rPr>
              <a:t>		vrai			faux</a:t>
            </a:r>
            <a:endParaRPr lang="fr-FR" sz="4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12183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7A70F2-A536-4832-B090-14416EA5BA5E}"/>
              </a:ext>
            </a:extLst>
          </p:cNvPr>
          <p:cNvSpPr>
            <a:spLocks noGrp="1"/>
          </p:cNvSpPr>
          <p:nvPr>
            <p:ph type="title"/>
          </p:nvPr>
        </p:nvSpPr>
        <p:spPr/>
        <p:txBody>
          <a:bodyPr/>
          <a:lstStyle/>
          <a:p>
            <a:r>
              <a:rPr lang="fr-CI" dirty="0"/>
              <a:t> </a:t>
            </a:r>
          </a:p>
        </p:txBody>
      </p:sp>
      <p:pic>
        <p:nvPicPr>
          <p:cNvPr id="4" name="Espace réservé du contenu 5">
            <a:extLst>
              <a:ext uri="{FF2B5EF4-FFF2-40B4-BE49-F238E27FC236}">
                <a16:creationId xmlns:a16="http://schemas.microsoft.com/office/drawing/2014/main" id="{A79AD0FB-FE6A-4923-BC43-7107C9A577A5}"/>
              </a:ext>
            </a:extLst>
          </p:cNvPr>
          <p:cNvPicPr>
            <a:picLocks noGrp="1" noChangeAspect="1"/>
          </p:cNvPicPr>
          <p:nvPr>
            <p:ph idx="1"/>
          </p:nvPr>
        </p:nvPicPr>
        <p:blipFill>
          <a:blip r:embed="rId2"/>
          <a:stretch>
            <a:fillRect/>
          </a:stretch>
        </p:blipFill>
        <p:spPr>
          <a:xfrm>
            <a:off x="2263806" y="1825625"/>
            <a:ext cx="7109311" cy="4351338"/>
          </a:xfrm>
          <a:prstGeom prst="rect">
            <a:avLst/>
          </a:prstGeom>
        </p:spPr>
      </p:pic>
      <p:pic>
        <p:nvPicPr>
          <p:cNvPr id="5" name="Picture 3" descr="AG00373_">
            <a:extLst>
              <a:ext uri="{FF2B5EF4-FFF2-40B4-BE49-F238E27FC236}">
                <a16:creationId xmlns:a16="http://schemas.microsoft.com/office/drawing/2014/main" id="{4192ECD9-A6D5-461B-BFA0-3555BCB914B4}"/>
              </a:ext>
            </a:extLst>
          </p:cNvPr>
          <p:cNvPicPr>
            <a:picLocks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flipH="1">
            <a:off x="-1" y="4256373"/>
            <a:ext cx="2356984" cy="242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AG00373_">
            <a:extLst>
              <a:ext uri="{FF2B5EF4-FFF2-40B4-BE49-F238E27FC236}">
                <a16:creationId xmlns:a16="http://schemas.microsoft.com/office/drawing/2014/main" id="{47DE6839-C9A8-4F67-89CC-81C792AB6B02}"/>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835015" y="4328134"/>
            <a:ext cx="2356985" cy="2336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Espace réservé de la date 6">
            <a:extLst>
              <a:ext uri="{FF2B5EF4-FFF2-40B4-BE49-F238E27FC236}">
                <a16:creationId xmlns:a16="http://schemas.microsoft.com/office/drawing/2014/main" id="{00C8A457-37DE-464B-B1EB-E27B6F216B2E}"/>
              </a:ext>
            </a:extLst>
          </p:cNvPr>
          <p:cNvSpPr>
            <a:spLocks noGrp="1"/>
          </p:cNvSpPr>
          <p:nvPr>
            <p:ph type="dt" sz="half" idx="10"/>
          </p:nvPr>
        </p:nvSpPr>
        <p:spPr/>
        <p:txBody>
          <a:bodyPr/>
          <a:lstStyle/>
          <a:p>
            <a:fld id="{8FD405D7-5D38-428A-8CC2-F9E854823807}" type="datetime1">
              <a:rPr lang="fr-FR" smtClean="0"/>
              <a:pPr/>
              <a:t>15/05/2026</a:t>
            </a:fld>
            <a:endParaRPr lang="fr-FR"/>
          </a:p>
        </p:txBody>
      </p:sp>
      <p:sp>
        <p:nvSpPr>
          <p:cNvPr id="9" name="ZoneTexte 8">
            <a:extLst>
              <a:ext uri="{FF2B5EF4-FFF2-40B4-BE49-F238E27FC236}">
                <a16:creationId xmlns:a16="http://schemas.microsoft.com/office/drawing/2014/main" id="{3FABC065-1A3D-4D1A-95C3-88E96A3D9C59}"/>
              </a:ext>
            </a:extLst>
          </p:cNvPr>
          <p:cNvSpPr txBox="1"/>
          <p:nvPr/>
        </p:nvSpPr>
        <p:spPr>
          <a:xfrm>
            <a:off x="3051699" y="1976969"/>
            <a:ext cx="6103398" cy="369332"/>
          </a:xfrm>
          <a:prstGeom prst="rect">
            <a:avLst/>
          </a:prstGeom>
          <a:noFill/>
        </p:spPr>
        <p:txBody>
          <a:bodyPr wrap="square">
            <a:spAutoFit/>
          </a:bodyPr>
          <a:lstStyle/>
          <a:p>
            <a:r>
              <a:rPr lang="fr-F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fr-FR" sz="1800" dirty="0">
              <a:solidFill>
                <a:srgbClr val="000000"/>
              </a:solidFill>
              <a:effectLst/>
              <a:latin typeface="Arial Unicode MS"/>
            </a:endParaRPr>
          </a:p>
        </p:txBody>
      </p:sp>
    </p:spTree>
    <p:extLst>
      <p:ext uri="{BB962C8B-B14F-4D97-AF65-F5344CB8AC3E}">
        <p14:creationId xmlns:p14="http://schemas.microsoft.com/office/powerpoint/2010/main" val="16198144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AB844D-AB95-4014-9F32-3D1FFDC11E57}"/>
              </a:ext>
            </a:extLst>
          </p:cNvPr>
          <p:cNvSpPr>
            <a:spLocks noGrp="1"/>
          </p:cNvSpPr>
          <p:nvPr>
            <p:ph type="title"/>
          </p:nvPr>
        </p:nvSpPr>
        <p:spPr>
          <a:xfrm>
            <a:off x="357187" y="2307734"/>
            <a:ext cx="11572875" cy="1478454"/>
          </a:xfrm>
        </p:spPr>
        <p:txBody>
          <a:bodyPr>
            <a:noAutofit/>
          </a:bodyPr>
          <a:lstStyle/>
          <a:p>
            <a:pPr lvl="0" algn="ctr"/>
            <a:r>
              <a:rPr lang="fr-FR" sz="4000" b="1" dirty="0" smtClean="0">
                <a:solidFill>
                  <a:srgbClr val="FF0000"/>
                </a:solidFill>
                <a:latin typeface="+mj-lt"/>
                <a:cs typeface="Times New Roman" pitchFamily="18" charset="0"/>
              </a:rPr>
              <a:t>PREMIERE PARTIE: LEGISLATION EN PSYCHIATRIE</a:t>
            </a:r>
            <a:endParaRPr lang="fr-FR" sz="4000" dirty="0">
              <a:solidFill>
                <a:srgbClr val="FF0000"/>
              </a:solidFill>
              <a:latin typeface="+mj-lt"/>
            </a:endParaRPr>
          </a:p>
        </p:txBody>
      </p:sp>
    </p:spTree>
    <p:extLst>
      <p:ext uri="{BB962C8B-B14F-4D97-AF65-F5344CB8AC3E}">
        <p14:creationId xmlns:p14="http://schemas.microsoft.com/office/powerpoint/2010/main" val="29924045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AB844D-AB95-4014-9F32-3D1FFDC11E57}"/>
              </a:ext>
            </a:extLst>
          </p:cNvPr>
          <p:cNvSpPr>
            <a:spLocks noGrp="1"/>
          </p:cNvSpPr>
          <p:nvPr>
            <p:ph type="title"/>
          </p:nvPr>
        </p:nvSpPr>
        <p:spPr>
          <a:xfrm>
            <a:off x="1292609" y="278935"/>
            <a:ext cx="9508741" cy="878354"/>
          </a:xfrm>
        </p:spPr>
        <p:txBody>
          <a:bodyPr>
            <a:noAutofit/>
          </a:bodyPr>
          <a:lstStyle/>
          <a:p>
            <a:pPr lvl="0" algn="ctr"/>
            <a:r>
              <a:rPr lang="fr-FR" sz="4000" b="1" dirty="0" smtClean="0">
                <a:solidFill>
                  <a:srgbClr val="FF0000"/>
                </a:solidFill>
                <a:latin typeface="+mj-lt"/>
                <a:cs typeface="Times New Roman" pitchFamily="18" charset="0"/>
              </a:rPr>
              <a:t>INTRODUCTION</a:t>
            </a:r>
            <a:endParaRPr lang="fr-FR" sz="4000" dirty="0">
              <a:solidFill>
                <a:srgbClr val="FF0000"/>
              </a:solidFill>
              <a:latin typeface="+mj-lt"/>
            </a:endParaRPr>
          </a:p>
        </p:txBody>
      </p:sp>
      <p:sp>
        <p:nvSpPr>
          <p:cNvPr id="3" name="Espace réservé du texte 2">
            <a:extLst>
              <a:ext uri="{FF2B5EF4-FFF2-40B4-BE49-F238E27FC236}">
                <a16:creationId xmlns:a16="http://schemas.microsoft.com/office/drawing/2014/main" id="{D2C9EF96-9186-4F3D-A2FB-2B99E6BBD3C4}"/>
              </a:ext>
            </a:extLst>
          </p:cNvPr>
          <p:cNvSpPr>
            <a:spLocks noGrp="1"/>
          </p:cNvSpPr>
          <p:nvPr>
            <p:ph type="body" idx="1"/>
          </p:nvPr>
        </p:nvSpPr>
        <p:spPr>
          <a:xfrm>
            <a:off x="271464" y="1455419"/>
            <a:ext cx="11536746" cy="4684031"/>
          </a:xfrm>
        </p:spPr>
        <p:txBody>
          <a:bodyPr>
            <a:normAutofit/>
          </a:bodyPr>
          <a:lstStyle/>
          <a:p>
            <a:pPr>
              <a:lnSpc>
                <a:spcPct val="150000"/>
              </a:lnSpc>
            </a:pPr>
            <a:r>
              <a:rPr lang="fr-FR" sz="3600" dirty="0" smtClean="0">
                <a:solidFill>
                  <a:schemeClr val="tx1"/>
                </a:solidFill>
                <a:latin typeface="Times New Roman" pitchFamily="18" charset="0"/>
                <a:cs typeface="Times New Roman" pitchFamily="18" charset="0"/>
              </a:rPr>
              <a:t>Dans le milieu psychiatrique, les patients peuvent être hospitalisés sous différents modes d’hospitalisations : librement ou alors sans leur consentement. Quand le malade hospitalisé n'est pas consentant, il s'agit d’une  "hospitalisation sous contrainte". </a:t>
            </a:r>
            <a:endParaRPr lang="fr-FR" dirty="0">
              <a:solidFill>
                <a:schemeClr val="tx1"/>
              </a:solidFill>
            </a:endParaRPr>
          </a:p>
        </p:txBody>
      </p:sp>
    </p:spTree>
    <p:extLst>
      <p:ext uri="{BB962C8B-B14F-4D97-AF65-F5344CB8AC3E}">
        <p14:creationId xmlns:p14="http://schemas.microsoft.com/office/powerpoint/2010/main" val="381097719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AB844D-AB95-4014-9F32-3D1FFDC11E57}"/>
              </a:ext>
            </a:extLst>
          </p:cNvPr>
          <p:cNvSpPr>
            <a:spLocks noGrp="1"/>
          </p:cNvSpPr>
          <p:nvPr>
            <p:ph type="title"/>
          </p:nvPr>
        </p:nvSpPr>
        <p:spPr>
          <a:xfrm>
            <a:off x="990391" y="0"/>
            <a:ext cx="10515600" cy="782955"/>
          </a:xfrm>
        </p:spPr>
        <p:txBody>
          <a:bodyPr>
            <a:noAutofit/>
          </a:bodyPr>
          <a:lstStyle/>
          <a:p>
            <a:pPr lvl="0" algn="ctr"/>
            <a:r>
              <a:rPr lang="fr-FR" sz="4000" dirty="0" smtClean="0">
                <a:solidFill>
                  <a:srgbClr val="FF0000"/>
                </a:solidFill>
                <a:latin typeface="+mj-lt"/>
                <a:cs typeface="Times New Roman" pitchFamily="18" charset="0"/>
              </a:rPr>
              <a:t>INTRODUCTION</a:t>
            </a:r>
            <a:endParaRPr lang="fr-FR" sz="4000" dirty="0">
              <a:solidFill>
                <a:srgbClr val="FF0000"/>
              </a:solidFill>
              <a:latin typeface="+mj-lt"/>
            </a:endParaRPr>
          </a:p>
        </p:txBody>
      </p:sp>
      <p:sp>
        <p:nvSpPr>
          <p:cNvPr id="3" name="Espace réservé du texte 2">
            <a:extLst>
              <a:ext uri="{FF2B5EF4-FFF2-40B4-BE49-F238E27FC236}">
                <a16:creationId xmlns:a16="http://schemas.microsoft.com/office/drawing/2014/main" id="{D2C9EF96-9186-4F3D-A2FB-2B99E6BBD3C4}"/>
              </a:ext>
            </a:extLst>
          </p:cNvPr>
          <p:cNvSpPr>
            <a:spLocks noGrp="1"/>
          </p:cNvSpPr>
          <p:nvPr>
            <p:ph type="body" idx="1"/>
          </p:nvPr>
        </p:nvSpPr>
        <p:spPr>
          <a:xfrm>
            <a:off x="0" y="928688"/>
            <a:ext cx="12192000" cy="5757862"/>
          </a:xfrm>
        </p:spPr>
        <p:txBody>
          <a:bodyPr>
            <a:normAutofit fontScale="92500" lnSpcReduction="20000"/>
          </a:bodyPr>
          <a:lstStyle/>
          <a:p>
            <a:pPr>
              <a:lnSpc>
                <a:spcPct val="170000"/>
              </a:lnSpc>
            </a:pPr>
            <a:r>
              <a:rPr lang="fr-FR" sz="3600" dirty="0" smtClean="0">
                <a:solidFill>
                  <a:schemeClr val="tx1"/>
                </a:solidFill>
                <a:latin typeface="Times New Roman" pitchFamily="18" charset="0"/>
                <a:cs typeface="Times New Roman" pitchFamily="18" charset="0"/>
              </a:rPr>
              <a:t>Toutes les formes d'hospitalisation sous contrainte visent essentiellement la protection du malade et des autres; lorsqu’il représente un danger pour son entourage.</a:t>
            </a:r>
          </a:p>
          <a:p>
            <a:pPr>
              <a:lnSpc>
                <a:spcPct val="170000"/>
              </a:lnSpc>
            </a:pPr>
            <a:r>
              <a:rPr lang="fr-FR" sz="3600" dirty="0" smtClean="0">
                <a:solidFill>
                  <a:schemeClr val="tx1"/>
                </a:solidFill>
                <a:latin typeface="Times New Roman" pitchFamily="18" charset="0"/>
                <a:cs typeface="Times New Roman" pitchFamily="18" charset="0"/>
              </a:rPr>
              <a:t>En outre lorsqu’un patient en santé mentale ne semble plus faire face à ses obligations quotidiennes et qu’elle se met en difficulté, voire en danger, des </a:t>
            </a:r>
            <a:r>
              <a:rPr lang="fr-FR" sz="3600" b="1" dirty="0" smtClean="0">
                <a:solidFill>
                  <a:schemeClr val="tx1"/>
                </a:solidFill>
                <a:latin typeface="Times New Roman" pitchFamily="18" charset="0"/>
                <a:cs typeface="Times New Roman" pitchFamily="18" charset="0"/>
              </a:rPr>
              <a:t>mesures de protection</a:t>
            </a:r>
            <a:r>
              <a:rPr lang="fr-FR" sz="3600" dirty="0" smtClean="0">
                <a:solidFill>
                  <a:schemeClr val="tx1"/>
                </a:solidFill>
                <a:latin typeface="Times New Roman" pitchFamily="18" charset="0"/>
                <a:cs typeface="Times New Roman" pitchFamily="18" charset="0"/>
              </a:rPr>
              <a:t> juridique sont mises en place dans son intérêt</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28581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AB844D-AB95-4014-9F32-3D1FFDC11E57}"/>
              </a:ext>
            </a:extLst>
          </p:cNvPr>
          <p:cNvSpPr>
            <a:spLocks noGrp="1"/>
          </p:cNvSpPr>
          <p:nvPr>
            <p:ph type="title"/>
          </p:nvPr>
        </p:nvSpPr>
        <p:spPr>
          <a:xfrm>
            <a:off x="1029028" y="270457"/>
            <a:ext cx="10515600" cy="791674"/>
          </a:xfrm>
        </p:spPr>
        <p:txBody>
          <a:bodyPr>
            <a:noAutofit/>
          </a:bodyPr>
          <a:lstStyle/>
          <a:p>
            <a:pPr algn="ctr"/>
            <a:r>
              <a:rPr lang="fr-FR" sz="4000" dirty="0" smtClean="0">
                <a:solidFill>
                  <a:srgbClr val="FF0000"/>
                </a:solidFill>
                <a:latin typeface="+mj-lt"/>
                <a:cs typeface="Times New Roman" pitchFamily="18" charset="0"/>
              </a:rPr>
              <a:t>INTRODUCTION</a:t>
            </a:r>
            <a:endParaRPr lang="fr-FR" sz="4000" dirty="0">
              <a:solidFill>
                <a:srgbClr val="FF0000"/>
              </a:solidFill>
              <a:latin typeface="+mj-lt"/>
            </a:endParaRPr>
          </a:p>
        </p:txBody>
      </p:sp>
      <p:sp>
        <p:nvSpPr>
          <p:cNvPr id="3" name="Espace réservé du texte 2">
            <a:extLst>
              <a:ext uri="{FF2B5EF4-FFF2-40B4-BE49-F238E27FC236}">
                <a16:creationId xmlns:a16="http://schemas.microsoft.com/office/drawing/2014/main" id="{D2C9EF96-9186-4F3D-A2FB-2B99E6BBD3C4}"/>
              </a:ext>
            </a:extLst>
          </p:cNvPr>
          <p:cNvSpPr>
            <a:spLocks noGrp="1"/>
          </p:cNvSpPr>
          <p:nvPr>
            <p:ph type="body" idx="1"/>
          </p:nvPr>
        </p:nvSpPr>
        <p:spPr>
          <a:xfrm>
            <a:off x="200025" y="1114425"/>
            <a:ext cx="11815763" cy="5400675"/>
          </a:xfrm>
        </p:spPr>
        <p:txBody>
          <a:bodyPr>
            <a:normAutofit fontScale="70000" lnSpcReduction="20000"/>
          </a:bodyPr>
          <a:lstStyle/>
          <a:p>
            <a:pPr>
              <a:lnSpc>
                <a:spcPct val="150000"/>
              </a:lnSpc>
            </a:pPr>
            <a:r>
              <a:rPr lang="fr-FR" sz="5100" dirty="0" smtClean="0">
                <a:solidFill>
                  <a:schemeClr val="tx1"/>
                </a:solidFill>
                <a:latin typeface="Times New Roman" pitchFamily="18" charset="0"/>
                <a:cs typeface="Times New Roman" pitchFamily="18" charset="0"/>
              </a:rPr>
              <a:t>Ces mesures sont fonction de son degré d'incapacité apprécié par le juge sur la base d'un certificat médical circonstancié établi par un médecin agréé, et à la suite de l'audition de ses proches.</a:t>
            </a:r>
          </a:p>
          <a:p>
            <a:pPr>
              <a:lnSpc>
                <a:spcPct val="150000"/>
              </a:lnSpc>
            </a:pPr>
            <a:r>
              <a:rPr lang="fr-FR" sz="5100" dirty="0" smtClean="0">
                <a:solidFill>
                  <a:schemeClr val="tx1"/>
                </a:solidFill>
                <a:latin typeface="Times New Roman" pitchFamily="18" charset="0"/>
                <a:cs typeface="Times New Roman" pitchFamily="18" charset="0"/>
              </a:rPr>
              <a:t>Dans cette première partie, nous verrons d’une part les modalités d’hospitalisation et d’autre part les mesures de protection. </a:t>
            </a:r>
            <a:endParaRPr lang="fr-FR" dirty="0">
              <a:solidFill>
                <a:schemeClr val="tx1"/>
              </a:solidFill>
            </a:endParaRPr>
          </a:p>
        </p:txBody>
      </p:sp>
    </p:spTree>
    <p:extLst>
      <p:ext uri="{BB962C8B-B14F-4D97-AF65-F5344CB8AC3E}">
        <p14:creationId xmlns:p14="http://schemas.microsoft.com/office/powerpoint/2010/main" val="32881780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AB844D-AB95-4014-9F32-3D1FFDC11E57}"/>
              </a:ext>
            </a:extLst>
          </p:cNvPr>
          <p:cNvSpPr>
            <a:spLocks noGrp="1"/>
          </p:cNvSpPr>
          <p:nvPr>
            <p:ph type="title"/>
          </p:nvPr>
        </p:nvSpPr>
        <p:spPr>
          <a:xfrm>
            <a:off x="1146345" y="205524"/>
            <a:ext cx="10515600" cy="851751"/>
          </a:xfrm>
        </p:spPr>
        <p:txBody>
          <a:bodyPr>
            <a:noAutofit/>
          </a:bodyPr>
          <a:lstStyle/>
          <a:p>
            <a:pPr lvl="0" algn="ctr"/>
            <a:r>
              <a:rPr lang="fr-FR" sz="4000" b="1" dirty="0" smtClean="0">
                <a:solidFill>
                  <a:srgbClr val="FF0000"/>
                </a:solidFill>
                <a:latin typeface="+mj-lt"/>
                <a:cs typeface="Times New Roman" pitchFamily="18" charset="0"/>
              </a:rPr>
              <a:t>OBJECTIF GENEFRAL</a:t>
            </a:r>
            <a:endParaRPr lang="fr-FR" sz="4000" dirty="0">
              <a:solidFill>
                <a:srgbClr val="FF0000"/>
              </a:solidFill>
              <a:latin typeface="+mj-lt"/>
            </a:endParaRPr>
          </a:p>
        </p:txBody>
      </p:sp>
      <p:sp>
        <p:nvSpPr>
          <p:cNvPr id="3" name="Espace réservé du texte 2">
            <a:extLst>
              <a:ext uri="{FF2B5EF4-FFF2-40B4-BE49-F238E27FC236}">
                <a16:creationId xmlns:a16="http://schemas.microsoft.com/office/drawing/2014/main" id="{D2C9EF96-9186-4F3D-A2FB-2B99E6BBD3C4}"/>
              </a:ext>
            </a:extLst>
          </p:cNvPr>
          <p:cNvSpPr>
            <a:spLocks noGrp="1"/>
          </p:cNvSpPr>
          <p:nvPr>
            <p:ph type="body" idx="1"/>
          </p:nvPr>
        </p:nvSpPr>
        <p:spPr>
          <a:xfrm>
            <a:off x="508841" y="1260107"/>
            <a:ext cx="11153104" cy="5597893"/>
          </a:xfrm>
        </p:spPr>
        <p:txBody>
          <a:bodyPr>
            <a:noAutofit/>
          </a:bodyPr>
          <a:lstStyle/>
          <a:p>
            <a:pPr>
              <a:lnSpc>
                <a:spcPct val="150000"/>
              </a:lnSpc>
            </a:pPr>
            <a:endParaRPr lang="fr-FR" sz="3600" dirty="0" smtClean="0">
              <a:solidFill>
                <a:schemeClr val="tx1"/>
              </a:solidFill>
              <a:latin typeface="Times New Roman" pitchFamily="18" charset="0"/>
              <a:cs typeface="Times New Roman" pitchFamily="18" charset="0"/>
            </a:endParaRPr>
          </a:p>
          <a:p>
            <a:pPr>
              <a:lnSpc>
                <a:spcPct val="150000"/>
              </a:lnSpc>
            </a:pPr>
            <a:r>
              <a:rPr lang="fr-FR" sz="3600" dirty="0" smtClean="0">
                <a:solidFill>
                  <a:schemeClr val="tx1"/>
                </a:solidFill>
                <a:latin typeface="Times New Roman" pitchFamily="18" charset="0"/>
                <a:cs typeface="Times New Roman" pitchFamily="18" charset="0"/>
              </a:rPr>
              <a:t>Ce cours vise à amener l’Auxiliaire de Santé à connaitre les différentes modalités d’hospitalisation et les mesures de protection des patients souffrant de troubles psychiatriques. </a:t>
            </a:r>
          </a:p>
        </p:txBody>
      </p:sp>
    </p:spTree>
    <p:extLst>
      <p:ext uri="{BB962C8B-B14F-4D97-AF65-F5344CB8AC3E}">
        <p14:creationId xmlns:p14="http://schemas.microsoft.com/office/powerpoint/2010/main" val="308472442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AB844D-AB95-4014-9F32-3D1FFDC11E57}"/>
              </a:ext>
            </a:extLst>
          </p:cNvPr>
          <p:cNvSpPr>
            <a:spLocks noGrp="1"/>
          </p:cNvSpPr>
          <p:nvPr>
            <p:ph type="title"/>
          </p:nvPr>
        </p:nvSpPr>
        <p:spPr>
          <a:xfrm>
            <a:off x="1143528" y="179740"/>
            <a:ext cx="10515600" cy="778795"/>
          </a:xfrm>
        </p:spPr>
        <p:txBody>
          <a:bodyPr>
            <a:noAutofit/>
          </a:bodyPr>
          <a:lstStyle/>
          <a:p>
            <a:pPr algn="ctr"/>
            <a:r>
              <a:rPr lang="fr-FR" sz="4000" b="1" dirty="0" smtClean="0">
                <a:solidFill>
                  <a:srgbClr val="FF0000"/>
                </a:solidFill>
                <a:latin typeface="+mj-lt"/>
                <a:cs typeface="Times New Roman" pitchFamily="18" charset="0"/>
              </a:rPr>
              <a:t>OBJECTIFS SPECIFIQUES</a:t>
            </a:r>
            <a:endParaRPr lang="fr-FR" sz="4000" dirty="0">
              <a:solidFill>
                <a:srgbClr val="FF0000"/>
              </a:solidFill>
              <a:latin typeface="+mj-lt"/>
            </a:endParaRPr>
          </a:p>
        </p:txBody>
      </p:sp>
      <p:sp>
        <p:nvSpPr>
          <p:cNvPr id="3" name="Espace réservé du texte 2">
            <a:extLst>
              <a:ext uri="{FF2B5EF4-FFF2-40B4-BE49-F238E27FC236}">
                <a16:creationId xmlns:a16="http://schemas.microsoft.com/office/drawing/2014/main" id="{D2C9EF96-9186-4F3D-A2FB-2B99E6BBD3C4}"/>
              </a:ext>
            </a:extLst>
          </p:cNvPr>
          <p:cNvSpPr>
            <a:spLocks noGrp="1"/>
          </p:cNvSpPr>
          <p:nvPr>
            <p:ph type="body" idx="1"/>
          </p:nvPr>
        </p:nvSpPr>
        <p:spPr>
          <a:xfrm>
            <a:off x="171450" y="968396"/>
            <a:ext cx="11601449" cy="5332392"/>
          </a:xfrm>
        </p:spPr>
        <p:txBody>
          <a:bodyPr>
            <a:noAutofit/>
          </a:bodyPr>
          <a:lstStyle/>
          <a:p>
            <a:pPr>
              <a:lnSpc>
                <a:spcPct val="150000"/>
              </a:lnSpc>
            </a:pPr>
            <a:r>
              <a:rPr lang="fr-FR" sz="3600" dirty="0" smtClean="0">
                <a:solidFill>
                  <a:schemeClr val="tx1"/>
                </a:solidFill>
                <a:latin typeface="Times New Roman" pitchFamily="18" charset="0"/>
                <a:cs typeface="Times New Roman" pitchFamily="18" charset="0"/>
              </a:rPr>
              <a:t>L’auxiliaire de santé doit être capable de : </a:t>
            </a:r>
          </a:p>
          <a:p>
            <a:pPr>
              <a:lnSpc>
                <a:spcPct val="150000"/>
              </a:lnSpc>
            </a:pPr>
            <a:r>
              <a:rPr lang="fr-FR" sz="3600" b="1" dirty="0" smtClean="0">
                <a:solidFill>
                  <a:schemeClr val="tx1"/>
                </a:solidFill>
                <a:latin typeface="Times New Roman" pitchFamily="18" charset="0"/>
                <a:cs typeface="Times New Roman" pitchFamily="18" charset="0"/>
              </a:rPr>
              <a:t>1</a:t>
            </a:r>
            <a:r>
              <a:rPr lang="fr-FR" sz="3600" dirty="0" smtClean="0">
                <a:solidFill>
                  <a:schemeClr val="tx1"/>
                </a:solidFill>
                <a:latin typeface="Times New Roman" pitchFamily="18" charset="0"/>
                <a:cs typeface="Times New Roman" pitchFamily="18" charset="0"/>
              </a:rPr>
              <a:t>-définir les différentes modalités d’hospitalisation en psychiatrie. </a:t>
            </a:r>
          </a:p>
          <a:p>
            <a:pPr>
              <a:lnSpc>
                <a:spcPct val="150000"/>
              </a:lnSpc>
            </a:pPr>
            <a:r>
              <a:rPr lang="fr-FR" sz="3600" b="1" dirty="0" smtClean="0">
                <a:solidFill>
                  <a:schemeClr val="tx1"/>
                </a:solidFill>
                <a:latin typeface="Times New Roman" pitchFamily="18" charset="0"/>
                <a:cs typeface="Times New Roman" pitchFamily="18" charset="0"/>
              </a:rPr>
              <a:t>2</a:t>
            </a:r>
            <a:r>
              <a:rPr lang="fr-FR" sz="3600" dirty="0" smtClean="0">
                <a:solidFill>
                  <a:schemeClr val="tx1"/>
                </a:solidFill>
                <a:latin typeface="Times New Roman" pitchFamily="18" charset="0"/>
                <a:cs typeface="Times New Roman" pitchFamily="18" charset="0"/>
              </a:rPr>
              <a:t>-décrire succinctement à partir du cours les conditions de mise en place de la tutelle. </a:t>
            </a:r>
          </a:p>
          <a:p>
            <a:pPr>
              <a:lnSpc>
                <a:spcPct val="150000"/>
              </a:lnSpc>
            </a:pPr>
            <a:r>
              <a:rPr lang="fr-FR" sz="3600" b="1" dirty="0" smtClean="0">
                <a:solidFill>
                  <a:schemeClr val="tx1"/>
                </a:solidFill>
                <a:latin typeface="Times New Roman" pitchFamily="18" charset="0"/>
                <a:cs typeface="Times New Roman" pitchFamily="18" charset="0"/>
              </a:rPr>
              <a:t>3-</a:t>
            </a:r>
            <a:r>
              <a:rPr lang="fr-FR" sz="3600" dirty="0" smtClean="0">
                <a:solidFill>
                  <a:schemeClr val="tx1"/>
                </a:solidFill>
                <a:latin typeface="Times New Roman" pitchFamily="18" charset="0"/>
                <a:cs typeface="Times New Roman" pitchFamily="18" charset="0"/>
              </a:rPr>
              <a:t>citer les trois types de mesures de protection vues au cours.</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891052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AB844D-AB95-4014-9F32-3D1FFDC11E57}"/>
              </a:ext>
            </a:extLst>
          </p:cNvPr>
          <p:cNvSpPr>
            <a:spLocks noGrp="1"/>
          </p:cNvSpPr>
          <p:nvPr>
            <p:ph type="title"/>
          </p:nvPr>
        </p:nvSpPr>
        <p:spPr>
          <a:xfrm>
            <a:off x="990391" y="214314"/>
            <a:ext cx="10515600" cy="1324336"/>
          </a:xfrm>
        </p:spPr>
        <p:txBody>
          <a:bodyPr>
            <a:noAutofit/>
          </a:bodyPr>
          <a:lstStyle/>
          <a:p>
            <a:pPr algn="ctr"/>
            <a:r>
              <a:rPr lang="fr-FR" sz="4000" b="1" dirty="0" smtClean="0">
                <a:solidFill>
                  <a:srgbClr val="FF0000"/>
                </a:solidFill>
                <a:latin typeface="+mj-lt"/>
                <a:cs typeface="Times New Roman" pitchFamily="18" charset="0"/>
              </a:rPr>
              <a:t>CHAPITRE I: MODALITES  D’HOSPITALISATION</a:t>
            </a:r>
            <a:endParaRPr lang="fr-FR" sz="4000" dirty="0">
              <a:solidFill>
                <a:srgbClr val="FF0000"/>
              </a:solidFill>
              <a:latin typeface="+mj-lt"/>
            </a:endParaRPr>
          </a:p>
        </p:txBody>
      </p:sp>
      <p:sp>
        <p:nvSpPr>
          <p:cNvPr id="3" name="Espace réservé du texte 2">
            <a:extLst>
              <a:ext uri="{FF2B5EF4-FFF2-40B4-BE49-F238E27FC236}">
                <a16:creationId xmlns:a16="http://schemas.microsoft.com/office/drawing/2014/main" id="{D2C9EF96-9186-4F3D-A2FB-2B99E6BBD3C4}"/>
              </a:ext>
            </a:extLst>
          </p:cNvPr>
          <p:cNvSpPr>
            <a:spLocks noGrp="1"/>
          </p:cNvSpPr>
          <p:nvPr>
            <p:ph type="body" idx="1"/>
          </p:nvPr>
        </p:nvSpPr>
        <p:spPr>
          <a:xfrm>
            <a:off x="0" y="1531032"/>
            <a:ext cx="11844338" cy="4684031"/>
          </a:xfrm>
        </p:spPr>
        <p:txBody>
          <a:bodyPr>
            <a:normAutofit lnSpcReduction="10000"/>
          </a:bodyPr>
          <a:lstStyle/>
          <a:p>
            <a:pPr>
              <a:lnSpc>
                <a:spcPct val="150000"/>
              </a:lnSpc>
            </a:pPr>
            <a:r>
              <a:rPr lang="fr-FR" sz="3600" b="1" dirty="0" smtClean="0">
                <a:solidFill>
                  <a:srgbClr val="FF0000"/>
                </a:solidFill>
                <a:latin typeface="+mj-lt"/>
                <a:cs typeface="Times New Roman" pitchFamily="18" charset="0"/>
              </a:rPr>
              <a:t>PLAN  DU COURS</a:t>
            </a:r>
          </a:p>
          <a:p>
            <a:pPr>
              <a:lnSpc>
                <a:spcPct val="150000"/>
              </a:lnSpc>
            </a:pPr>
            <a:r>
              <a:rPr lang="fr-FR" sz="3600" dirty="0" smtClean="0">
                <a:latin typeface="Times New Roman" pitchFamily="18" charset="0"/>
                <a:cs typeface="Times New Roman" pitchFamily="18" charset="0"/>
              </a:rPr>
              <a:t> </a:t>
            </a:r>
            <a:r>
              <a:rPr lang="fr-FR" sz="3600" dirty="0" smtClean="0">
                <a:solidFill>
                  <a:schemeClr val="tx1"/>
                </a:solidFill>
                <a:latin typeface="Times New Roman" pitchFamily="18" charset="0"/>
                <a:cs typeface="Times New Roman" pitchFamily="18" charset="0"/>
              </a:rPr>
              <a:t>INTRODUCTION</a:t>
            </a:r>
          </a:p>
          <a:p>
            <a:pPr>
              <a:lnSpc>
                <a:spcPct val="150000"/>
              </a:lnSpc>
            </a:pPr>
            <a:r>
              <a:rPr lang="fr-FR" sz="3600" dirty="0" smtClean="0">
                <a:solidFill>
                  <a:schemeClr val="tx1"/>
                </a:solidFill>
                <a:latin typeface="Times New Roman" pitchFamily="18" charset="0"/>
                <a:cs typeface="Times New Roman" pitchFamily="18" charset="0"/>
              </a:rPr>
              <a:t>I- HOSPITALISATION LIBRE</a:t>
            </a:r>
          </a:p>
          <a:p>
            <a:pPr>
              <a:lnSpc>
                <a:spcPct val="150000"/>
              </a:lnSpc>
            </a:pPr>
            <a:r>
              <a:rPr lang="fr-FR" sz="3600" dirty="0" smtClean="0">
                <a:solidFill>
                  <a:schemeClr val="tx1"/>
                </a:solidFill>
                <a:latin typeface="Times New Roman" pitchFamily="18" charset="0"/>
                <a:cs typeface="Times New Roman" pitchFamily="18" charset="0"/>
              </a:rPr>
              <a:t>II- HOSPITALISATION D’OFFICE</a:t>
            </a:r>
          </a:p>
          <a:p>
            <a:pPr>
              <a:lnSpc>
                <a:spcPct val="150000"/>
              </a:lnSpc>
            </a:pPr>
            <a:r>
              <a:rPr lang="fr-FR" sz="3600" dirty="0" smtClean="0">
                <a:solidFill>
                  <a:schemeClr val="tx1"/>
                </a:solidFill>
                <a:latin typeface="Times New Roman" pitchFamily="18" charset="0"/>
                <a:cs typeface="Times New Roman" pitchFamily="18" charset="0"/>
              </a:rPr>
              <a:t>III- HOSPITALISATION À LA DEMANDE D’UN TIERS</a:t>
            </a:r>
            <a:endParaRPr lang="fr-FR" sz="3600" dirty="0">
              <a:solidFill>
                <a:schemeClr val="tx1"/>
              </a:solidFill>
            </a:endParaRPr>
          </a:p>
        </p:txBody>
      </p:sp>
    </p:spTree>
    <p:extLst>
      <p:ext uri="{BB962C8B-B14F-4D97-AF65-F5344CB8AC3E}">
        <p14:creationId xmlns:p14="http://schemas.microsoft.com/office/powerpoint/2010/main" val="205908467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AB844D-AB95-4014-9F32-3D1FFDC11E57}"/>
              </a:ext>
            </a:extLst>
          </p:cNvPr>
          <p:cNvSpPr>
            <a:spLocks noGrp="1"/>
          </p:cNvSpPr>
          <p:nvPr>
            <p:ph type="title"/>
          </p:nvPr>
        </p:nvSpPr>
        <p:spPr>
          <a:xfrm>
            <a:off x="1029028" y="218941"/>
            <a:ext cx="10515600" cy="824047"/>
          </a:xfrm>
        </p:spPr>
        <p:txBody>
          <a:bodyPr>
            <a:noAutofit/>
          </a:bodyPr>
          <a:lstStyle/>
          <a:p>
            <a:pPr lvl="0" algn="ctr"/>
            <a:r>
              <a:rPr lang="fr-FR" sz="4000" b="1" dirty="0" smtClean="0">
                <a:solidFill>
                  <a:srgbClr val="FF0000"/>
                </a:solidFill>
                <a:latin typeface="+mj-lt"/>
                <a:cs typeface="Times New Roman" pitchFamily="18" charset="0"/>
              </a:rPr>
              <a:t>INTRODUCTION</a:t>
            </a:r>
            <a:endParaRPr lang="fr-FR" sz="4000" dirty="0">
              <a:solidFill>
                <a:srgbClr val="FF0000"/>
              </a:solidFill>
              <a:latin typeface="+mj-lt"/>
            </a:endParaRPr>
          </a:p>
        </p:txBody>
      </p:sp>
      <p:sp>
        <p:nvSpPr>
          <p:cNvPr id="3" name="Espace réservé du texte 2">
            <a:extLst>
              <a:ext uri="{FF2B5EF4-FFF2-40B4-BE49-F238E27FC236}">
                <a16:creationId xmlns:a16="http://schemas.microsoft.com/office/drawing/2014/main" id="{D2C9EF96-9186-4F3D-A2FB-2B99E6BBD3C4}"/>
              </a:ext>
            </a:extLst>
          </p:cNvPr>
          <p:cNvSpPr>
            <a:spLocks noGrp="1"/>
          </p:cNvSpPr>
          <p:nvPr>
            <p:ph type="body" idx="1"/>
          </p:nvPr>
        </p:nvSpPr>
        <p:spPr>
          <a:xfrm>
            <a:off x="252277" y="1293576"/>
            <a:ext cx="11668260" cy="4907200"/>
          </a:xfrm>
        </p:spPr>
        <p:txBody>
          <a:bodyPr>
            <a:noAutofit/>
          </a:bodyPr>
          <a:lstStyle/>
          <a:p>
            <a:pPr>
              <a:lnSpc>
                <a:spcPct val="150000"/>
              </a:lnSpc>
            </a:pPr>
            <a:r>
              <a:rPr lang="fr-FR" sz="3600" dirty="0">
                <a:latin typeface="Arial" panose="020B0604020202020204" pitchFamily="34" charset="0"/>
                <a:cs typeface="Arial" panose="020B0604020202020204" pitchFamily="34" charset="0"/>
              </a:rPr>
              <a:t> </a:t>
            </a:r>
            <a:r>
              <a:rPr lang="fr-FR" sz="3600" dirty="0" smtClean="0">
                <a:latin typeface="Times New Roman" pitchFamily="18" charset="0"/>
                <a:cs typeface="Times New Roman" pitchFamily="18" charset="0"/>
              </a:rPr>
              <a:t> </a:t>
            </a:r>
            <a:r>
              <a:rPr lang="fr-FR" sz="3600" dirty="0" smtClean="0">
                <a:solidFill>
                  <a:schemeClr val="tx1"/>
                </a:solidFill>
                <a:latin typeface="Times New Roman" pitchFamily="18" charset="0"/>
                <a:cs typeface="Times New Roman" pitchFamily="18" charset="0"/>
              </a:rPr>
              <a:t>La PEC des patients souffrant de troubles mentaux nécessite dans la plupart des cas une hospitalisation; soit avec leur consentement (</a:t>
            </a:r>
            <a:r>
              <a:rPr lang="fr-FR" sz="3600" b="1" dirty="0" smtClean="0">
                <a:solidFill>
                  <a:schemeClr val="tx1"/>
                </a:solidFill>
                <a:latin typeface="Times New Roman" pitchFamily="18" charset="0"/>
                <a:cs typeface="Times New Roman" pitchFamily="18" charset="0"/>
              </a:rPr>
              <a:t>hospitalisation  libre</a:t>
            </a:r>
            <a:r>
              <a:rPr lang="fr-FR" sz="3600" dirty="0" smtClean="0">
                <a:solidFill>
                  <a:schemeClr val="tx1"/>
                </a:solidFill>
                <a:latin typeface="Times New Roman" pitchFamily="18" charset="0"/>
                <a:cs typeface="Times New Roman" pitchFamily="18" charset="0"/>
              </a:rPr>
              <a:t>), soit sans leur consentement (</a:t>
            </a:r>
            <a:r>
              <a:rPr lang="fr-FR" sz="3600" b="1" dirty="0" smtClean="0">
                <a:solidFill>
                  <a:schemeClr val="tx1"/>
                </a:solidFill>
                <a:latin typeface="Times New Roman" pitchFamily="18" charset="0"/>
                <a:cs typeface="Times New Roman" pitchFamily="18" charset="0"/>
              </a:rPr>
              <a:t>hospitalisation d’office ou hospitalisation à la demande d’un tiers</a:t>
            </a:r>
            <a:r>
              <a:rPr lang="fr-FR" sz="3600" dirty="0" smtClean="0">
                <a:solidFill>
                  <a:schemeClr val="tx1"/>
                </a:solidFill>
                <a:latin typeface="Times New Roman" pitchFamily="18" charset="0"/>
                <a:cs typeface="Times New Roman" pitchFamily="18" charset="0"/>
              </a:rPr>
              <a:t>).</a:t>
            </a:r>
          </a:p>
          <a:p>
            <a:pPr>
              <a:lnSpc>
                <a:spcPct val="150000"/>
              </a:lnSpc>
            </a:pPr>
            <a:r>
              <a:rPr lang="fr-FR" sz="3600" dirty="0" smtClean="0">
                <a:latin typeface="Times New Roman" pitchFamily="18" charset="0"/>
                <a:cs typeface="Times New Roman" pitchFamily="18" charset="0"/>
              </a:rPr>
              <a:t>.</a:t>
            </a:r>
            <a:endParaRPr lang="fr-FR" sz="3600" dirty="0"/>
          </a:p>
        </p:txBody>
      </p:sp>
    </p:spTree>
    <p:extLst>
      <p:ext uri="{BB962C8B-B14F-4D97-AF65-F5344CB8AC3E}">
        <p14:creationId xmlns:p14="http://schemas.microsoft.com/office/powerpoint/2010/main" val="22671122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AB844D-AB95-4014-9F32-3D1FFDC11E57}"/>
              </a:ext>
            </a:extLst>
          </p:cNvPr>
          <p:cNvSpPr>
            <a:spLocks noGrp="1"/>
          </p:cNvSpPr>
          <p:nvPr>
            <p:ph type="title"/>
          </p:nvPr>
        </p:nvSpPr>
        <p:spPr>
          <a:xfrm>
            <a:off x="990391" y="270457"/>
            <a:ext cx="10515600" cy="727280"/>
          </a:xfrm>
        </p:spPr>
        <p:txBody>
          <a:bodyPr>
            <a:noAutofit/>
          </a:bodyPr>
          <a:lstStyle/>
          <a:p>
            <a:pPr algn="ctr"/>
            <a:r>
              <a:rPr lang="fr-FR" sz="4000" dirty="0" smtClean="0">
                <a:solidFill>
                  <a:srgbClr val="FF0000"/>
                </a:solidFill>
              </a:rPr>
              <a:t>INTRODUCTION</a:t>
            </a:r>
            <a:endParaRPr lang="fr-FR" sz="4000" dirty="0">
              <a:solidFill>
                <a:srgbClr val="FF0000"/>
              </a:solidFill>
            </a:endParaRPr>
          </a:p>
        </p:txBody>
      </p:sp>
      <p:sp>
        <p:nvSpPr>
          <p:cNvPr id="3" name="Espace réservé du texte 2">
            <a:extLst>
              <a:ext uri="{FF2B5EF4-FFF2-40B4-BE49-F238E27FC236}">
                <a16:creationId xmlns:a16="http://schemas.microsoft.com/office/drawing/2014/main" id="{D2C9EF96-9186-4F3D-A2FB-2B99E6BBD3C4}"/>
              </a:ext>
            </a:extLst>
          </p:cNvPr>
          <p:cNvSpPr>
            <a:spLocks noGrp="1"/>
          </p:cNvSpPr>
          <p:nvPr>
            <p:ph type="body" idx="1"/>
          </p:nvPr>
        </p:nvSpPr>
        <p:spPr>
          <a:xfrm>
            <a:off x="176076" y="997737"/>
            <a:ext cx="11817803" cy="5499816"/>
          </a:xfrm>
        </p:spPr>
        <p:txBody>
          <a:bodyPr>
            <a:normAutofit/>
          </a:bodyPr>
          <a:lstStyle/>
          <a:p>
            <a:pPr marL="571500" indent="-571500"/>
            <a:endParaRPr lang="fr-FR" sz="3500" dirty="0">
              <a:solidFill>
                <a:schemeClr val="tx1"/>
              </a:solidFill>
              <a:latin typeface="Arial" panose="020B0604020202020204" pitchFamily="34" charset="0"/>
              <a:cs typeface="Arial" panose="020B0604020202020204" pitchFamily="34" charset="0"/>
            </a:endParaRPr>
          </a:p>
          <a:p>
            <a:pPr>
              <a:lnSpc>
                <a:spcPct val="150000"/>
              </a:lnSpc>
            </a:pPr>
            <a:r>
              <a:rPr lang="fr-FR" sz="3600" b="1" dirty="0" smtClean="0">
                <a:solidFill>
                  <a:schemeClr val="tx1"/>
                </a:solidFill>
                <a:latin typeface="Times New Roman" pitchFamily="18" charset="0"/>
                <a:cs typeface="Times New Roman" pitchFamily="18" charset="0"/>
              </a:rPr>
              <a:t>L’hospitalisation libre</a:t>
            </a:r>
            <a:r>
              <a:rPr lang="fr-FR" sz="3600" dirty="0" smtClean="0">
                <a:solidFill>
                  <a:schemeClr val="tx1"/>
                </a:solidFill>
                <a:latin typeface="Times New Roman" pitchFamily="18" charset="0"/>
                <a:cs typeface="Times New Roman" pitchFamily="18" charset="0"/>
              </a:rPr>
              <a:t> est une hospitalisation qui se fait avec l’accord du patient et se déroule comme une hospitalisation en médecine. L’admission et la sortie sont signées par le médecin. Cependant le patient peut sortir contre avis médical, on lui demande alors souvent de signer une décharge. </a:t>
            </a:r>
            <a:endParaRPr lang="fr-FR" dirty="0">
              <a:solidFill>
                <a:schemeClr val="tx1"/>
              </a:solidFill>
            </a:endParaRPr>
          </a:p>
        </p:txBody>
      </p:sp>
    </p:spTree>
    <p:extLst>
      <p:ext uri="{BB962C8B-B14F-4D97-AF65-F5344CB8AC3E}">
        <p14:creationId xmlns:p14="http://schemas.microsoft.com/office/powerpoint/2010/main" val="23631061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AB844D-AB95-4014-9F32-3D1FFDC11E57}"/>
              </a:ext>
            </a:extLst>
          </p:cNvPr>
          <p:cNvSpPr>
            <a:spLocks noGrp="1"/>
          </p:cNvSpPr>
          <p:nvPr>
            <p:ph type="title"/>
          </p:nvPr>
        </p:nvSpPr>
        <p:spPr>
          <a:xfrm>
            <a:off x="990391" y="388621"/>
            <a:ext cx="10515600" cy="982980"/>
          </a:xfrm>
        </p:spPr>
        <p:txBody>
          <a:bodyPr>
            <a:noAutofit/>
          </a:bodyPr>
          <a:lstStyle/>
          <a:p>
            <a:pPr algn="ctr"/>
            <a:r>
              <a:rPr lang="fr-FR" sz="4000" b="1" dirty="0" smtClean="0">
                <a:solidFill>
                  <a:srgbClr val="FF0000"/>
                </a:solidFill>
                <a:latin typeface="+mj-lt"/>
                <a:cs typeface="Times New Roman" pitchFamily="18" charset="0"/>
              </a:rPr>
              <a:t>II- HOSPITALISATION D’OFFICE</a:t>
            </a:r>
            <a:endParaRPr lang="fr-FR" sz="4000" dirty="0">
              <a:solidFill>
                <a:srgbClr val="FF0000"/>
              </a:solidFill>
              <a:latin typeface="+mj-lt"/>
            </a:endParaRPr>
          </a:p>
        </p:txBody>
      </p:sp>
      <p:sp>
        <p:nvSpPr>
          <p:cNvPr id="3" name="Espace réservé du texte 2">
            <a:extLst>
              <a:ext uri="{FF2B5EF4-FFF2-40B4-BE49-F238E27FC236}">
                <a16:creationId xmlns:a16="http://schemas.microsoft.com/office/drawing/2014/main" id="{D2C9EF96-9186-4F3D-A2FB-2B99E6BBD3C4}"/>
              </a:ext>
            </a:extLst>
          </p:cNvPr>
          <p:cNvSpPr>
            <a:spLocks noGrp="1"/>
          </p:cNvSpPr>
          <p:nvPr>
            <p:ph type="body" idx="1"/>
          </p:nvPr>
        </p:nvSpPr>
        <p:spPr>
          <a:xfrm>
            <a:off x="371475" y="1976369"/>
            <a:ext cx="11630025" cy="4684031"/>
          </a:xfrm>
        </p:spPr>
        <p:txBody>
          <a:bodyPr>
            <a:normAutofit/>
          </a:bodyPr>
          <a:lstStyle/>
          <a:p>
            <a:pPr lvl="0">
              <a:lnSpc>
                <a:spcPct val="150000"/>
              </a:lnSpc>
            </a:pPr>
            <a:r>
              <a:rPr lang="fr-FR" sz="3600" b="1" dirty="0" smtClean="0">
                <a:solidFill>
                  <a:schemeClr val="tx1"/>
                </a:solidFill>
                <a:latin typeface="Times New Roman" pitchFamily="18" charset="0"/>
                <a:cs typeface="Times New Roman" pitchFamily="18" charset="0"/>
              </a:rPr>
              <a:t>L’hospitalisation d’office</a:t>
            </a:r>
            <a:r>
              <a:rPr lang="fr-FR" sz="3600" dirty="0" smtClean="0">
                <a:solidFill>
                  <a:schemeClr val="tx1"/>
                </a:solidFill>
                <a:latin typeface="Times New Roman" pitchFamily="18" charset="0"/>
                <a:cs typeface="Times New Roman" pitchFamily="18" charset="0"/>
              </a:rPr>
              <a:t> est demandée lorsque le malade mental menace la paix et la sécurité des personnes. Elle est prononcée après un avis médical soit par le préfet soit par le maire ou le commissaire de police.</a:t>
            </a:r>
            <a:endParaRPr lang="fr-FR" sz="3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03051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99277" y="360608"/>
            <a:ext cx="10515600" cy="953038"/>
          </a:xfrm>
        </p:spPr>
        <p:txBody>
          <a:bodyPr>
            <a:normAutofit fontScale="90000"/>
          </a:bodyPr>
          <a:lstStyle/>
          <a:p>
            <a:pPr algn="ctr"/>
            <a:r>
              <a:rPr lang="fr-FR" sz="4000" b="1" dirty="0" smtClean="0">
                <a:solidFill>
                  <a:srgbClr val="FF0000"/>
                </a:solidFill>
                <a:latin typeface="+mj-lt"/>
                <a:cs typeface="Times New Roman" pitchFamily="18" charset="0"/>
              </a:rPr>
              <a:t>III- HOSPITALISATION A LA DEMANDE D’UN TIERS</a:t>
            </a:r>
            <a:endParaRPr lang="fr-FR" sz="4000" dirty="0">
              <a:solidFill>
                <a:srgbClr val="FF0000"/>
              </a:solidFill>
              <a:latin typeface="+mj-lt"/>
            </a:endParaRPr>
          </a:p>
        </p:txBody>
      </p:sp>
      <p:sp>
        <p:nvSpPr>
          <p:cNvPr id="3" name="Espace réservé du texte 2"/>
          <p:cNvSpPr>
            <a:spLocks noGrp="1"/>
          </p:cNvSpPr>
          <p:nvPr>
            <p:ph type="body" idx="1"/>
          </p:nvPr>
        </p:nvSpPr>
        <p:spPr>
          <a:xfrm>
            <a:off x="242888" y="1195322"/>
            <a:ext cx="11672887" cy="4829576"/>
          </a:xfrm>
        </p:spPr>
        <p:txBody>
          <a:bodyPr>
            <a:noAutofit/>
          </a:bodyPr>
          <a:lstStyle/>
          <a:p>
            <a:pPr>
              <a:lnSpc>
                <a:spcPct val="150000"/>
              </a:lnSpc>
            </a:pPr>
            <a:r>
              <a:rPr lang="fr-FR" sz="3600" b="1" dirty="0" smtClean="0">
                <a:solidFill>
                  <a:schemeClr val="tx1"/>
                </a:solidFill>
                <a:latin typeface="Times New Roman" pitchFamily="18" charset="0"/>
                <a:cs typeface="Times New Roman" pitchFamily="18" charset="0"/>
              </a:rPr>
              <a:t>L’hospitalisation à la demande d’un tiers</a:t>
            </a:r>
            <a:r>
              <a:rPr lang="fr-FR" sz="3600" dirty="0" smtClean="0">
                <a:solidFill>
                  <a:schemeClr val="tx1"/>
                </a:solidFill>
                <a:latin typeface="Times New Roman" pitchFamily="18" charset="0"/>
                <a:cs typeface="Times New Roman" pitchFamily="18" charset="0"/>
              </a:rPr>
              <a:t> est indiquée lorsque l’état du patient nécessite une hospitalisation mais que son accord (avis) est impossible à obtenir. Classiquement elle nécessite une demande d’une personne qui ne peut faire partie du personnel soignant de l’hôpital. C’est le tiers (famille, amis, voire travailleur social) qui demande l’hospitalisation</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09252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08165" y="154546"/>
            <a:ext cx="10515600" cy="1326526"/>
          </a:xfrm>
        </p:spPr>
        <p:txBody>
          <a:bodyPr>
            <a:normAutofit/>
          </a:bodyPr>
          <a:lstStyle/>
          <a:p>
            <a:pPr lvl="0" algn="ctr"/>
            <a:r>
              <a:rPr lang="fr-FR" sz="4000" b="1" dirty="0" smtClean="0">
                <a:solidFill>
                  <a:srgbClr val="FF0000"/>
                </a:solidFill>
                <a:latin typeface="+mj-lt"/>
                <a:cs typeface="Times New Roman" pitchFamily="18" charset="0"/>
              </a:rPr>
              <a:t>CHAPITRE II: MESURES DE PROTECTION JUSTICIAIRES</a:t>
            </a:r>
            <a:endParaRPr lang="fr-FR" sz="4000" dirty="0">
              <a:solidFill>
                <a:srgbClr val="FF0000"/>
              </a:solidFill>
              <a:latin typeface="+mj-lt"/>
            </a:endParaRPr>
          </a:p>
        </p:txBody>
      </p:sp>
      <p:sp>
        <p:nvSpPr>
          <p:cNvPr id="3" name="Espace réservé du texte 2"/>
          <p:cNvSpPr>
            <a:spLocks noGrp="1"/>
          </p:cNvSpPr>
          <p:nvPr>
            <p:ph type="body" idx="1"/>
          </p:nvPr>
        </p:nvSpPr>
        <p:spPr>
          <a:xfrm>
            <a:off x="844730" y="1481072"/>
            <a:ext cx="11042470" cy="4829576"/>
          </a:xfrm>
        </p:spPr>
        <p:txBody>
          <a:bodyPr>
            <a:noAutofit/>
          </a:bodyPr>
          <a:lstStyle/>
          <a:p>
            <a:pPr lvl="0"/>
            <a:r>
              <a:rPr lang="fr-FR" sz="3600" b="1" dirty="0" smtClean="0">
                <a:solidFill>
                  <a:schemeClr val="tx1"/>
                </a:solidFill>
                <a:latin typeface="Times New Roman" pitchFamily="18" charset="0"/>
                <a:cs typeface="Times New Roman" pitchFamily="18" charset="0"/>
              </a:rPr>
              <a:t> </a:t>
            </a:r>
            <a:r>
              <a:rPr lang="fr-FR" sz="3600" b="1" dirty="0" smtClean="0">
                <a:solidFill>
                  <a:srgbClr val="FF0000"/>
                </a:solidFill>
                <a:latin typeface="+mj-lt"/>
                <a:cs typeface="Times New Roman" pitchFamily="18" charset="0"/>
              </a:rPr>
              <a:t>PLAN DU COURS</a:t>
            </a:r>
            <a:endParaRPr lang="fr-FR" sz="3600" dirty="0">
              <a:solidFill>
                <a:srgbClr val="FF0000"/>
              </a:solidFill>
              <a:latin typeface="+mj-lt"/>
            </a:endParaRPr>
          </a:p>
          <a:p>
            <a:pPr>
              <a:lnSpc>
                <a:spcPct val="150000"/>
              </a:lnSpc>
            </a:pPr>
            <a:r>
              <a:rPr lang="fr-FR" sz="3600" dirty="0" smtClean="0">
                <a:solidFill>
                  <a:schemeClr val="tx1"/>
                </a:solidFill>
                <a:latin typeface="Times New Roman" pitchFamily="18" charset="0"/>
                <a:cs typeface="Times New Roman" pitchFamily="18" charset="0"/>
              </a:rPr>
              <a:t>INTRODUCTION</a:t>
            </a:r>
          </a:p>
          <a:p>
            <a:pPr>
              <a:lnSpc>
                <a:spcPct val="150000"/>
              </a:lnSpc>
            </a:pPr>
            <a:r>
              <a:rPr lang="fr-FR" sz="3600" dirty="0" smtClean="0">
                <a:solidFill>
                  <a:schemeClr val="tx1"/>
                </a:solidFill>
                <a:latin typeface="Times New Roman" pitchFamily="18" charset="0"/>
                <a:cs typeface="Times New Roman" pitchFamily="18" charset="0"/>
              </a:rPr>
              <a:t>I- LA SAUVEGARDE DE JUSTICE </a:t>
            </a:r>
          </a:p>
          <a:p>
            <a:pPr>
              <a:lnSpc>
                <a:spcPct val="150000"/>
              </a:lnSpc>
            </a:pPr>
            <a:r>
              <a:rPr lang="fr-FR" sz="3600" dirty="0" smtClean="0">
                <a:solidFill>
                  <a:schemeClr val="tx1"/>
                </a:solidFill>
                <a:latin typeface="Times New Roman" pitchFamily="18" charset="0"/>
                <a:cs typeface="Times New Roman" pitchFamily="18" charset="0"/>
              </a:rPr>
              <a:t>II- LA CURATELLE</a:t>
            </a:r>
          </a:p>
          <a:p>
            <a:pPr>
              <a:lnSpc>
                <a:spcPct val="150000"/>
              </a:lnSpc>
            </a:pPr>
            <a:r>
              <a:rPr lang="fr-FR" sz="3600" dirty="0" smtClean="0">
                <a:solidFill>
                  <a:schemeClr val="tx1"/>
                </a:solidFill>
                <a:latin typeface="Times New Roman" pitchFamily="18" charset="0"/>
                <a:cs typeface="Times New Roman" pitchFamily="18" charset="0"/>
              </a:rPr>
              <a:t>III- LA TUTELLE</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913426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3552" y="0"/>
            <a:ext cx="10515600" cy="953038"/>
          </a:xfrm>
        </p:spPr>
        <p:txBody>
          <a:bodyPr>
            <a:normAutofit/>
          </a:bodyPr>
          <a:lstStyle/>
          <a:p>
            <a:pPr lvl="0" algn="ctr"/>
            <a:r>
              <a:rPr lang="fr-FR" sz="4000" b="1" dirty="0" smtClean="0">
                <a:solidFill>
                  <a:srgbClr val="FF0000"/>
                </a:solidFill>
                <a:latin typeface="+mj-lt"/>
                <a:cs typeface="Times New Roman" pitchFamily="18" charset="0"/>
              </a:rPr>
              <a:t>INTRODUCTION</a:t>
            </a:r>
            <a:endParaRPr lang="fr-FR" sz="4000" dirty="0">
              <a:solidFill>
                <a:srgbClr val="FF0000"/>
              </a:solidFill>
              <a:latin typeface="+mj-lt"/>
            </a:endParaRPr>
          </a:p>
        </p:txBody>
      </p:sp>
      <p:sp>
        <p:nvSpPr>
          <p:cNvPr id="3" name="Espace réservé du texte 2"/>
          <p:cNvSpPr>
            <a:spLocks noGrp="1"/>
          </p:cNvSpPr>
          <p:nvPr>
            <p:ph type="body" idx="1"/>
          </p:nvPr>
        </p:nvSpPr>
        <p:spPr>
          <a:xfrm>
            <a:off x="185737" y="670708"/>
            <a:ext cx="12006263" cy="5801529"/>
          </a:xfrm>
        </p:spPr>
        <p:txBody>
          <a:bodyPr>
            <a:noAutofit/>
          </a:bodyPr>
          <a:lstStyle/>
          <a:p>
            <a:pPr>
              <a:lnSpc>
                <a:spcPct val="150000"/>
              </a:lnSpc>
            </a:pPr>
            <a:r>
              <a:rPr lang="fr-FR" sz="3600" dirty="0" smtClean="0">
                <a:solidFill>
                  <a:schemeClr val="tx1"/>
                </a:solidFill>
                <a:latin typeface="Times New Roman" pitchFamily="18" charset="0"/>
                <a:cs typeface="Times New Roman" pitchFamily="18" charset="0"/>
              </a:rPr>
              <a:t>Toute personne dans l’impossibilité de pourvoir seule à ses intérêts en raison d’une altération, médicalement constatée, soit de ces facultés mentales, soit de ces facultés corporelles de nature à empêcher l’expression de sa volonté peut bénéficier d’une protection juridique. La mesure est destinée à la protection tant de la personne que des intérêts patrimoniaux de celle-ci.</a:t>
            </a:r>
            <a:endParaRPr lang="fr-FR" sz="4000" dirty="0">
              <a:solidFill>
                <a:schemeClr val="tx1"/>
              </a:solidFill>
            </a:endParaRPr>
          </a:p>
          <a:p>
            <a:pPr>
              <a:lnSpc>
                <a:spcPct val="150000"/>
              </a:lnSpc>
            </a:pPr>
            <a:r>
              <a:rPr lang="fr-FR" sz="3600" dirty="0">
                <a:solidFill>
                  <a:schemeClr val="tx1"/>
                </a:solidFill>
              </a:rPr>
              <a:t> </a:t>
            </a:r>
          </a:p>
          <a:p>
            <a:endParaRPr lang="fr-FR"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1128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32066" y="0"/>
            <a:ext cx="10126459" cy="953038"/>
          </a:xfrm>
        </p:spPr>
        <p:txBody>
          <a:bodyPr>
            <a:normAutofit/>
          </a:bodyPr>
          <a:lstStyle/>
          <a:p>
            <a:pPr lvl="0" algn="ctr"/>
            <a:r>
              <a:rPr lang="fr-FR" sz="4000" b="1" dirty="0" smtClean="0">
                <a:solidFill>
                  <a:srgbClr val="FF0000"/>
                </a:solidFill>
                <a:latin typeface="+mj-lt"/>
                <a:cs typeface="Times New Roman" pitchFamily="18" charset="0"/>
              </a:rPr>
              <a:t>I- LA SAUVEGARDE DE JUSTICE</a:t>
            </a:r>
            <a:endParaRPr lang="fr-FR" sz="4000" dirty="0">
              <a:solidFill>
                <a:srgbClr val="FF0000"/>
              </a:solidFill>
              <a:latin typeface="+mj-lt"/>
            </a:endParaRPr>
          </a:p>
        </p:txBody>
      </p:sp>
      <p:sp>
        <p:nvSpPr>
          <p:cNvPr id="3" name="Espace réservé du texte 2"/>
          <p:cNvSpPr>
            <a:spLocks noGrp="1"/>
          </p:cNvSpPr>
          <p:nvPr>
            <p:ph type="body" idx="1"/>
          </p:nvPr>
        </p:nvSpPr>
        <p:spPr>
          <a:xfrm>
            <a:off x="285750" y="1674254"/>
            <a:ext cx="12052211" cy="4697971"/>
          </a:xfrm>
        </p:spPr>
        <p:txBody>
          <a:bodyPr>
            <a:noAutofit/>
          </a:bodyPr>
          <a:lstStyle/>
          <a:p>
            <a:pPr>
              <a:lnSpc>
                <a:spcPct val="150000"/>
              </a:lnSpc>
            </a:pPr>
            <a:r>
              <a:rPr lang="fr-FR" sz="3600" dirty="0" smtClean="0">
                <a:solidFill>
                  <a:schemeClr val="tx1"/>
                </a:solidFill>
                <a:latin typeface="Times New Roman" pitchFamily="18" charset="0"/>
                <a:cs typeface="Times New Roman" pitchFamily="18" charset="0"/>
              </a:rPr>
              <a:t>La sauvegarde de justice est une mesure de protection temporaire qui ne supprime au patient aucun droit sauf ceux confiés au mandataire spécial s’il a été nommé. Elle est déclenchée par un courrier du médecin au juge des tutelles et s’applique immédiatement</a:t>
            </a:r>
            <a:r>
              <a:rPr lang="fr-FR" sz="4000" dirty="0" smtClean="0">
                <a:latin typeface="Times New Roman" pitchFamily="18" charset="0"/>
                <a:cs typeface="Times New Roman" pitchFamily="18" charset="0"/>
              </a:rPr>
              <a:t>. </a:t>
            </a:r>
            <a:endParaRPr lang="fr-FR" sz="4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8717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69294" y="382543"/>
            <a:ext cx="10103519" cy="953038"/>
          </a:xfrm>
        </p:spPr>
        <p:txBody>
          <a:bodyPr>
            <a:normAutofit fontScale="90000"/>
          </a:bodyPr>
          <a:lstStyle/>
          <a:p>
            <a:pPr algn="ctr"/>
            <a:r>
              <a:rPr lang="fr-FR" sz="4000" b="1" dirty="0" smtClean="0">
                <a:solidFill>
                  <a:srgbClr val="FF0000"/>
                </a:solidFill>
                <a:latin typeface="+mj-lt"/>
                <a:cs typeface="Times New Roman" pitchFamily="18" charset="0"/>
              </a:rPr>
              <a:t>I- LA SAUVEGARDE DE JUSTICE (suite)</a:t>
            </a:r>
            <a:endParaRPr lang="fr-FR" sz="4000" dirty="0">
              <a:solidFill>
                <a:srgbClr val="FF0000"/>
              </a:solidFill>
              <a:latin typeface="+mj-lt"/>
            </a:endParaRPr>
          </a:p>
        </p:txBody>
      </p:sp>
      <p:sp>
        <p:nvSpPr>
          <p:cNvPr id="3" name="Espace réservé du texte 2"/>
          <p:cNvSpPr>
            <a:spLocks noGrp="1"/>
          </p:cNvSpPr>
          <p:nvPr>
            <p:ph type="body" idx="1"/>
          </p:nvPr>
        </p:nvSpPr>
        <p:spPr>
          <a:xfrm>
            <a:off x="214313" y="1421305"/>
            <a:ext cx="11786531" cy="4829576"/>
          </a:xfrm>
        </p:spPr>
        <p:txBody>
          <a:bodyPr>
            <a:noAutofit/>
          </a:bodyPr>
          <a:lstStyle/>
          <a:p>
            <a:pPr lvl="0">
              <a:lnSpc>
                <a:spcPct val="150000"/>
              </a:lnSpc>
            </a:pPr>
            <a:r>
              <a:rPr lang="fr-FR" sz="3600" dirty="0" smtClean="0">
                <a:solidFill>
                  <a:schemeClr val="tx1"/>
                </a:solidFill>
                <a:latin typeface="Times New Roman" pitchFamily="18" charset="0"/>
                <a:cs typeface="Times New Roman" pitchFamily="18" charset="0"/>
              </a:rPr>
              <a:t>La sauvegarde de justice est une mesure de protection juridique de courte durée (ne peut dépasser un an et est renouvelable une fois). Il permet à un majeur d'être représenté dans l’accomplissement de certains actes. Cette mesure permet d’éviter de prononcer une tutelle ou une curatelle, plus contraignantes.</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93437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55006" y="182517"/>
            <a:ext cx="10260682" cy="953038"/>
          </a:xfrm>
        </p:spPr>
        <p:txBody>
          <a:bodyPr>
            <a:normAutofit fontScale="90000"/>
          </a:bodyPr>
          <a:lstStyle/>
          <a:p>
            <a:pPr algn="ctr"/>
            <a:r>
              <a:rPr lang="fr-FR" sz="4000" b="1" dirty="0" smtClean="0">
                <a:solidFill>
                  <a:srgbClr val="FF0000"/>
                </a:solidFill>
                <a:latin typeface="+mj-lt"/>
                <a:cs typeface="Times New Roman" pitchFamily="18" charset="0"/>
              </a:rPr>
              <a:t>I- LA SAUVEGARDE DE JUSTICE (suite)</a:t>
            </a:r>
            <a:endParaRPr lang="fr-FR" sz="4000" dirty="0">
              <a:solidFill>
                <a:srgbClr val="FF0000"/>
              </a:solidFill>
              <a:latin typeface="+mj-lt"/>
            </a:endParaRPr>
          </a:p>
        </p:txBody>
      </p:sp>
      <p:sp>
        <p:nvSpPr>
          <p:cNvPr id="3" name="Espace réservé du texte 2"/>
          <p:cNvSpPr>
            <a:spLocks noGrp="1"/>
          </p:cNvSpPr>
          <p:nvPr>
            <p:ph type="body" idx="1"/>
          </p:nvPr>
        </p:nvSpPr>
        <p:spPr>
          <a:xfrm>
            <a:off x="868680" y="1635618"/>
            <a:ext cx="10917851" cy="4829576"/>
          </a:xfrm>
        </p:spPr>
        <p:txBody>
          <a:bodyPr>
            <a:noAutofit/>
          </a:bodyPr>
          <a:lstStyle/>
          <a:p>
            <a:pPr lvl="0">
              <a:lnSpc>
                <a:spcPct val="150000"/>
              </a:lnSpc>
            </a:pPr>
            <a:endParaRPr lang="fr-FR" sz="4000" dirty="0">
              <a:solidFill>
                <a:schemeClr val="tx1"/>
              </a:solidFill>
            </a:endParaRPr>
          </a:p>
          <a:p>
            <a:pPr>
              <a:lnSpc>
                <a:spcPct val="150000"/>
              </a:lnSpc>
            </a:pPr>
            <a:r>
              <a:rPr lang="fr-FR" sz="4000" dirty="0">
                <a:solidFill>
                  <a:schemeClr val="tx1"/>
                </a:solidFill>
              </a:rPr>
              <a:t> </a:t>
            </a:r>
          </a:p>
          <a:p>
            <a:endParaRPr lang="fr-FR" sz="3600" dirty="0">
              <a:latin typeface="Arial" panose="020B0604020202020204" pitchFamily="34" charset="0"/>
              <a:cs typeface="Arial" panose="020B0604020202020204" pitchFamily="34" charset="0"/>
            </a:endParaRPr>
          </a:p>
        </p:txBody>
      </p:sp>
      <p:sp>
        <p:nvSpPr>
          <p:cNvPr id="4" name="Rectangle 3"/>
          <p:cNvSpPr/>
          <p:nvPr/>
        </p:nvSpPr>
        <p:spPr>
          <a:xfrm>
            <a:off x="1" y="1305342"/>
            <a:ext cx="12192000" cy="5078313"/>
          </a:xfrm>
          <a:prstGeom prst="rect">
            <a:avLst/>
          </a:prstGeom>
        </p:spPr>
        <p:txBody>
          <a:bodyPr wrap="square">
            <a:spAutoFit/>
          </a:bodyPr>
          <a:lstStyle/>
          <a:p>
            <a:pPr>
              <a:lnSpc>
                <a:spcPct val="150000"/>
              </a:lnSpc>
              <a:buNone/>
            </a:pPr>
            <a:r>
              <a:rPr lang="fr-FR" sz="3600" dirty="0" smtClean="0">
                <a:latin typeface="Times New Roman" pitchFamily="18" charset="0"/>
                <a:cs typeface="Times New Roman" pitchFamily="18" charset="0"/>
              </a:rPr>
              <a:t>C’est un régime minimal de protection qui s’adresse à deux types de publics:</a:t>
            </a:r>
          </a:p>
          <a:p>
            <a:pPr lvl="2">
              <a:lnSpc>
                <a:spcPct val="150000"/>
              </a:lnSpc>
              <a:buFont typeface="Wingdings" pitchFamily="2" charset="2"/>
              <a:buChar char="q"/>
            </a:pPr>
            <a:r>
              <a:rPr lang="fr-FR" sz="3600" dirty="0" smtClean="0">
                <a:latin typeface="Times New Roman" pitchFamily="18" charset="0"/>
                <a:cs typeface="Times New Roman" pitchFamily="18" charset="0"/>
              </a:rPr>
              <a:t>les personnes atteintes de troubles momentanés et légers de leurs facultés mentales</a:t>
            </a:r>
          </a:p>
          <a:p>
            <a:pPr lvl="2">
              <a:lnSpc>
                <a:spcPct val="150000"/>
              </a:lnSpc>
              <a:buFont typeface="Wingdings" pitchFamily="2" charset="2"/>
              <a:buChar char="q"/>
            </a:pPr>
            <a:r>
              <a:rPr lang="fr-FR" sz="3600" dirty="0" smtClean="0">
                <a:latin typeface="Times New Roman" pitchFamily="18" charset="0"/>
                <a:cs typeface="Times New Roman" pitchFamily="18" charset="0"/>
              </a:rPr>
              <a:t>Les personnes atteintes de troubles plus importants et qui sont dans l’attente d’une mesure de curatelle ou de tutelle.</a:t>
            </a:r>
            <a:endParaRPr lang="fr-FR" sz="3600" dirty="0"/>
          </a:p>
        </p:txBody>
      </p:sp>
    </p:spTree>
    <p:extLst>
      <p:ext uri="{BB962C8B-B14F-4D97-AF65-F5344CB8AC3E}">
        <p14:creationId xmlns:p14="http://schemas.microsoft.com/office/powerpoint/2010/main" val="15693437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69293" y="239668"/>
            <a:ext cx="10103520" cy="953038"/>
          </a:xfrm>
        </p:spPr>
        <p:txBody>
          <a:bodyPr>
            <a:normAutofit/>
          </a:bodyPr>
          <a:lstStyle/>
          <a:p>
            <a:pPr algn="ctr"/>
            <a:r>
              <a:rPr lang="fr-FR" sz="4000" b="1" dirty="0" smtClean="0">
                <a:solidFill>
                  <a:srgbClr val="FF0000"/>
                </a:solidFill>
                <a:latin typeface="+mj-lt"/>
                <a:cs typeface="Times New Roman" pitchFamily="18" charset="0"/>
              </a:rPr>
              <a:t>II- LA CURATELLE</a:t>
            </a:r>
            <a:endParaRPr lang="fr-FR" sz="4000" dirty="0">
              <a:solidFill>
                <a:srgbClr val="FF0000"/>
              </a:solidFill>
              <a:latin typeface="+mj-lt"/>
            </a:endParaRPr>
          </a:p>
        </p:txBody>
      </p:sp>
      <p:sp>
        <p:nvSpPr>
          <p:cNvPr id="3" name="Espace réservé du texte 2"/>
          <p:cNvSpPr>
            <a:spLocks noGrp="1"/>
          </p:cNvSpPr>
          <p:nvPr>
            <p:ph type="body" idx="1"/>
          </p:nvPr>
        </p:nvSpPr>
        <p:spPr>
          <a:xfrm>
            <a:off x="214314" y="1635618"/>
            <a:ext cx="11572218" cy="4829576"/>
          </a:xfrm>
        </p:spPr>
        <p:txBody>
          <a:bodyPr>
            <a:noAutofit/>
          </a:bodyPr>
          <a:lstStyle/>
          <a:p>
            <a:pPr lvl="0">
              <a:lnSpc>
                <a:spcPct val="150000"/>
              </a:lnSpc>
            </a:pPr>
            <a:r>
              <a:rPr lang="fr-FR" sz="3600" dirty="0" smtClean="0">
                <a:solidFill>
                  <a:schemeClr val="tx1"/>
                </a:solidFill>
                <a:latin typeface="Times New Roman" pitchFamily="18" charset="0"/>
                <a:cs typeface="Times New Roman" pitchFamily="18" charset="0"/>
              </a:rPr>
              <a:t>La </a:t>
            </a:r>
            <a:r>
              <a:rPr lang="fr-FR" sz="3600" b="1" dirty="0" smtClean="0">
                <a:solidFill>
                  <a:schemeClr val="tx1"/>
                </a:solidFill>
                <a:latin typeface="Times New Roman" pitchFamily="18" charset="0"/>
                <a:cs typeface="Times New Roman" pitchFamily="18" charset="0"/>
              </a:rPr>
              <a:t>curatelle</a:t>
            </a:r>
            <a:r>
              <a:rPr lang="fr-FR" sz="3600" dirty="0" smtClean="0">
                <a:solidFill>
                  <a:schemeClr val="tx1"/>
                </a:solidFill>
                <a:latin typeface="Times New Roman" pitchFamily="18" charset="0"/>
                <a:cs typeface="Times New Roman" pitchFamily="18" charset="0"/>
              </a:rPr>
              <a:t> est une mesure judiciaire destinée à protéger un majeur qui, sans être hors d'état d'agir lui-même, a besoin d'être conseillé ou contrôlé dans certains actes de la vie civile. La curatelle n'est prononcée que s'il est établi que la mesure de sauvegarde de justice serait une protection insuffisante.</a:t>
            </a:r>
            <a:r>
              <a:rPr lang="fr-FR" sz="3600" dirty="0" smtClean="0">
                <a:latin typeface="Times New Roman" pitchFamily="18" charset="0"/>
                <a:cs typeface="Times New Roman" pitchFamily="18" charset="0"/>
              </a:rPr>
              <a:t> </a:t>
            </a:r>
            <a:endParaRPr lang="fr-FR"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93437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55006" y="225380"/>
            <a:ext cx="9974932" cy="953038"/>
          </a:xfrm>
        </p:spPr>
        <p:txBody>
          <a:bodyPr>
            <a:normAutofit/>
          </a:bodyPr>
          <a:lstStyle/>
          <a:p>
            <a:pPr algn="ctr"/>
            <a:r>
              <a:rPr lang="fr-FR" sz="4000" b="1" dirty="0" smtClean="0">
                <a:solidFill>
                  <a:srgbClr val="FF0000"/>
                </a:solidFill>
                <a:latin typeface="+mj-lt"/>
                <a:cs typeface="Times New Roman" pitchFamily="18" charset="0"/>
              </a:rPr>
              <a:t>II- LA CURATELLE (suite)</a:t>
            </a:r>
            <a:endParaRPr lang="fr-FR" sz="4000" dirty="0">
              <a:solidFill>
                <a:srgbClr val="FF0000"/>
              </a:solidFill>
              <a:latin typeface="+mj-lt"/>
            </a:endParaRPr>
          </a:p>
        </p:txBody>
      </p:sp>
      <p:sp>
        <p:nvSpPr>
          <p:cNvPr id="3" name="Espace réservé du texte 2"/>
          <p:cNvSpPr>
            <a:spLocks noGrp="1"/>
          </p:cNvSpPr>
          <p:nvPr>
            <p:ph type="body" idx="1"/>
          </p:nvPr>
        </p:nvSpPr>
        <p:spPr>
          <a:xfrm>
            <a:off x="242888" y="1635618"/>
            <a:ext cx="11543643" cy="4829576"/>
          </a:xfrm>
        </p:spPr>
        <p:txBody>
          <a:bodyPr>
            <a:noAutofit/>
          </a:bodyPr>
          <a:lstStyle/>
          <a:p>
            <a:pPr lvl="0">
              <a:lnSpc>
                <a:spcPct val="150000"/>
              </a:lnSpc>
            </a:pPr>
            <a:endParaRPr lang="fr-FR" sz="3600" dirty="0" smtClean="0">
              <a:solidFill>
                <a:schemeClr val="tx1"/>
              </a:solidFill>
              <a:latin typeface="Times New Roman" pitchFamily="18" charset="0"/>
              <a:cs typeface="Times New Roman" pitchFamily="18" charset="0"/>
            </a:endParaRPr>
          </a:p>
          <a:p>
            <a:pPr lvl="0">
              <a:lnSpc>
                <a:spcPct val="150000"/>
              </a:lnSpc>
            </a:pPr>
            <a:r>
              <a:rPr lang="fr-FR" sz="3600" dirty="0" smtClean="0">
                <a:solidFill>
                  <a:schemeClr val="tx1"/>
                </a:solidFill>
                <a:latin typeface="Times New Roman" pitchFamily="18" charset="0"/>
                <a:cs typeface="Times New Roman" pitchFamily="18" charset="0"/>
              </a:rPr>
              <a:t>La curatelle est une mesure de protection moins lourde que la tutelle. Le patient peut voter et effectuer certains actes d’administration seul. </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93437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69294" y="0"/>
            <a:ext cx="10160669" cy="953038"/>
          </a:xfrm>
        </p:spPr>
        <p:txBody>
          <a:bodyPr>
            <a:normAutofit/>
          </a:bodyPr>
          <a:lstStyle/>
          <a:p>
            <a:pPr algn="ctr"/>
            <a:r>
              <a:rPr lang="fr-FR" sz="4000" b="1" dirty="0" smtClean="0">
                <a:solidFill>
                  <a:srgbClr val="FF0000"/>
                </a:solidFill>
                <a:latin typeface="+mj-lt"/>
                <a:cs typeface="Times New Roman" pitchFamily="18" charset="0"/>
              </a:rPr>
              <a:t>III- LA TUTELLE</a:t>
            </a:r>
            <a:endParaRPr lang="fr-FR" sz="4000" dirty="0">
              <a:solidFill>
                <a:srgbClr val="FF0000"/>
              </a:solidFill>
              <a:latin typeface="+mj-lt"/>
            </a:endParaRPr>
          </a:p>
        </p:txBody>
      </p:sp>
      <p:sp>
        <p:nvSpPr>
          <p:cNvPr id="3" name="Espace réservé du texte 2"/>
          <p:cNvSpPr>
            <a:spLocks noGrp="1"/>
          </p:cNvSpPr>
          <p:nvPr>
            <p:ph type="body" idx="1"/>
          </p:nvPr>
        </p:nvSpPr>
        <p:spPr>
          <a:xfrm>
            <a:off x="257176" y="1278431"/>
            <a:ext cx="11934824" cy="4829576"/>
          </a:xfrm>
        </p:spPr>
        <p:txBody>
          <a:bodyPr>
            <a:noAutofit/>
          </a:bodyPr>
          <a:lstStyle/>
          <a:p>
            <a:pPr lvl="0">
              <a:lnSpc>
                <a:spcPct val="150000"/>
              </a:lnSpc>
            </a:pPr>
            <a:r>
              <a:rPr lang="fr-FR" sz="3600" dirty="0" smtClean="0">
                <a:solidFill>
                  <a:schemeClr val="tx1"/>
                </a:solidFill>
                <a:latin typeface="Times New Roman" pitchFamily="18" charset="0"/>
                <a:cs typeface="Times New Roman" pitchFamily="18" charset="0"/>
              </a:rPr>
              <a:t>La tutelle est une mesure de protection qui confie à un tiers (le tuteur) les actes de la vie civile du patient (héritage, gestion de l’argent, des biens) et qui le prive de ses droits civiques (voter, être élu). Elle se met en place après plusieurs mois sur demande du patient, du médecin, de la famille, du juge des tutelles, du procureur de la République ou d’un service social. </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93437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12156" y="211092"/>
            <a:ext cx="10032082" cy="953038"/>
          </a:xfrm>
        </p:spPr>
        <p:txBody>
          <a:bodyPr>
            <a:normAutofit/>
          </a:bodyPr>
          <a:lstStyle/>
          <a:p>
            <a:pPr algn="ctr"/>
            <a:r>
              <a:rPr lang="fr-FR" sz="4000" b="1" dirty="0" smtClean="0">
                <a:solidFill>
                  <a:srgbClr val="FF0000"/>
                </a:solidFill>
                <a:latin typeface="+mj-lt"/>
                <a:cs typeface="Times New Roman" pitchFamily="18" charset="0"/>
              </a:rPr>
              <a:t>III- LA TUTELLE (suite)</a:t>
            </a:r>
            <a:endParaRPr lang="fr-FR" sz="4000" dirty="0">
              <a:solidFill>
                <a:srgbClr val="FF0000"/>
              </a:solidFill>
              <a:latin typeface="+mj-lt"/>
            </a:endParaRPr>
          </a:p>
        </p:txBody>
      </p:sp>
      <p:sp>
        <p:nvSpPr>
          <p:cNvPr id="3" name="Espace réservé du texte 2"/>
          <p:cNvSpPr>
            <a:spLocks noGrp="1"/>
          </p:cNvSpPr>
          <p:nvPr>
            <p:ph type="body" idx="1"/>
          </p:nvPr>
        </p:nvSpPr>
        <p:spPr>
          <a:xfrm>
            <a:off x="357188" y="1635618"/>
            <a:ext cx="11429343" cy="4829576"/>
          </a:xfrm>
        </p:spPr>
        <p:txBody>
          <a:bodyPr>
            <a:noAutofit/>
          </a:bodyPr>
          <a:lstStyle/>
          <a:p>
            <a:pPr lvl="0">
              <a:lnSpc>
                <a:spcPct val="150000"/>
              </a:lnSpc>
            </a:pPr>
            <a:r>
              <a:rPr lang="fr-FR" sz="3600" dirty="0" smtClean="0">
                <a:solidFill>
                  <a:schemeClr val="tx1"/>
                </a:solidFill>
                <a:latin typeface="Times New Roman" pitchFamily="18" charset="0"/>
                <a:cs typeface="Times New Roman" pitchFamily="18" charset="0"/>
              </a:rPr>
              <a:t>C’est le régime de protection le plus lourd pour les personnes qui souffrent d’une altération des capacités mentales et/ou corporelles qui les empêchent d’agir par elles –mêmes et qui les oblige à être représentées en permanence pour les actes de la vie civile. Il s’agit d’un régime de représentation.</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93437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69294" y="0"/>
            <a:ext cx="10060657" cy="806943"/>
          </a:xfrm>
        </p:spPr>
        <p:txBody>
          <a:bodyPr>
            <a:normAutofit/>
          </a:bodyPr>
          <a:lstStyle/>
          <a:p>
            <a:pPr algn="ctr"/>
            <a:r>
              <a:rPr lang="fr-FR" sz="4000" b="1" dirty="0" smtClean="0">
                <a:solidFill>
                  <a:srgbClr val="FF0000"/>
                </a:solidFill>
                <a:latin typeface="+mj-lt"/>
                <a:cs typeface="Times New Roman" pitchFamily="18" charset="0"/>
              </a:rPr>
              <a:t>RESUMONS</a:t>
            </a:r>
            <a:endParaRPr lang="fr-FR" sz="4000" dirty="0">
              <a:solidFill>
                <a:srgbClr val="FF0000"/>
              </a:solidFill>
              <a:latin typeface="+mj-lt"/>
            </a:endParaRPr>
          </a:p>
        </p:txBody>
      </p:sp>
      <p:sp>
        <p:nvSpPr>
          <p:cNvPr id="3" name="Espace réservé du texte 2"/>
          <p:cNvSpPr>
            <a:spLocks noGrp="1"/>
          </p:cNvSpPr>
          <p:nvPr>
            <p:ph type="body" idx="1"/>
          </p:nvPr>
        </p:nvSpPr>
        <p:spPr>
          <a:xfrm>
            <a:off x="228600" y="521192"/>
            <a:ext cx="11963400" cy="6108208"/>
          </a:xfrm>
        </p:spPr>
        <p:txBody>
          <a:bodyPr>
            <a:noAutofit/>
          </a:bodyPr>
          <a:lstStyle/>
          <a:p>
            <a:pPr>
              <a:lnSpc>
                <a:spcPct val="150000"/>
              </a:lnSpc>
            </a:pPr>
            <a:r>
              <a:rPr lang="fr-FR" sz="3200" dirty="0" smtClean="0">
                <a:solidFill>
                  <a:schemeClr val="tx1"/>
                </a:solidFill>
                <a:latin typeface="Times New Roman" pitchFamily="18" charset="0"/>
                <a:cs typeface="Times New Roman" pitchFamily="18" charset="0"/>
              </a:rPr>
              <a:t>1- il y’a trois modes d’hospitalisation.</a:t>
            </a:r>
          </a:p>
          <a:p>
            <a:pPr>
              <a:lnSpc>
                <a:spcPct val="150000"/>
              </a:lnSpc>
            </a:pPr>
            <a:r>
              <a:rPr lang="fr-FR" sz="3200" dirty="0" smtClean="0">
                <a:solidFill>
                  <a:schemeClr val="tx1"/>
                </a:solidFill>
                <a:latin typeface="Times New Roman" pitchFamily="18" charset="0"/>
                <a:cs typeface="Times New Roman" pitchFamily="18" charset="0"/>
              </a:rPr>
              <a:t>		vrai			faux</a:t>
            </a:r>
          </a:p>
          <a:p>
            <a:pPr>
              <a:lnSpc>
                <a:spcPct val="150000"/>
              </a:lnSpc>
            </a:pPr>
            <a:r>
              <a:rPr lang="fr-FR" sz="3200" dirty="0" smtClean="0">
                <a:solidFill>
                  <a:schemeClr val="tx1"/>
                </a:solidFill>
                <a:latin typeface="Times New Roman" pitchFamily="18" charset="0"/>
                <a:cs typeface="Times New Roman" pitchFamily="18" charset="0"/>
              </a:rPr>
              <a:t>2- l’hospitalisation libre est une hospitalisation sous contrainte.</a:t>
            </a:r>
          </a:p>
          <a:p>
            <a:pPr>
              <a:lnSpc>
                <a:spcPct val="150000"/>
              </a:lnSpc>
            </a:pPr>
            <a:r>
              <a:rPr lang="fr-FR" sz="3200" dirty="0" smtClean="0">
                <a:solidFill>
                  <a:schemeClr val="tx1"/>
                </a:solidFill>
                <a:latin typeface="Times New Roman" pitchFamily="18" charset="0"/>
                <a:cs typeface="Times New Roman" pitchFamily="18" charset="0"/>
              </a:rPr>
              <a:t>		vrai			faux</a:t>
            </a:r>
          </a:p>
          <a:p>
            <a:pPr>
              <a:lnSpc>
                <a:spcPct val="150000"/>
              </a:lnSpc>
            </a:pPr>
            <a:r>
              <a:rPr lang="fr-FR" sz="3200" dirty="0" smtClean="0">
                <a:solidFill>
                  <a:schemeClr val="tx1"/>
                </a:solidFill>
                <a:latin typeface="Times New Roman" pitchFamily="18" charset="0"/>
                <a:cs typeface="Times New Roman" pitchFamily="18" charset="0"/>
              </a:rPr>
              <a:t>3- La curatelle est la mesure de protection juridique la plus contraignante.</a:t>
            </a:r>
          </a:p>
          <a:p>
            <a:pPr>
              <a:lnSpc>
                <a:spcPct val="150000"/>
              </a:lnSpc>
            </a:pPr>
            <a:r>
              <a:rPr lang="fr-FR" sz="3200" dirty="0" smtClean="0">
                <a:solidFill>
                  <a:schemeClr val="tx1"/>
                </a:solidFill>
                <a:latin typeface="Times New Roman" pitchFamily="18" charset="0"/>
                <a:cs typeface="Times New Roman" pitchFamily="18" charset="0"/>
              </a:rPr>
              <a:t>		vrai			faux</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93437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7A70F2-A536-4832-B090-14416EA5BA5E}"/>
              </a:ext>
            </a:extLst>
          </p:cNvPr>
          <p:cNvSpPr>
            <a:spLocks noGrp="1"/>
          </p:cNvSpPr>
          <p:nvPr>
            <p:ph type="title"/>
          </p:nvPr>
        </p:nvSpPr>
        <p:spPr/>
        <p:txBody>
          <a:bodyPr/>
          <a:lstStyle/>
          <a:p>
            <a:r>
              <a:rPr lang="fr-CI" dirty="0"/>
              <a:t> </a:t>
            </a:r>
          </a:p>
        </p:txBody>
      </p:sp>
      <p:pic>
        <p:nvPicPr>
          <p:cNvPr id="4" name="Espace réservé du contenu 5">
            <a:extLst>
              <a:ext uri="{FF2B5EF4-FFF2-40B4-BE49-F238E27FC236}">
                <a16:creationId xmlns:a16="http://schemas.microsoft.com/office/drawing/2014/main" id="{A79AD0FB-FE6A-4923-BC43-7107C9A577A5}"/>
              </a:ext>
            </a:extLst>
          </p:cNvPr>
          <p:cNvPicPr>
            <a:picLocks noGrp="1" noChangeAspect="1"/>
          </p:cNvPicPr>
          <p:nvPr>
            <p:ph idx="1"/>
          </p:nvPr>
        </p:nvPicPr>
        <p:blipFill>
          <a:blip r:embed="rId2"/>
          <a:stretch>
            <a:fillRect/>
          </a:stretch>
        </p:blipFill>
        <p:spPr>
          <a:xfrm>
            <a:off x="2356983" y="773722"/>
            <a:ext cx="7109311" cy="4351338"/>
          </a:xfrm>
          <a:prstGeom prst="rect">
            <a:avLst/>
          </a:prstGeom>
        </p:spPr>
      </p:pic>
      <p:pic>
        <p:nvPicPr>
          <p:cNvPr id="5" name="Picture 3" descr="AG00373_">
            <a:extLst>
              <a:ext uri="{FF2B5EF4-FFF2-40B4-BE49-F238E27FC236}">
                <a16:creationId xmlns:a16="http://schemas.microsoft.com/office/drawing/2014/main" id="{4192ECD9-A6D5-461B-BFA0-3555BCB914B4}"/>
              </a:ext>
            </a:extLst>
          </p:cNvPr>
          <p:cNvPicPr>
            <a:picLocks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flipH="1">
            <a:off x="-147184" y="4017101"/>
            <a:ext cx="2356984" cy="242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AG00373_">
            <a:extLst>
              <a:ext uri="{FF2B5EF4-FFF2-40B4-BE49-F238E27FC236}">
                <a16:creationId xmlns:a16="http://schemas.microsoft.com/office/drawing/2014/main" id="{47DE6839-C9A8-4F67-89CC-81C792AB6B02}"/>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835015" y="4328134"/>
            <a:ext cx="2356985" cy="2336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oneTexte 8">
            <a:extLst>
              <a:ext uri="{FF2B5EF4-FFF2-40B4-BE49-F238E27FC236}">
                <a16:creationId xmlns:a16="http://schemas.microsoft.com/office/drawing/2014/main" id="{3FABC065-1A3D-4D1A-95C3-88E96A3D9C59}"/>
              </a:ext>
            </a:extLst>
          </p:cNvPr>
          <p:cNvSpPr txBox="1"/>
          <p:nvPr/>
        </p:nvSpPr>
        <p:spPr>
          <a:xfrm>
            <a:off x="3051699" y="1976969"/>
            <a:ext cx="6103398" cy="369332"/>
          </a:xfrm>
          <a:prstGeom prst="rect">
            <a:avLst/>
          </a:prstGeom>
          <a:noFill/>
        </p:spPr>
        <p:txBody>
          <a:bodyPr wrap="square">
            <a:spAutoFit/>
          </a:bodyPr>
          <a:lstStyle/>
          <a:p>
            <a:r>
              <a:rPr lang="fr-F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fr-FR" sz="1800" dirty="0">
              <a:solidFill>
                <a:srgbClr val="000000"/>
              </a:solidFill>
              <a:effectLst/>
              <a:latin typeface="Arial Unicode MS"/>
            </a:endParaRPr>
          </a:p>
        </p:txBody>
      </p:sp>
    </p:spTree>
    <p:extLst>
      <p:ext uri="{BB962C8B-B14F-4D97-AF65-F5344CB8AC3E}">
        <p14:creationId xmlns:p14="http://schemas.microsoft.com/office/powerpoint/2010/main" val="32930134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44730" y="875763"/>
            <a:ext cx="10515600" cy="953038"/>
          </a:xfrm>
        </p:spPr>
        <p:txBody>
          <a:bodyPr>
            <a:normAutofit fontScale="90000"/>
          </a:bodyPr>
          <a:lstStyle/>
          <a:p>
            <a:pPr algn="ctr"/>
            <a:r>
              <a:rPr lang="fr-FR" sz="4000" dirty="0"/>
              <a:t/>
            </a:r>
            <a:br>
              <a:rPr lang="fr-FR" sz="4000" dirty="0"/>
            </a:br>
            <a:endParaRPr lang="fr-FR" sz="4000" dirty="0"/>
          </a:p>
        </p:txBody>
      </p:sp>
      <p:sp>
        <p:nvSpPr>
          <p:cNvPr id="4" name="Rectangle 3"/>
          <p:cNvSpPr/>
          <p:nvPr/>
        </p:nvSpPr>
        <p:spPr>
          <a:xfrm>
            <a:off x="442912" y="2157413"/>
            <a:ext cx="10815637" cy="1600438"/>
          </a:xfrm>
          <a:prstGeom prst="rect">
            <a:avLst/>
          </a:prstGeom>
        </p:spPr>
        <p:txBody>
          <a:bodyPr wrap="square">
            <a:spAutoFit/>
          </a:bodyPr>
          <a:lstStyle/>
          <a:p>
            <a:pPr algn="ctr"/>
            <a:r>
              <a:rPr lang="fr-FR" sz="4000" b="1" dirty="0" smtClean="0">
                <a:solidFill>
                  <a:srgbClr val="FF0000"/>
                </a:solidFill>
                <a:latin typeface="+mj-lt"/>
                <a:cs typeface="Times New Roman" pitchFamily="18" charset="0"/>
              </a:rPr>
              <a:t>DEUXIEME PARTIE: </a:t>
            </a:r>
          </a:p>
          <a:p>
            <a:pPr algn="ctr"/>
            <a:r>
              <a:rPr lang="fr-FR" sz="4000" b="1" dirty="0" smtClean="0">
                <a:solidFill>
                  <a:srgbClr val="FF0000"/>
                </a:solidFill>
                <a:latin typeface="+mj-lt"/>
                <a:cs typeface="Times New Roman" pitchFamily="18" charset="0"/>
              </a:rPr>
              <a:t>LES PATHOLOGIES PSYCHIATRIQUES </a:t>
            </a:r>
            <a:r>
              <a:rPr lang="fr-FR" b="1" dirty="0" smtClean="0">
                <a:latin typeface="Times New Roman" pitchFamily="18" charset="0"/>
                <a:cs typeface="Times New Roman" pitchFamily="18" charset="0"/>
              </a:rPr>
              <a:t>					</a:t>
            </a:r>
            <a:endParaRPr lang="fr-FR" dirty="0"/>
          </a:p>
        </p:txBody>
      </p:sp>
    </p:spTree>
    <p:extLst>
      <p:ext uri="{BB962C8B-B14F-4D97-AF65-F5344CB8AC3E}">
        <p14:creationId xmlns:p14="http://schemas.microsoft.com/office/powerpoint/2010/main" val="22681770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9578" y="2898955"/>
            <a:ext cx="10515600" cy="953038"/>
          </a:xfrm>
        </p:spPr>
        <p:txBody>
          <a:bodyPr>
            <a:normAutofit/>
          </a:bodyPr>
          <a:lstStyle/>
          <a:p>
            <a:pPr algn="ctr"/>
            <a:r>
              <a:rPr lang="fr-FR" sz="4000" b="1" dirty="0" smtClean="0">
                <a:solidFill>
                  <a:srgbClr val="FF0000"/>
                </a:solidFill>
                <a:cs typeface="Times New Roman" pitchFamily="18" charset="0"/>
              </a:rPr>
              <a:t>A- TROUBLES  NEVROTIQUES</a:t>
            </a:r>
            <a:endParaRPr lang="fr-FR" sz="4000" dirty="0">
              <a:solidFill>
                <a:srgbClr val="FF0000"/>
              </a:solidFill>
            </a:endParaRPr>
          </a:p>
        </p:txBody>
      </p:sp>
    </p:spTree>
    <p:extLst>
      <p:ext uri="{BB962C8B-B14F-4D97-AF65-F5344CB8AC3E}">
        <p14:creationId xmlns:p14="http://schemas.microsoft.com/office/powerpoint/2010/main" val="309920958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0993" y="99016"/>
            <a:ext cx="9993245" cy="902703"/>
          </a:xfrm>
        </p:spPr>
        <p:txBody>
          <a:bodyPr>
            <a:normAutofit/>
          </a:bodyPr>
          <a:lstStyle/>
          <a:p>
            <a:pPr lvl="0" algn="ctr"/>
            <a:r>
              <a:rPr lang="fr-FR" sz="4000" b="1" dirty="0" smtClean="0">
                <a:solidFill>
                  <a:srgbClr val="FF0000"/>
                </a:solidFill>
                <a:latin typeface="+mj-lt"/>
                <a:cs typeface="Times New Roman" pitchFamily="18" charset="0"/>
              </a:rPr>
              <a:t>GENERALITE</a:t>
            </a:r>
            <a:endParaRPr lang="fr-FR" dirty="0">
              <a:solidFill>
                <a:srgbClr val="FF0000"/>
              </a:solidFill>
              <a:latin typeface="+mj-lt"/>
            </a:endParaRPr>
          </a:p>
        </p:txBody>
      </p:sp>
      <p:sp>
        <p:nvSpPr>
          <p:cNvPr id="3" name="Espace réservé du texte 2"/>
          <p:cNvSpPr>
            <a:spLocks noGrp="1"/>
          </p:cNvSpPr>
          <p:nvPr>
            <p:ph type="body" idx="1"/>
          </p:nvPr>
        </p:nvSpPr>
        <p:spPr>
          <a:xfrm>
            <a:off x="328614" y="1285875"/>
            <a:ext cx="11444286" cy="4800600"/>
          </a:xfrm>
        </p:spPr>
        <p:txBody>
          <a:bodyPr>
            <a:normAutofit/>
          </a:bodyPr>
          <a:lstStyle/>
          <a:p>
            <a:pPr>
              <a:lnSpc>
                <a:spcPct val="150000"/>
              </a:lnSpc>
            </a:pPr>
            <a:r>
              <a:rPr lang="fr-FR" sz="3600" dirty="0" smtClean="0">
                <a:solidFill>
                  <a:schemeClr val="tx1"/>
                </a:solidFill>
                <a:latin typeface="Times New Roman" pitchFamily="18" charset="0"/>
                <a:cs typeface="Times New Roman" pitchFamily="18" charset="0"/>
              </a:rPr>
              <a:t>Les névroses sont des maladies mineures. Par opposition aux psychoses, elles n’entrainent pas de troubles graves du comportement. Il n’y a pas d’altération du contact avec la réalité, donc le névrosé conserve en général une insertion socioprofessionnelle correcte. </a:t>
            </a:r>
            <a:endParaRPr lang="fr-FR" dirty="0">
              <a:solidFill>
                <a:schemeClr val="tx1"/>
              </a:solidFill>
            </a:endParaRPr>
          </a:p>
        </p:txBody>
      </p:sp>
    </p:spTree>
    <p:extLst>
      <p:ext uri="{BB962C8B-B14F-4D97-AF65-F5344CB8AC3E}">
        <p14:creationId xmlns:p14="http://schemas.microsoft.com/office/powerpoint/2010/main" val="363615395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84989" y="0"/>
            <a:ext cx="10515600" cy="953038"/>
          </a:xfrm>
        </p:spPr>
        <p:txBody>
          <a:bodyPr>
            <a:normAutofit/>
          </a:bodyPr>
          <a:lstStyle/>
          <a:p>
            <a:pPr lvl="0" algn="ctr"/>
            <a:r>
              <a:rPr lang="fr-FR" sz="4000" b="1" dirty="0" smtClean="0">
                <a:solidFill>
                  <a:srgbClr val="FF0000"/>
                </a:solidFill>
                <a:latin typeface="+mj-lt"/>
                <a:cs typeface="Times New Roman" pitchFamily="18" charset="0"/>
              </a:rPr>
              <a:t>GENERALITE (suite)</a:t>
            </a:r>
            <a:endParaRPr lang="fr-FR" sz="4000" dirty="0">
              <a:solidFill>
                <a:srgbClr val="FF0000"/>
              </a:solidFill>
              <a:latin typeface="+mj-lt"/>
            </a:endParaRPr>
          </a:p>
        </p:txBody>
      </p:sp>
      <p:sp>
        <p:nvSpPr>
          <p:cNvPr id="3" name="Espace réservé du texte 2"/>
          <p:cNvSpPr>
            <a:spLocks noGrp="1"/>
          </p:cNvSpPr>
          <p:nvPr>
            <p:ph type="body" idx="1"/>
          </p:nvPr>
        </p:nvSpPr>
        <p:spPr>
          <a:xfrm>
            <a:off x="0" y="957263"/>
            <a:ext cx="11887200" cy="5429249"/>
          </a:xfrm>
        </p:spPr>
        <p:txBody>
          <a:bodyPr>
            <a:noAutofit/>
          </a:bodyPr>
          <a:lstStyle/>
          <a:p>
            <a:pPr>
              <a:lnSpc>
                <a:spcPct val="150000"/>
              </a:lnSpc>
            </a:pPr>
            <a:r>
              <a:rPr lang="fr-FR" sz="3600" dirty="0" smtClean="0"/>
              <a:t> </a:t>
            </a:r>
            <a:r>
              <a:rPr lang="fr-FR" sz="3600" dirty="0" smtClean="0">
                <a:solidFill>
                  <a:schemeClr val="tx1"/>
                </a:solidFill>
                <a:latin typeface="Times New Roman" pitchFamily="18" charset="0"/>
                <a:cs typeface="Times New Roman" pitchFamily="18" charset="0"/>
              </a:rPr>
              <a:t>Dans les troubles névrotiques, nous allons nous intéresser à trois grands tableaux névrotiques. Ce sont : </a:t>
            </a:r>
          </a:p>
          <a:p>
            <a:pPr>
              <a:lnSpc>
                <a:spcPct val="150000"/>
              </a:lnSpc>
            </a:pPr>
            <a:r>
              <a:rPr lang="fr-FR" sz="3600" dirty="0" smtClean="0">
                <a:solidFill>
                  <a:schemeClr val="tx1"/>
                </a:solidFill>
                <a:latin typeface="Times New Roman" pitchFamily="18" charset="0"/>
                <a:cs typeface="Times New Roman" pitchFamily="18" charset="0"/>
              </a:rPr>
              <a:t>-La névrose d’angoisse </a:t>
            </a:r>
          </a:p>
          <a:p>
            <a:pPr>
              <a:lnSpc>
                <a:spcPct val="150000"/>
              </a:lnSpc>
            </a:pPr>
            <a:r>
              <a:rPr lang="fr-FR" sz="3600" dirty="0" smtClean="0">
                <a:solidFill>
                  <a:schemeClr val="tx1"/>
                </a:solidFill>
                <a:latin typeface="Times New Roman" pitchFamily="18" charset="0"/>
                <a:cs typeface="Times New Roman" pitchFamily="18" charset="0"/>
              </a:rPr>
              <a:t>-La névrose obsessionnelle et ou trouble obsessionnelle- compulsif</a:t>
            </a:r>
          </a:p>
          <a:p>
            <a:pPr>
              <a:lnSpc>
                <a:spcPct val="150000"/>
              </a:lnSpc>
            </a:pPr>
            <a:r>
              <a:rPr lang="fr-FR" sz="3600" dirty="0" smtClean="0">
                <a:solidFill>
                  <a:schemeClr val="tx1"/>
                </a:solidFill>
                <a:latin typeface="Times New Roman" pitchFamily="18" charset="0"/>
                <a:cs typeface="Times New Roman" pitchFamily="18" charset="0"/>
              </a:rPr>
              <a:t> -La névrose hystérique ou trouble </a:t>
            </a:r>
            <a:r>
              <a:rPr lang="fr-FR" sz="3600" dirty="0" err="1" smtClean="0">
                <a:solidFill>
                  <a:schemeClr val="tx1"/>
                </a:solidFill>
                <a:latin typeface="Times New Roman" pitchFamily="18" charset="0"/>
                <a:cs typeface="Times New Roman" pitchFamily="18" charset="0"/>
              </a:rPr>
              <a:t>conversif</a:t>
            </a:r>
            <a:r>
              <a:rPr lang="fr-FR" sz="3600" dirty="0" smtClean="0">
                <a:solidFill>
                  <a:schemeClr val="tx1"/>
                </a:solidFill>
                <a:latin typeface="Times New Roman" pitchFamily="18" charset="0"/>
                <a:cs typeface="Times New Roman" pitchFamily="18" charset="0"/>
              </a:rPr>
              <a:t>.</a:t>
            </a:r>
            <a:endParaRPr lang="fr-FR" sz="3600" dirty="0" smtClean="0">
              <a:solidFill>
                <a:schemeClr val="tx1"/>
              </a:solidFill>
            </a:endParaRPr>
          </a:p>
        </p:txBody>
      </p:sp>
    </p:spTree>
    <p:extLst>
      <p:ext uri="{BB962C8B-B14F-4D97-AF65-F5344CB8AC3E}">
        <p14:creationId xmlns:p14="http://schemas.microsoft.com/office/powerpoint/2010/main" val="128892931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0734" y="0"/>
            <a:ext cx="10515600" cy="953038"/>
          </a:xfrm>
        </p:spPr>
        <p:txBody>
          <a:bodyPr>
            <a:normAutofit/>
          </a:bodyPr>
          <a:lstStyle/>
          <a:p>
            <a:pPr algn="ctr"/>
            <a:r>
              <a:rPr lang="fr-FR" sz="4000" b="1" dirty="0" smtClean="0">
                <a:solidFill>
                  <a:srgbClr val="FF0000"/>
                </a:solidFill>
                <a:latin typeface="+mj-lt"/>
                <a:cs typeface="Times New Roman" pitchFamily="18" charset="0"/>
              </a:rPr>
              <a:t>OBJECTIF GENERAL</a:t>
            </a:r>
            <a:endParaRPr lang="fr-FR" sz="4000" dirty="0">
              <a:solidFill>
                <a:srgbClr val="FF0000"/>
              </a:solidFill>
              <a:latin typeface="+mj-lt"/>
            </a:endParaRPr>
          </a:p>
        </p:txBody>
      </p:sp>
      <p:sp>
        <p:nvSpPr>
          <p:cNvPr id="3" name="Espace réservé du texte 2"/>
          <p:cNvSpPr>
            <a:spLocks noGrp="1"/>
          </p:cNvSpPr>
          <p:nvPr>
            <p:ph type="body" idx="1"/>
          </p:nvPr>
        </p:nvSpPr>
        <p:spPr>
          <a:xfrm>
            <a:off x="579120" y="1457325"/>
            <a:ext cx="11109960" cy="4600575"/>
          </a:xfrm>
        </p:spPr>
        <p:txBody>
          <a:bodyPr>
            <a:noAutofit/>
          </a:bodyPr>
          <a:lstStyle/>
          <a:p>
            <a:pPr lvl="0">
              <a:lnSpc>
                <a:spcPct val="150000"/>
              </a:lnSpc>
            </a:pPr>
            <a:endParaRPr lang="fr-FR" sz="3600" dirty="0" smtClean="0">
              <a:solidFill>
                <a:schemeClr val="tx1"/>
              </a:solidFill>
              <a:latin typeface="Times New Roman" pitchFamily="18" charset="0"/>
              <a:cs typeface="Times New Roman" pitchFamily="18" charset="0"/>
            </a:endParaRPr>
          </a:p>
          <a:p>
            <a:pPr lvl="0">
              <a:lnSpc>
                <a:spcPct val="150000"/>
              </a:lnSpc>
            </a:pPr>
            <a:r>
              <a:rPr lang="fr-FR" sz="3600" dirty="0" smtClean="0">
                <a:solidFill>
                  <a:schemeClr val="tx1"/>
                </a:solidFill>
                <a:latin typeface="Times New Roman" pitchFamily="18" charset="0"/>
                <a:cs typeface="Times New Roman" pitchFamily="18" charset="0"/>
              </a:rPr>
              <a:t>Ce cours vise à amener l’Auxiliaire de Santé à connaitre les troubles névrotiques.</a:t>
            </a:r>
            <a:endParaRPr lang="fr-FR" sz="3600" dirty="0">
              <a:solidFill>
                <a:schemeClr val="tx1"/>
              </a:solidFill>
            </a:endParaRPr>
          </a:p>
        </p:txBody>
      </p:sp>
    </p:spTree>
    <p:extLst>
      <p:ext uri="{BB962C8B-B14F-4D97-AF65-F5344CB8AC3E}">
        <p14:creationId xmlns:p14="http://schemas.microsoft.com/office/powerpoint/2010/main" val="86862418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84990" y="0"/>
            <a:ext cx="10515600" cy="953038"/>
          </a:xfrm>
        </p:spPr>
        <p:txBody>
          <a:bodyPr>
            <a:normAutofit/>
          </a:bodyPr>
          <a:lstStyle/>
          <a:p>
            <a:pPr lvl="0" algn="ctr"/>
            <a:r>
              <a:rPr lang="fr-FR" sz="4000" b="1" dirty="0" smtClean="0">
                <a:solidFill>
                  <a:srgbClr val="FF0000"/>
                </a:solidFill>
                <a:latin typeface="+mj-lt"/>
                <a:cs typeface="Times New Roman" pitchFamily="18" charset="0"/>
              </a:rPr>
              <a:t>OBJECTIFS  SPECIFIQUES</a:t>
            </a:r>
            <a:endParaRPr lang="fr-FR" sz="4000" dirty="0">
              <a:solidFill>
                <a:srgbClr val="FF0000"/>
              </a:solidFill>
              <a:latin typeface="+mj-lt"/>
            </a:endParaRPr>
          </a:p>
        </p:txBody>
      </p:sp>
      <p:sp>
        <p:nvSpPr>
          <p:cNvPr id="3" name="Espace réservé du texte 2"/>
          <p:cNvSpPr>
            <a:spLocks noGrp="1"/>
          </p:cNvSpPr>
          <p:nvPr>
            <p:ph type="body" idx="1"/>
          </p:nvPr>
        </p:nvSpPr>
        <p:spPr>
          <a:xfrm>
            <a:off x="228601" y="1023872"/>
            <a:ext cx="11672887" cy="5391216"/>
          </a:xfrm>
        </p:spPr>
        <p:txBody>
          <a:bodyPr>
            <a:noAutofit/>
          </a:bodyPr>
          <a:lstStyle/>
          <a:p>
            <a:pPr>
              <a:lnSpc>
                <a:spcPct val="150000"/>
              </a:lnSpc>
            </a:pPr>
            <a:r>
              <a:rPr lang="fr-FR" sz="3600" dirty="0" smtClean="0"/>
              <a:t> </a:t>
            </a:r>
            <a:r>
              <a:rPr lang="fr-FR" sz="3600" dirty="0" smtClean="0">
                <a:solidFill>
                  <a:schemeClr val="tx1"/>
                </a:solidFill>
                <a:latin typeface="Times New Roman" pitchFamily="18" charset="0"/>
                <a:cs typeface="Times New Roman" pitchFamily="18" charset="0"/>
              </a:rPr>
              <a:t>L’auxiliaire de santé doit être capable de : </a:t>
            </a:r>
          </a:p>
          <a:p>
            <a:pPr>
              <a:lnSpc>
                <a:spcPct val="150000"/>
              </a:lnSpc>
            </a:pPr>
            <a:r>
              <a:rPr lang="fr-FR" sz="3600" dirty="0" smtClean="0">
                <a:solidFill>
                  <a:schemeClr val="tx1"/>
                </a:solidFill>
                <a:latin typeface="Times New Roman" pitchFamily="18" charset="0"/>
                <a:cs typeface="Times New Roman" pitchFamily="18" charset="0"/>
              </a:rPr>
              <a:t>1-définir les différentes troubles névrotiques sans en déformer le sens. </a:t>
            </a:r>
          </a:p>
          <a:p>
            <a:pPr>
              <a:lnSpc>
                <a:spcPct val="150000"/>
              </a:lnSpc>
            </a:pPr>
            <a:r>
              <a:rPr lang="fr-FR" sz="3600" dirty="0" smtClean="0">
                <a:solidFill>
                  <a:schemeClr val="tx1"/>
                </a:solidFill>
                <a:latin typeface="Times New Roman" pitchFamily="18" charset="0"/>
                <a:cs typeface="Times New Roman" pitchFamily="18" charset="0"/>
              </a:rPr>
              <a:t>2-décrire les manifestations cliniques des différentes névroses vues au cours. </a:t>
            </a:r>
          </a:p>
          <a:p>
            <a:pPr>
              <a:lnSpc>
                <a:spcPct val="150000"/>
              </a:lnSpc>
            </a:pPr>
            <a:r>
              <a:rPr lang="fr-FR" sz="3600" dirty="0" smtClean="0">
                <a:solidFill>
                  <a:schemeClr val="tx1"/>
                </a:solidFill>
                <a:latin typeface="Times New Roman" pitchFamily="18" charset="0"/>
                <a:cs typeface="Times New Roman" pitchFamily="18" charset="0"/>
              </a:rPr>
              <a:t>3-décrire l’évolution de chaque type de névroses.</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265377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8613" y="2848042"/>
            <a:ext cx="11472862" cy="953038"/>
          </a:xfrm>
        </p:spPr>
        <p:txBody>
          <a:bodyPr>
            <a:normAutofit/>
          </a:bodyPr>
          <a:lstStyle/>
          <a:p>
            <a:pPr algn="ctr"/>
            <a:r>
              <a:rPr lang="fr-FR" sz="4000" b="1" dirty="0" smtClean="0">
                <a:solidFill>
                  <a:srgbClr val="FF0000"/>
                </a:solidFill>
                <a:latin typeface="+mj-lt"/>
                <a:cs typeface="Times New Roman" pitchFamily="18" charset="0"/>
              </a:rPr>
              <a:t>CHAPITRE I: NEVROSE D’ANGOISSE</a:t>
            </a:r>
            <a:endParaRPr lang="fr-FR" sz="4000" dirty="0">
              <a:solidFill>
                <a:srgbClr val="FF0000"/>
              </a:solidFill>
              <a:latin typeface="+mj-lt"/>
            </a:endParaRPr>
          </a:p>
        </p:txBody>
      </p:sp>
    </p:spTree>
    <p:extLst>
      <p:ext uri="{BB962C8B-B14F-4D97-AF65-F5344CB8AC3E}">
        <p14:creationId xmlns:p14="http://schemas.microsoft.com/office/powerpoint/2010/main" val="256152900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57288" y="185737"/>
            <a:ext cx="9972675" cy="809559"/>
          </a:xfrm>
        </p:spPr>
        <p:txBody>
          <a:bodyPr>
            <a:normAutofit/>
          </a:bodyPr>
          <a:lstStyle/>
          <a:p>
            <a:pPr algn="ctr"/>
            <a:r>
              <a:rPr lang="fr-FR" sz="4000" b="1" dirty="0" smtClean="0">
                <a:solidFill>
                  <a:srgbClr val="FF0000"/>
                </a:solidFill>
                <a:latin typeface="+mj-lt"/>
                <a:cs typeface="Times New Roman" pitchFamily="18" charset="0"/>
              </a:rPr>
              <a:t>PLAN  DU COURS</a:t>
            </a:r>
            <a:endParaRPr lang="fr-FR" sz="4000" dirty="0">
              <a:solidFill>
                <a:srgbClr val="FF0000"/>
              </a:solidFill>
              <a:latin typeface="+mj-lt"/>
            </a:endParaRPr>
          </a:p>
        </p:txBody>
      </p:sp>
      <p:sp>
        <p:nvSpPr>
          <p:cNvPr id="3" name="Espace réservé du texte 2"/>
          <p:cNvSpPr>
            <a:spLocks noGrp="1"/>
          </p:cNvSpPr>
          <p:nvPr>
            <p:ph type="body" idx="1"/>
          </p:nvPr>
        </p:nvSpPr>
        <p:spPr>
          <a:xfrm>
            <a:off x="314326" y="1281047"/>
            <a:ext cx="11558587" cy="4829576"/>
          </a:xfrm>
        </p:spPr>
        <p:txBody>
          <a:bodyPr>
            <a:noAutofit/>
          </a:bodyPr>
          <a:lstStyle/>
          <a:p>
            <a:pPr lvl="0" fontAlgn="base">
              <a:lnSpc>
                <a:spcPct val="150000"/>
              </a:lnSpc>
            </a:pPr>
            <a:r>
              <a:rPr lang="fr-FR" sz="3600" dirty="0" smtClean="0">
                <a:solidFill>
                  <a:schemeClr val="tx1"/>
                </a:solidFill>
                <a:latin typeface="Times New Roman" pitchFamily="18" charset="0"/>
                <a:cs typeface="Times New Roman" pitchFamily="18" charset="0"/>
              </a:rPr>
              <a:t>I- Définition </a:t>
            </a:r>
          </a:p>
          <a:p>
            <a:pPr lvl="0" fontAlgn="base">
              <a:lnSpc>
                <a:spcPct val="150000"/>
              </a:lnSpc>
            </a:pPr>
            <a:r>
              <a:rPr lang="fr-FR" sz="3600" dirty="0" smtClean="0">
                <a:solidFill>
                  <a:schemeClr val="tx1"/>
                </a:solidFill>
                <a:latin typeface="Times New Roman" pitchFamily="18" charset="0"/>
                <a:cs typeface="Times New Roman" pitchFamily="18" charset="0"/>
              </a:rPr>
              <a:t>II- Diagnostic </a:t>
            </a:r>
          </a:p>
          <a:p>
            <a:pPr lvl="0" fontAlgn="base">
              <a:lnSpc>
                <a:spcPct val="150000"/>
              </a:lnSpc>
            </a:pPr>
            <a:r>
              <a:rPr lang="fr-FR" sz="3600" dirty="0" smtClean="0">
                <a:solidFill>
                  <a:schemeClr val="tx1"/>
                </a:solidFill>
                <a:latin typeface="Times New Roman" pitchFamily="18" charset="0"/>
                <a:cs typeface="Times New Roman" pitchFamily="18" charset="0"/>
              </a:rPr>
              <a:t>III- Evolution </a:t>
            </a:r>
          </a:p>
          <a:p>
            <a:pPr lvl="0" fontAlgn="base">
              <a:lnSpc>
                <a:spcPct val="150000"/>
              </a:lnSpc>
            </a:pPr>
            <a:r>
              <a:rPr lang="fr-FR" sz="3600" dirty="0" smtClean="0">
                <a:solidFill>
                  <a:schemeClr val="tx1"/>
                </a:solidFill>
                <a:latin typeface="Times New Roman" pitchFamily="18" charset="0"/>
                <a:cs typeface="Times New Roman" pitchFamily="18" charset="0"/>
              </a:rPr>
              <a:t>IV- Traitement </a:t>
            </a:r>
          </a:p>
          <a:p>
            <a:pPr lvl="0" fontAlgn="base">
              <a:lnSpc>
                <a:spcPct val="150000"/>
              </a:lnSpc>
            </a:pPr>
            <a:r>
              <a:rPr lang="fr-FR" sz="3600" dirty="0" smtClean="0">
                <a:solidFill>
                  <a:schemeClr val="tx1"/>
                </a:solidFill>
                <a:latin typeface="Times New Roman" pitchFamily="18" charset="0"/>
                <a:cs typeface="Times New Roman" pitchFamily="18" charset="0"/>
              </a:rPr>
              <a:t>V- Conduite à tenir de l’auxiliaire de santé</a:t>
            </a:r>
            <a:r>
              <a:rPr lang="fr-FR" sz="3600" dirty="0" smtClean="0"/>
              <a:t> </a:t>
            </a:r>
            <a:endParaRPr lang="fr-FR"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221820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56414" y="0"/>
            <a:ext cx="9787786" cy="953038"/>
          </a:xfrm>
        </p:spPr>
        <p:txBody>
          <a:bodyPr>
            <a:normAutofit/>
          </a:bodyPr>
          <a:lstStyle/>
          <a:p>
            <a:pPr lvl="0" algn="ctr"/>
            <a:r>
              <a:rPr lang="fr-FR" sz="4000" b="1" dirty="0" smtClean="0">
                <a:solidFill>
                  <a:srgbClr val="FF0000"/>
                </a:solidFill>
                <a:latin typeface="+mj-lt"/>
                <a:cs typeface="Times New Roman" pitchFamily="18" charset="0"/>
              </a:rPr>
              <a:t>I- DEFINITION</a:t>
            </a:r>
            <a:endParaRPr lang="fr-FR" sz="4000" dirty="0">
              <a:solidFill>
                <a:srgbClr val="FF0000"/>
              </a:solidFill>
              <a:latin typeface="+mj-lt"/>
            </a:endParaRPr>
          </a:p>
        </p:txBody>
      </p:sp>
      <p:sp>
        <p:nvSpPr>
          <p:cNvPr id="3" name="Espace réservé du texte 2"/>
          <p:cNvSpPr>
            <a:spLocks noGrp="1"/>
          </p:cNvSpPr>
          <p:nvPr>
            <p:ph type="body" idx="1"/>
          </p:nvPr>
        </p:nvSpPr>
        <p:spPr>
          <a:xfrm>
            <a:off x="433374" y="1557338"/>
            <a:ext cx="11582414" cy="4543426"/>
          </a:xfrm>
        </p:spPr>
        <p:txBody>
          <a:bodyPr>
            <a:noAutofit/>
          </a:bodyPr>
          <a:lstStyle/>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L’angoisse est un sentiment « naturel » que l’on peut éprouver dans des situations de danger. </a:t>
            </a:r>
          </a:p>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Lorsque l’angoisse devient trop importante ou liée à des facteurs objectivement non dangereux, elle devient pathologique</a:t>
            </a:r>
            <a:r>
              <a:rPr lang="fr-FR" sz="3200" dirty="0" smtClean="0">
                <a:latin typeface="Times New Roman" pitchFamily="18" charset="0"/>
                <a:cs typeface="Times New Roman" pitchFamily="18" charset="0"/>
              </a:rPr>
              <a:t>.</a:t>
            </a:r>
            <a:endParaRPr lang="fr-FR" sz="3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3913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84989" y="0"/>
            <a:ext cx="10515600" cy="953038"/>
          </a:xfrm>
        </p:spPr>
        <p:txBody>
          <a:bodyPr>
            <a:normAutofit/>
          </a:bodyPr>
          <a:lstStyle/>
          <a:p>
            <a:pPr algn="ctr"/>
            <a:r>
              <a:rPr lang="fr-FR" sz="4000" b="1" dirty="0" smtClean="0">
                <a:solidFill>
                  <a:srgbClr val="FF0000"/>
                </a:solidFill>
                <a:latin typeface="+mj-lt"/>
                <a:cs typeface="Times New Roman" pitchFamily="18" charset="0"/>
              </a:rPr>
              <a:t>II- DIAGNOSTIC</a:t>
            </a:r>
            <a:endParaRPr lang="fr-FR" sz="4000" dirty="0">
              <a:solidFill>
                <a:srgbClr val="FF0000"/>
              </a:solidFill>
              <a:latin typeface="+mj-lt"/>
            </a:endParaRPr>
          </a:p>
        </p:txBody>
      </p:sp>
      <p:sp>
        <p:nvSpPr>
          <p:cNvPr id="3" name="Espace réservé du texte 2"/>
          <p:cNvSpPr>
            <a:spLocks noGrp="1"/>
          </p:cNvSpPr>
          <p:nvPr>
            <p:ph type="body" idx="1"/>
          </p:nvPr>
        </p:nvSpPr>
        <p:spPr>
          <a:xfrm>
            <a:off x="257577" y="1481072"/>
            <a:ext cx="11706896" cy="4829576"/>
          </a:xfrm>
        </p:spPr>
        <p:txBody>
          <a:bodyPr>
            <a:noAutofit/>
          </a:bodyPr>
          <a:lstStyle/>
          <a:p>
            <a:pPr lvl="1" fontAlgn="base">
              <a:lnSpc>
                <a:spcPct val="150000"/>
              </a:lnSpc>
            </a:pPr>
            <a:r>
              <a:rPr lang="fr-FR" sz="3600" b="1" dirty="0" smtClean="0">
                <a:solidFill>
                  <a:schemeClr val="tx1"/>
                </a:solidFill>
                <a:latin typeface="Times New Roman" pitchFamily="18" charset="0"/>
                <a:cs typeface="Times New Roman" pitchFamily="18" charset="0"/>
              </a:rPr>
              <a:t>2.1- Trouble panique ou attaque de panique</a:t>
            </a:r>
            <a:r>
              <a:rPr lang="fr-FR" sz="3600" dirty="0" smtClean="0">
                <a:solidFill>
                  <a:schemeClr val="tx1"/>
                </a:solidFill>
                <a:latin typeface="Times New Roman" pitchFamily="18" charset="0"/>
                <a:cs typeface="Times New Roman" pitchFamily="18" charset="0"/>
              </a:rPr>
              <a:t> 			(crise d’angoisse aiguë)</a:t>
            </a:r>
          </a:p>
          <a:p>
            <a:pPr>
              <a:lnSpc>
                <a:spcPct val="150000"/>
              </a:lnSpc>
            </a:pPr>
            <a:r>
              <a:rPr lang="fr-FR" sz="3600" dirty="0" smtClean="0">
                <a:solidFill>
                  <a:schemeClr val="tx1"/>
                </a:solidFill>
                <a:latin typeface="Times New Roman" pitchFamily="18" charset="0"/>
                <a:cs typeface="Times New Roman" pitchFamily="18" charset="0"/>
              </a:rPr>
              <a:t>C’est une période limitée dans le temps (de quelques minutes à quelques heures), d’angoisse intense associée à des symptômes somatiques</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567309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1514475" y="414337"/>
            <a:ext cx="8915400" cy="714375"/>
          </a:xfrm>
        </p:spPr>
        <p:txBody>
          <a:bodyPr>
            <a:noAutofit/>
          </a:bodyPr>
          <a:lstStyle/>
          <a:p>
            <a:pPr lvl="0" algn="ctr"/>
            <a:r>
              <a:rPr lang="fr-FR" sz="4000" b="1" dirty="0" smtClean="0">
                <a:solidFill>
                  <a:srgbClr val="FF0000"/>
                </a:solidFill>
                <a:latin typeface="+mj-lt"/>
                <a:cs typeface="Times New Roman" pitchFamily="18" charset="0"/>
              </a:rPr>
              <a:t>II- DIAGNOSTIC (suite)</a:t>
            </a:r>
            <a:endParaRPr lang="fr-FR" sz="3600" dirty="0">
              <a:solidFill>
                <a:srgbClr val="FF0000"/>
              </a:solidFill>
              <a:latin typeface="+mj-lt"/>
            </a:endParaRPr>
          </a:p>
        </p:txBody>
      </p:sp>
      <p:sp>
        <p:nvSpPr>
          <p:cNvPr id="4" name="Rectangle 3"/>
          <p:cNvSpPr/>
          <p:nvPr/>
        </p:nvSpPr>
        <p:spPr>
          <a:xfrm>
            <a:off x="0" y="1700213"/>
            <a:ext cx="12192000" cy="455771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5" name="ZoneTexte 4"/>
          <p:cNvSpPr txBox="1"/>
          <p:nvPr/>
        </p:nvSpPr>
        <p:spPr>
          <a:xfrm>
            <a:off x="300038" y="1357312"/>
            <a:ext cx="11615737" cy="3970318"/>
          </a:xfrm>
          <a:prstGeom prst="rect">
            <a:avLst/>
          </a:prstGeom>
          <a:noFill/>
        </p:spPr>
        <p:txBody>
          <a:bodyPr wrap="square" rtlCol="0">
            <a:spAutoFit/>
          </a:bodyPr>
          <a:lstStyle/>
          <a:p>
            <a:pPr>
              <a:buFont typeface="Wingdings" pitchFamily="2" charset="2"/>
              <a:buChar char="q"/>
            </a:pPr>
            <a:r>
              <a:rPr lang="fr-FR" sz="3600" b="1" dirty="0" smtClean="0">
                <a:latin typeface="Times New Roman" pitchFamily="18" charset="0"/>
                <a:cs typeface="Times New Roman" pitchFamily="18" charset="0"/>
              </a:rPr>
              <a:t> Symptômes somatiques:</a:t>
            </a:r>
            <a:r>
              <a:rPr lang="fr-FR" sz="3600" dirty="0" smtClean="0">
                <a:latin typeface="Times New Roman" pitchFamily="18" charset="0"/>
                <a:cs typeface="Times New Roman" pitchFamily="18" charset="0"/>
              </a:rPr>
              <a:t> </a:t>
            </a:r>
          </a:p>
          <a:p>
            <a:pPr>
              <a:lnSpc>
                <a:spcPct val="150000"/>
              </a:lnSpc>
              <a:buNone/>
            </a:pPr>
            <a:r>
              <a:rPr lang="fr-FR" sz="3600" dirty="0" smtClean="0">
                <a:latin typeface="Times New Roman" pitchFamily="18" charset="0"/>
                <a:cs typeface="Times New Roman" pitchFamily="18" charset="0"/>
              </a:rPr>
              <a:t>palpitations, transpiration, tremblements, douleur thoracique, nausée, sensation d’étouffement, peur de mourir, de devenir fou, de perdre le contrôle voire un sentiment de dépersonnalisation (impression d’être en dehors de soi).</a:t>
            </a:r>
            <a:endParaRPr lang="fr-FR" dirty="0">
              <a:latin typeface="Times New Roman" pitchFamily="18" charset="0"/>
              <a:cs typeface="Times New Roman" pitchFamily="18" charset="0"/>
            </a:endParaRPr>
          </a:p>
        </p:txBody>
      </p:sp>
    </p:spTree>
    <p:extLst>
      <p:ext uri="{BB962C8B-B14F-4D97-AF65-F5344CB8AC3E}">
        <p14:creationId xmlns:p14="http://schemas.microsoft.com/office/powerpoint/2010/main" val="114073350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27840" y="0"/>
            <a:ext cx="10515600" cy="953038"/>
          </a:xfrm>
        </p:spPr>
        <p:txBody>
          <a:bodyPr>
            <a:normAutofit/>
          </a:bodyPr>
          <a:lstStyle/>
          <a:p>
            <a:pPr lvl="0" algn="ctr"/>
            <a:r>
              <a:rPr lang="fr-FR" sz="4000" b="1" dirty="0" smtClean="0">
                <a:solidFill>
                  <a:srgbClr val="FF0000"/>
                </a:solidFill>
                <a:latin typeface="+mj-lt"/>
                <a:cs typeface="Times New Roman" pitchFamily="18" charset="0"/>
              </a:rPr>
              <a:t>II- DIAGNOSTIC (suite)</a:t>
            </a:r>
            <a:endParaRPr lang="fr-FR" sz="4000" dirty="0">
              <a:solidFill>
                <a:srgbClr val="FF0000"/>
              </a:solidFill>
              <a:latin typeface="+mj-lt"/>
            </a:endParaRPr>
          </a:p>
        </p:txBody>
      </p:sp>
      <p:sp>
        <p:nvSpPr>
          <p:cNvPr id="3" name="Espace réservé du texte 2"/>
          <p:cNvSpPr>
            <a:spLocks noGrp="1"/>
          </p:cNvSpPr>
          <p:nvPr>
            <p:ph type="body" idx="1"/>
          </p:nvPr>
        </p:nvSpPr>
        <p:spPr>
          <a:xfrm>
            <a:off x="214313" y="1195322"/>
            <a:ext cx="11587162" cy="5048316"/>
          </a:xfrm>
        </p:spPr>
        <p:txBody>
          <a:bodyPr>
            <a:noAutofit/>
          </a:bodyPr>
          <a:lstStyle/>
          <a:p>
            <a:pPr lvl="1" fontAlgn="base">
              <a:lnSpc>
                <a:spcPct val="150000"/>
              </a:lnSpc>
            </a:pPr>
            <a:r>
              <a:rPr lang="fr-FR" sz="3600" b="1" dirty="0" smtClean="0">
                <a:solidFill>
                  <a:schemeClr val="tx1"/>
                </a:solidFill>
                <a:latin typeface="Times New Roman" pitchFamily="18" charset="0"/>
                <a:cs typeface="Times New Roman" pitchFamily="18" charset="0"/>
              </a:rPr>
              <a:t>2.2- Trouble anxieux généralisé </a:t>
            </a:r>
            <a:endParaRPr lang="fr-FR" sz="3600" dirty="0" smtClean="0">
              <a:solidFill>
                <a:schemeClr val="tx1"/>
              </a:solidFill>
              <a:latin typeface="Times New Roman" pitchFamily="18" charset="0"/>
              <a:cs typeface="Times New Roman" pitchFamily="18" charset="0"/>
            </a:endParaRPr>
          </a:p>
          <a:p>
            <a:pPr>
              <a:lnSpc>
                <a:spcPct val="150000"/>
              </a:lnSpc>
            </a:pPr>
            <a:r>
              <a:rPr lang="fr-FR" sz="3600" dirty="0" smtClean="0">
                <a:solidFill>
                  <a:schemeClr val="tx1"/>
                </a:solidFill>
                <a:latin typeface="Times New Roman" pitchFamily="18" charset="0"/>
                <a:cs typeface="Times New Roman" pitchFamily="18" charset="0"/>
              </a:rPr>
              <a:t> Le sujet éprouve depuis plus de six (06) mois des soucis exagérés concernant des événements ou activités (travail, etc.) associés à une agitation, des difficultés de concentration, une irritabilité, une tension musculaire et des troubles du sommeil.</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417332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71625" y="228600"/>
            <a:ext cx="9472613" cy="795272"/>
          </a:xfrm>
        </p:spPr>
        <p:txBody>
          <a:bodyPr>
            <a:normAutofit/>
          </a:bodyPr>
          <a:lstStyle/>
          <a:p>
            <a:pPr lvl="0" algn="ctr"/>
            <a:r>
              <a:rPr lang="fr-FR" sz="4000" b="1" dirty="0" smtClean="0">
                <a:solidFill>
                  <a:srgbClr val="FF0000"/>
                </a:solidFill>
                <a:latin typeface="+mj-lt"/>
                <a:cs typeface="Times New Roman" pitchFamily="18" charset="0"/>
              </a:rPr>
              <a:t>III- EVOLUTION</a:t>
            </a:r>
            <a:endParaRPr lang="fr-FR" sz="4000" dirty="0">
              <a:solidFill>
                <a:srgbClr val="FF0000"/>
              </a:solidFill>
              <a:latin typeface="+mj-lt"/>
            </a:endParaRPr>
          </a:p>
        </p:txBody>
      </p:sp>
      <p:sp>
        <p:nvSpPr>
          <p:cNvPr id="3" name="Espace réservé du texte 2"/>
          <p:cNvSpPr>
            <a:spLocks noGrp="1"/>
          </p:cNvSpPr>
          <p:nvPr>
            <p:ph type="body" idx="1"/>
          </p:nvPr>
        </p:nvSpPr>
        <p:spPr>
          <a:xfrm>
            <a:off x="242888" y="1481072"/>
            <a:ext cx="11644312" cy="4829576"/>
          </a:xfrm>
        </p:spPr>
        <p:txBody>
          <a:bodyPr>
            <a:noAutofit/>
          </a:bodyPr>
          <a:lstStyle/>
          <a:p>
            <a:pPr>
              <a:lnSpc>
                <a:spcPct val="150000"/>
              </a:lnSpc>
            </a:pPr>
            <a:endParaRPr lang="fr-FR" sz="3600" dirty="0" smtClean="0">
              <a:solidFill>
                <a:schemeClr val="tx1"/>
              </a:solidFill>
              <a:latin typeface="Times New Roman" pitchFamily="18" charset="0"/>
              <a:cs typeface="Times New Roman" pitchFamily="18" charset="0"/>
            </a:endParaRPr>
          </a:p>
          <a:p>
            <a:pPr>
              <a:lnSpc>
                <a:spcPct val="150000"/>
              </a:lnSpc>
            </a:pPr>
            <a:r>
              <a:rPr lang="fr-FR" sz="3600" dirty="0" smtClean="0">
                <a:solidFill>
                  <a:schemeClr val="tx1"/>
                </a:solidFill>
                <a:latin typeface="Times New Roman" pitchFamily="18" charset="0"/>
                <a:cs typeface="Times New Roman" pitchFamily="18" charset="0"/>
              </a:rPr>
              <a:t>L’évolution de ces troubles est chronique. Les principaux risques sont le suicide, la dépression, l’alcoolisme et la dépendance aux tranquillisants.</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417332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56414" y="171451"/>
            <a:ext cx="10273561" cy="780984"/>
          </a:xfrm>
        </p:spPr>
        <p:txBody>
          <a:bodyPr>
            <a:normAutofit/>
          </a:bodyPr>
          <a:lstStyle/>
          <a:p>
            <a:pPr lvl="0" algn="ctr"/>
            <a:r>
              <a:rPr lang="fr-FR" sz="4000" b="1" dirty="0" smtClean="0">
                <a:solidFill>
                  <a:srgbClr val="FF0000"/>
                </a:solidFill>
                <a:latin typeface="+mj-lt"/>
                <a:cs typeface="Times New Roman" pitchFamily="18" charset="0"/>
              </a:rPr>
              <a:t>IV- TRAITEMENT</a:t>
            </a:r>
            <a:endParaRPr lang="fr-FR" sz="4000" dirty="0">
              <a:solidFill>
                <a:srgbClr val="FF0000"/>
              </a:solidFill>
              <a:latin typeface="+mj-lt"/>
            </a:endParaRPr>
          </a:p>
        </p:txBody>
      </p:sp>
      <p:sp>
        <p:nvSpPr>
          <p:cNvPr id="3" name="Espace réservé du texte 2"/>
          <p:cNvSpPr>
            <a:spLocks noGrp="1"/>
          </p:cNvSpPr>
          <p:nvPr>
            <p:ph type="body" idx="1"/>
          </p:nvPr>
        </p:nvSpPr>
        <p:spPr>
          <a:xfrm>
            <a:off x="342900" y="1138172"/>
            <a:ext cx="11515725" cy="4829576"/>
          </a:xfrm>
        </p:spPr>
        <p:txBody>
          <a:bodyPr>
            <a:noAutofit/>
          </a:bodyPr>
          <a:lstStyle/>
          <a:p>
            <a:pPr>
              <a:lnSpc>
                <a:spcPct val="150000"/>
              </a:lnSpc>
            </a:pPr>
            <a:r>
              <a:rPr lang="fr-FR" sz="3200" b="1" dirty="0" smtClean="0">
                <a:solidFill>
                  <a:schemeClr val="tx1"/>
                </a:solidFill>
                <a:latin typeface="Times New Roman" pitchFamily="18" charset="0"/>
                <a:cs typeface="Times New Roman" pitchFamily="18" charset="0"/>
              </a:rPr>
              <a:t>4.1-Mesures générales</a:t>
            </a:r>
            <a:endParaRPr lang="fr-FR" sz="3200" dirty="0" smtClean="0">
              <a:solidFill>
                <a:schemeClr val="tx1"/>
              </a:solidFill>
              <a:latin typeface="Times New Roman" pitchFamily="18" charset="0"/>
              <a:cs typeface="Times New Roman" pitchFamily="18" charset="0"/>
            </a:endParaRPr>
          </a:p>
          <a:p>
            <a:pPr>
              <a:buFont typeface="Wingdings" pitchFamily="2" charset="2"/>
              <a:buChar char="§"/>
            </a:pPr>
            <a:r>
              <a:rPr lang="fr-FR" sz="3200" dirty="0" smtClean="0">
                <a:solidFill>
                  <a:schemeClr val="tx1"/>
                </a:solidFill>
                <a:latin typeface="Times New Roman" pitchFamily="18" charset="0"/>
                <a:cs typeface="Times New Roman" pitchFamily="18" charset="0"/>
              </a:rPr>
              <a:t>Eviter l’automédication</a:t>
            </a:r>
          </a:p>
          <a:p>
            <a:pPr>
              <a:buFont typeface="Wingdings" pitchFamily="2" charset="2"/>
              <a:buChar char="§"/>
            </a:pPr>
            <a:r>
              <a:rPr lang="fr-FR" sz="3200" dirty="0" smtClean="0">
                <a:solidFill>
                  <a:schemeClr val="tx1"/>
                </a:solidFill>
                <a:latin typeface="Times New Roman" pitchFamily="18" charset="0"/>
                <a:cs typeface="Times New Roman" pitchFamily="18" charset="0"/>
              </a:rPr>
              <a:t>Eviter de se replier sur soi</a:t>
            </a:r>
          </a:p>
          <a:p>
            <a:pPr>
              <a:buFont typeface="Wingdings" pitchFamily="2" charset="2"/>
              <a:buChar char="§"/>
            </a:pPr>
            <a:r>
              <a:rPr lang="fr-FR" sz="3200" dirty="0" smtClean="0">
                <a:solidFill>
                  <a:schemeClr val="tx1"/>
                </a:solidFill>
                <a:latin typeface="Times New Roman" pitchFamily="18" charset="0"/>
                <a:cs typeface="Times New Roman" pitchFamily="18" charset="0"/>
              </a:rPr>
              <a:t>Eviter la consommation d’alcool, de tabac ou autres substances</a:t>
            </a:r>
          </a:p>
          <a:p>
            <a:pPr>
              <a:buFont typeface="Wingdings" pitchFamily="2" charset="2"/>
              <a:buChar char="§"/>
            </a:pPr>
            <a:r>
              <a:rPr lang="fr-FR" sz="3200" dirty="0" smtClean="0">
                <a:solidFill>
                  <a:schemeClr val="tx1"/>
                </a:solidFill>
                <a:latin typeface="Times New Roman" pitchFamily="18" charset="0"/>
                <a:cs typeface="Times New Roman" pitchFamily="18" charset="0"/>
              </a:rPr>
              <a:t>Diminuer voir arrêter la consommation du café</a:t>
            </a:r>
          </a:p>
          <a:p>
            <a:pPr>
              <a:buFont typeface="Wingdings" pitchFamily="2" charset="2"/>
              <a:buChar char="§"/>
            </a:pPr>
            <a:r>
              <a:rPr lang="fr-FR" sz="3200" dirty="0" smtClean="0">
                <a:solidFill>
                  <a:schemeClr val="tx1"/>
                </a:solidFill>
                <a:latin typeface="Times New Roman" pitchFamily="18" charset="0"/>
                <a:cs typeface="Times New Roman" pitchFamily="18" charset="0"/>
              </a:rPr>
              <a:t>Activité physique régulière</a:t>
            </a:r>
          </a:p>
          <a:p>
            <a:pPr>
              <a:buFont typeface="Wingdings" pitchFamily="2" charset="2"/>
              <a:buChar char="§"/>
            </a:pPr>
            <a:r>
              <a:rPr lang="fr-FR" sz="3200" dirty="0" smtClean="0">
                <a:solidFill>
                  <a:schemeClr val="tx1"/>
                </a:solidFill>
                <a:latin typeface="Times New Roman" pitchFamily="18" charset="0"/>
                <a:cs typeface="Times New Roman" pitchFamily="18" charset="0"/>
              </a:rPr>
              <a:t>Bonne hygiène de sommeil</a:t>
            </a:r>
          </a:p>
          <a:p>
            <a:pPr>
              <a:buFont typeface="Wingdings" pitchFamily="2" charset="2"/>
              <a:buChar char="§"/>
            </a:pPr>
            <a:r>
              <a:rPr lang="fr-FR" sz="3200" dirty="0" smtClean="0">
                <a:solidFill>
                  <a:schemeClr val="tx1"/>
                </a:solidFill>
                <a:latin typeface="Times New Roman" pitchFamily="18" charset="0"/>
                <a:cs typeface="Times New Roman" pitchFamily="18" charset="0"/>
              </a:rPr>
              <a:t>Demander l’avis d’un psychiatre ou un psychologue</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417332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4425" y="0"/>
            <a:ext cx="10058400" cy="795272"/>
          </a:xfrm>
        </p:spPr>
        <p:txBody>
          <a:bodyPr>
            <a:normAutofit/>
          </a:bodyPr>
          <a:lstStyle/>
          <a:p>
            <a:pPr lvl="0" algn="ctr"/>
            <a:r>
              <a:rPr lang="fr-FR" sz="4000" b="1" dirty="0" smtClean="0">
                <a:solidFill>
                  <a:srgbClr val="FF0000"/>
                </a:solidFill>
                <a:latin typeface="+mj-lt"/>
                <a:cs typeface="Times New Roman" pitchFamily="18" charset="0"/>
              </a:rPr>
              <a:t>IV- TRAITEMENT (suite)</a:t>
            </a:r>
            <a:endParaRPr lang="fr-FR" sz="4000" dirty="0">
              <a:solidFill>
                <a:srgbClr val="FF0000"/>
              </a:solidFill>
              <a:latin typeface="+mj-lt"/>
            </a:endParaRPr>
          </a:p>
        </p:txBody>
      </p:sp>
      <p:sp>
        <p:nvSpPr>
          <p:cNvPr id="3" name="Espace réservé du texte 2"/>
          <p:cNvSpPr>
            <a:spLocks noGrp="1"/>
          </p:cNvSpPr>
          <p:nvPr>
            <p:ph type="body" idx="1"/>
          </p:nvPr>
        </p:nvSpPr>
        <p:spPr>
          <a:xfrm>
            <a:off x="271463" y="1023872"/>
            <a:ext cx="11587162" cy="5162616"/>
          </a:xfrm>
        </p:spPr>
        <p:txBody>
          <a:bodyPr>
            <a:noAutofit/>
          </a:bodyPr>
          <a:lstStyle/>
          <a:p>
            <a:pPr>
              <a:lnSpc>
                <a:spcPct val="150000"/>
              </a:lnSpc>
            </a:pPr>
            <a:r>
              <a:rPr lang="fr-FR" sz="3600" b="1" dirty="0" smtClean="0">
                <a:solidFill>
                  <a:schemeClr val="tx1"/>
                </a:solidFill>
                <a:latin typeface="Times New Roman" pitchFamily="18" charset="0"/>
                <a:cs typeface="Times New Roman" pitchFamily="18" charset="0"/>
              </a:rPr>
              <a:t>4.2- Le traitement médicamenteux</a:t>
            </a:r>
            <a:endParaRPr lang="fr-FR" sz="3600" dirty="0" smtClean="0">
              <a:solidFill>
                <a:schemeClr val="tx1"/>
              </a:solidFill>
              <a:latin typeface="Times New Roman" pitchFamily="18" charset="0"/>
              <a:cs typeface="Times New Roman" pitchFamily="18" charset="0"/>
            </a:endParaRPr>
          </a:p>
          <a:p>
            <a:pPr>
              <a:lnSpc>
                <a:spcPct val="150000"/>
              </a:lnSpc>
            </a:pPr>
            <a:r>
              <a:rPr lang="fr-FR" sz="3600" dirty="0" smtClean="0">
                <a:solidFill>
                  <a:schemeClr val="tx1"/>
                </a:solidFill>
                <a:latin typeface="Times New Roman" pitchFamily="18" charset="0"/>
                <a:cs typeface="Times New Roman" pitchFamily="18" charset="0"/>
              </a:rPr>
              <a:t>Le traitement repose sur les médicaments anxiolytiques et antidépresseurs : </a:t>
            </a:r>
          </a:p>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les anxiolytiques : ils permettent de calmer les signes de l’anxiété. Ils sont efficaces très rapidement. Exemple : le </a:t>
            </a:r>
            <a:r>
              <a:rPr lang="fr-FR" sz="3600" dirty="0" err="1" smtClean="0">
                <a:solidFill>
                  <a:schemeClr val="tx1"/>
                </a:solidFill>
                <a:latin typeface="Times New Roman" pitchFamily="18" charset="0"/>
                <a:cs typeface="Times New Roman" pitchFamily="18" charset="0"/>
              </a:rPr>
              <a:t>xanax</a:t>
            </a:r>
            <a:r>
              <a:rPr lang="fr-FR" sz="3600" dirty="0" smtClean="0">
                <a:solidFill>
                  <a:schemeClr val="tx1"/>
                </a:solidFill>
                <a:latin typeface="Times New Roman" pitchFamily="18" charset="0"/>
                <a:cs typeface="Times New Roman" pitchFamily="18" charset="0"/>
              </a:rPr>
              <a:t> est efficace en moins de 20 minutes).</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41733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71588" y="0"/>
            <a:ext cx="9686925" cy="953038"/>
          </a:xfrm>
        </p:spPr>
        <p:txBody>
          <a:bodyPr>
            <a:normAutofit/>
          </a:bodyPr>
          <a:lstStyle/>
          <a:p>
            <a:pPr lvl="0" algn="ctr"/>
            <a:r>
              <a:rPr lang="fr-FR" sz="4000" b="1" dirty="0" smtClean="0">
                <a:solidFill>
                  <a:srgbClr val="FF0000"/>
                </a:solidFill>
                <a:latin typeface="+mj-lt"/>
                <a:cs typeface="Times New Roman" pitchFamily="18" charset="0"/>
              </a:rPr>
              <a:t>IV- TRAITEMENT (suite)</a:t>
            </a:r>
            <a:endParaRPr lang="fr-FR" sz="4000" dirty="0">
              <a:solidFill>
                <a:srgbClr val="FF0000"/>
              </a:solidFill>
              <a:latin typeface="+mj-lt"/>
            </a:endParaRPr>
          </a:p>
        </p:txBody>
      </p:sp>
      <p:sp>
        <p:nvSpPr>
          <p:cNvPr id="3" name="Espace réservé du texte 2"/>
          <p:cNvSpPr>
            <a:spLocks noGrp="1"/>
          </p:cNvSpPr>
          <p:nvPr>
            <p:ph type="body" idx="1"/>
          </p:nvPr>
        </p:nvSpPr>
        <p:spPr>
          <a:xfrm>
            <a:off x="400050" y="1481072"/>
            <a:ext cx="11487150" cy="4829576"/>
          </a:xfrm>
        </p:spPr>
        <p:txBody>
          <a:bodyPr>
            <a:noAutofit/>
          </a:bodyPr>
          <a:lstStyle/>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les antidépresseurs : ils sont indiqués dans les troubles paniques. Ils doivent être prescrits pour une durée d’au moins six (06) mois. Exemples : </a:t>
            </a:r>
            <a:r>
              <a:rPr lang="fr-FR" sz="3600" dirty="0" err="1" smtClean="0">
                <a:solidFill>
                  <a:schemeClr val="tx1"/>
                </a:solidFill>
                <a:latin typeface="Times New Roman" pitchFamily="18" charset="0"/>
                <a:cs typeface="Times New Roman" pitchFamily="18" charset="0"/>
              </a:rPr>
              <a:t>Laroxyl</a:t>
            </a:r>
            <a:r>
              <a:rPr lang="fr-FR" sz="3600" dirty="0" smtClean="0">
                <a:solidFill>
                  <a:schemeClr val="tx1"/>
                </a:solidFill>
                <a:latin typeface="Times New Roman" pitchFamily="18" charset="0"/>
                <a:cs typeface="Times New Roman" pitchFamily="18" charset="0"/>
              </a:rPr>
              <a:t>, </a:t>
            </a:r>
            <a:r>
              <a:rPr lang="fr-FR" sz="3600" dirty="0" err="1" smtClean="0">
                <a:solidFill>
                  <a:schemeClr val="tx1"/>
                </a:solidFill>
                <a:latin typeface="Times New Roman" pitchFamily="18" charset="0"/>
                <a:cs typeface="Times New Roman" pitchFamily="18" charset="0"/>
              </a:rPr>
              <a:t>Tofranil</a:t>
            </a:r>
            <a:r>
              <a:rPr lang="fr-FR" sz="3600" dirty="0" smtClean="0">
                <a:solidFill>
                  <a:schemeClr val="tx1"/>
                </a:solidFill>
                <a:latin typeface="Times New Roman" pitchFamily="18" charset="0"/>
                <a:cs typeface="Times New Roman" pitchFamily="18" charset="0"/>
              </a:rPr>
              <a:t>;</a:t>
            </a:r>
          </a:p>
          <a:p>
            <a:pPr>
              <a:lnSpc>
                <a:spcPct val="150000"/>
              </a:lnSpc>
            </a:pPr>
            <a:r>
              <a:rPr lang="fr-FR" sz="3600" b="1" dirty="0" smtClean="0">
                <a:solidFill>
                  <a:schemeClr val="tx1"/>
                </a:solidFill>
                <a:latin typeface="Times New Roman" pitchFamily="18" charset="0"/>
                <a:cs typeface="Times New Roman" pitchFamily="18" charset="0"/>
              </a:rPr>
              <a:t>4.3- Traitement non médicamenteux</a:t>
            </a:r>
          </a:p>
          <a:p>
            <a:pPr>
              <a:lnSpc>
                <a:spcPct val="150000"/>
              </a:lnSpc>
            </a:pPr>
            <a:r>
              <a:rPr lang="fr-FR" sz="3600" dirty="0" smtClean="0">
                <a:solidFill>
                  <a:schemeClr val="tx1"/>
                </a:solidFill>
                <a:latin typeface="Times New Roman" pitchFamily="18" charset="0"/>
                <a:cs typeface="Times New Roman" pitchFamily="18" charset="0"/>
              </a:rPr>
              <a:t>Il s’agit essentiellement de la psychothérapie</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417332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99277" y="285750"/>
            <a:ext cx="10515600" cy="1195322"/>
          </a:xfrm>
        </p:spPr>
        <p:txBody>
          <a:bodyPr>
            <a:normAutofit/>
          </a:bodyPr>
          <a:lstStyle/>
          <a:p>
            <a:pPr lvl="0" algn="ctr"/>
            <a:r>
              <a:rPr lang="fr-FR" sz="3600" b="1" dirty="0" smtClean="0">
                <a:solidFill>
                  <a:srgbClr val="FF0000"/>
                </a:solidFill>
                <a:latin typeface="+mj-lt"/>
                <a:cs typeface="Times New Roman" pitchFamily="18" charset="0"/>
              </a:rPr>
              <a:t>V- CONDUITE A TENIR DE L’AUXILLIAIRE DE SANTE</a:t>
            </a:r>
            <a:endParaRPr lang="fr-FR" sz="3600" dirty="0">
              <a:solidFill>
                <a:srgbClr val="FF0000"/>
              </a:solidFill>
              <a:latin typeface="+mj-lt"/>
            </a:endParaRPr>
          </a:p>
        </p:txBody>
      </p:sp>
      <p:sp>
        <p:nvSpPr>
          <p:cNvPr id="3" name="Espace réservé du texte 2"/>
          <p:cNvSpPr>
            <a:spLocks noGrp="1"/>
          </p:cNvSpPr>
          <p:nvPr>
            <p:ph type="body" idx="1"/>
          </p:nvPr>
        </p:nvSpPr>
        <p:spPr>
          <a:xfrm>
            <a:off x="242887" y="1328738"/>
            <a:ext cx="11658600" cy="6143625"/>
          </a:xfrm>
        </p:spPr>
        <p:txBody>
          <a:bodyPr>
            <a:noAutofit/>
          </a:bodyPr>
          <a:lstStyle/>
          <a:p>
            <a:pPr>
              <a:lnSpc>
                <a:spcPct val="100000"/>
              </a:lnSpc>
            </a:pPr>
            <a:r>
              <a:rPr lang="fr-FR" sz="3600" b="1" dirty="0" smtClean="0">
                <a:solidFill>
                  <a:schemeClr val="tx1"/>
                </a:solidFill>
                <a:latin typeface="Times New Roman" pitchFamily="18" charset="0"/>
                <a:cs typeface="Times New Roman" pitchFamily="18" charset="0"/>
              </a:rPr>
              <a:t>5.1-Accueil du patient </a:t>
            </a:r>
            <a:endParaRPr lang="fr-FR" sz="3600" dirty="0" smtClean="0">
              <a:solidFill>
                <a:schemeClr val="tx1"/>
              </a:solidFill>
              <a:latin typeface="Times New Roman" pitchFamily="18" charset="0"/>
              <a:cs typeface="Times New Roman" pitchFamily="18" charset="0"/>
            </a:endParaRPr>
          </a:p>
          <a:p>
            <a:pPr>
              <a:lnSpc>
                <a:spcPct val="100000"/>
              </a:lnSpc>
            </a:pPr>
            <a:r>
              <a:rPr lang="fr-FR" sz="3600" dirty="0" smtClean="0">
                <a:solidFill>
                  <a:schemeClr val="tx1"/>
                </a:solidFill>
                <a:latin typeface="Times New Roman" pitchFamily="18" charset="0"/>
                <a:cs typeface="Times New Roman" pitchFamily="18" charset="0"/>
              </a:rPr>
              <a:t> Il est important de rassurer le patient sans minimiser ses sensations.</a:t>
            </a:r>
          </a:p>
          <a:p>
            <a:pPr>
              <a:lnSpc>
                <a:spcPct val="100000"/>
              </a:lnSpc>
            </a:pPr>
            <a:r>
              <a:rPr lang="fr-FR" sz="3600" dirty="0" smtClean="0">
                <a:solidFill>
                  <a:schemeClr val="tx1"/>
                </a:solidFill>
                <a:latin typeface="Times New Roman" pitchFamily="18" charset="0"/>
                <a:cs typeface="Times New Roman" pitchFamily="18" charset="0"/>
              </a:rPr>
              <a:t>  </a:t>
            </a:r>
          </a:p>
          <a:p>
            <a:pPr lvl="0" fontAlgn="base">
              <a:lnSpc>
                <a:spcPct val="100000"/>
              </a:lnSpc>
            </a:pPr>
            <a:r>
              <a:rPr lang="fr-FR" sz="3600" b="1" dirty="0" smtClean="0">
                <a:solidFill>
                  <a:schemeClr val="tx1"/>
                </a:solidFill>
                <a:latin typeface="Times New Roman" pitchFamily="18" charset="0"/>
                <a:cs typeface="Times New Roman" pitchFamily="18" charset="0"/>
              </a:rPr>
              <a:t>5.2-Prise de constantes </a:t>
            </a:r>
            <a:endParaRPr lang="fr-FR" sz="3600" dirty="0" smtClean="0">
              <a:solidFill>
                <a:schemeClr val="tx1"/>
              </a:solidFill>
              <a:latin typeface="Times New Roman" pitchFamily="18" charset="0"/>
              <a:cs typeface="Times New Roman" pitchFamily="18" charset="0"/>
            </a:endParaRPr>
          </a:p>
          <a:p>
            <a:pPr>
              <a:lnSpc>
                <a:spcPct val="100000"/>
              </a:lnSpc>
            </a:pPr>
            <a:r>
              <a:rPr lang="fr-FR" sz="3600" dirty="0" smtClean="0">
                <a:solidFill>
                  <a:schemeClr val="tx1"/>
                </a:solidFill>
                <a:latin typeface="Times New Roman" pitchFamily="18" charset="0"/>
                <a:cs typeface="Times New Roman" pitchFamily="18" charset="0"/>
              </a:rPr>
              <a:t> Il faut prendre les constantes (température, tension artérielle…). Cette prise permet d’avoir des chiffres de référence.</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417332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85814" y="0"/>
            <a:ext cx="10529888" cy="1181034"/>
          </a:xfrm>
        </p:spPr>
        <p:txBody>
          <a:bodyPr>
            <a:normAutofit/>
          </a:bodyPr>
          <a:lstStyle/>
          <a:p>
            <a:pPr lvl="0" algn="ctr"/>
            <a:r>
              <a:rPr lang="fr-FR" sz="3600" b="1" dirty="0" smtClean="0">
                <a:solidFill>
                  <a:srgbClr val="FF0000"/>
                </a:solidFill>
                <a:latin typeface="+mj-lt"/>
                <a:cs typeface="Times New Roman" pitchFamily="18" charset="0"/>
              </a:rPr>
              <a:t>V- CONDUITE A TENIR DE L’AUXILLIAIRE 	DE SANTE (suite)</a:t>
            </a:r>
            <a:endParaRPr lang="fr-FR" sz="4000" dirty="0">
              <a:solidFill>
                <a:srgbClr val="FF0000"/>
              </a:solidFill>
              <a:latin typeface="+mj-lt"/>
            </a:endParaRPr>
          </a:p>
        </p:txBody>
      </p:sp>
      <p:sp>
        <p:nvSpPr>
          <p:cNvPr id="3" name="Espace réservé du texte 2"/>
          <p:cNvSpPr>
            <a:spLocks noGrp="1"/>
          </p:cNvSpPr>
          <p:nvPr>
            <p:ph type="body" idx="1"/>
          </p:nvPr>
        </p:nvSpPr>
        <p:spPr>
          <a:xfrm>
            <a:off x="271463" y="1223896"/>
            <a:ext cx="11615737" cy="5005453"/>
          </a:xfrm>
        </p:spPr>
        <p:txBody>
          <a:bodyPr>
            <a:noAutofit/>
          </a:bodyPr>
          <a:lstStyle/>
          <a:p>
            <a:pPr>
              <a:lnSpc>
                <a:spcPct val="150000"/>
              </a:lnSpc>
            </a:pPr>
            <a:r>
              <a:rPr lang="fr-FR" sz="3600" b="1" dirty="0" smtClean="0">
                <a:solidFill>
                  <a:schemeClr val="tx1"/>
                </a:solidFill>
                <a:latin typeface="Times New Roman" pitchFamily="18" charset="0"/>
                <a:cs typeface="Times New Roman" pitchFamily="18" charset="0"/>
              </a:rPr>
              <a:t>5.3- Recherche de signes de gravité </a:t>
            </a:r>
            <a:endParaRPr lang="fr-FR" sz="3600" dirty="0" smtClean="0">
              <a:solidFill>
                <a:schemeClr val="tx1"/>
              </a:solidFill>
              <a:latin typeface="Times New Roman" pitchFamily="18" charset="0"/>
              <a:cs typeface="Times New Roman" pitchFamily="18" charset="0"/>
            </a:endParaRPr>
          </a:p>
          <a:p>
            <a:pPr>
              <a:lnSpc>
                <a:spcPct val="150000"/>
              </a:lnSpc>
            </a:pPr>
            <a:r>
              <a:rPr lang="fr-FR" sz="3600" dirty="0" smtClean="0">
                <a:solidFill>
                  <a:schemeClr val="tx1"/>
                </a:solidFill>
                <a:latin typeface="Times New Roman" pitchFamily="18" charset="0"/>
                <a:cs typeface="Times New Roman" pitchFamily="18" charset="0"/>
              </a:rPr>
              <a:t>Il faut surveiller les signes d’angoisse et leur évolution et demander au patient de dire comment il se sent : fréquence respiratoire élevée, sudation excessive, sensation de difficulté à respirer, sensation d’oppression de la poitrine en cas de signe de gravité.</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417332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42114" y="200025"/>
            <a:ext cx="10515600" cy="1052447"/>
          </a:xfrm>
        </p:spPr>
        <p:txBody>
          <a:bodyPr>
            <a:normAutofit fontScale="90000"/>
          </a:bodyPr>
          <a:lstStyle/>
          <a:p>
            <a:pPr lvl="0" algn="ctr"/>
            <a:r>
              <a:rPr lang="fr-FR" sz="4000" b="1" dirty="0" smtClean="0">
                <a:solidFill>
                  <a:srgbClr val="FF0000"/>
                </a:solidFill>
                <a:latin typeface="+mj-lt"/>
                <a:cs typeface="Times New Roman" pitchFamily="18" charset="0"/>
              </a:rPr>
              <a:t>V- CONDUITE A TENIR DE L’AUXILLIAIRE 	DE SANTE (suite)</a:t>
            </a:r>
            <a:endParaRPr lang="fr-FR" sz="4000" dirty="0">
              <a:solidFill>
                <a:srgbClr val="FF0000"/>
              </a:solidFill>
              <a:latin typeface="+mj-lt"/>
            </a:endParaRPr>
          </a:p>
        </p:txBody>
      </p:sp>
      <p:sp>
        <p:nvSpPr>
          <p:cNvPr id="3" name="Espace réservé du texte 2"/>
          <p:cNvSpPr>
            <a:spLocks noGrp="1"/>
          </p:cNvSpPr>
          <p:nvPr>
            <p:ph type="body" idx="1"/>
          </p:nvPr>
        </p:nvSpPr>
        <p:spPr>
          <a:xfrm>
            <a:off x="314325" y="1481072"/>
            <a:ext cx="11572875" cy="4829576"/>
          </a:xfrm>
        </p:spPr>
        <p:txBody>
          <a:bodyPr>
            <a:noAutofit/>
          </a:bodyPr>
          <a:lstStyle/>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 Il faut isoler le patient dans un endroit calme afin d’éviter les stimulations extérieures. </a:t>
            </a:r>
          </a:p>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 Il faut chercher avec le malade l’objet qui déclenche l’angoisse.</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417332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27840" y="0"/>
            <a:ext cx="10515600" cy="766697"/>
          </a:xfrm>
        </p:spPr>
        <p:txBody>
          <a:bodyPr>
            <a:normAutofit/>
          </a:bodyPr>
          <a:lstStyle/>
          <a:p>
            <a:pPr lvl="0" algn="ctr"/>
            <a:r>
              <a:rPr lang="fr-FR" sz="4000" b="1" dirty="0" smtClean="0">
                <a:solidFill>
                  <a:srgbClr val="FF0000"/>
                </a:solidFill>
              </a:rPr>
              <a:t>RESUMONS</a:t>
            </a:r>
            <a:endParaRPr lang="fr-FR" sz="4000" dirty="0">
              <a:solidFill>
                <a:srgbClr val="FF0000"/>
              </a:solidFill>
            </a:endParaRPr>
          </a:p>
        </p:txBody>
      </p:sp>
      <p:sp>
        <p:nvSpPr>
          <p:cNvPr id="3" name="Espace réservé du texte 2"/>
          <p:cNvSpPr>
            <a:spLocks noGrp="1"/>
          </p:cNvSpPr>
          <p:nvPr>
            <p:ph type="body" idx="1"/>
          </p:nvPr>
        </p:nvSpPr>
        <p:spPr>
          <a:xfrm>
            <a:off x="214313" y="866708"/>
            <a:ext cx="11601450" cy="5448367"/>
          </a:xfrm>
        </p:spPr>
        <p:txBody>
          <a:bodyPr>
            <a:noAutofit/>
          </a:bodyPr>
          <a:lstStyle/>
          <a:p>
            <a:pPr>
              <a:lnSpc>
                <a:spcPct val="150000"/>
              </a:lnSpc>
            </a:pPr>
            <a:r>
              <a:rPr lang="fr-FR" sz="3200" dirty="0" smtClean="0">
                <a:solidFill>
                  <a:schemeClr val="tx1"/>
                </a:solidFill>
                <a:latin typeface="Times New Roman" pitchFamily="18" charset="0"/>
                <a:cs typeface="Times New Roman" pitchFamily="18" charset="0"/>
              </a:rPr>
              <a:t>1-  L’automédication et se replier sur soi sont conseillés dans le cas de névrose d’angoisse.</a:t>
            </a:r>
          </a:p>
          <a:p>
            <a:pPr>
              <a:lnSpc>
                <a:spcPct val="150000"/>
              </a:lnSpc>
            </a:pPr>
            <a:r>
              <a:rPr lang="fr-FR" sz="3200" dirty="0" smtClean="0">
                <a:solidFill>
                  <a:schemeClr val="tx1"/>
                </a:solidFill>
                <a:latin typeface="Times New Roman" pitchFamily="18" charset="0"/>
                <a:cs typeface="Times New Roman" pitchFamily="18" charset="0"/>
              </a:rPr>
              <a:t>		vrai			faux</a:t>
            </a:r>
          </a:p>
          <a:p>
            <a:pPr>
              <a:lnSpc>
                <a:spcPct val="150000"/>
              </a:lnSpc>
            </a:pPr>
            <a:r>
              <a:rPr lang="fr-FR" sz="3200" dirty="0" smtClean="0">
                <a:solidFill>
                  <a:schemeClr val="tx1"/>
                </a:solidFill>
                <a:latin typeface="Times New Roman" pitchFamily="18" charset="0"/>
                <a:cs typeface="Times New Roman" pitchFamily="18" charset="0"/>
              </a:rPr>
              <a:t>2- Une activité physique régulière et une bonne hygiène de sommeil sont deux mesures générales conseillées dans le cas de névrose d’angoisse.</a:t>
            </a:r>
          </a:p>
          <a:p>
            <a:pPr>
              <a:lnSpc>
                <a:spcPct val="150000"/>
              </a:lnSpc>
            </a:pPr>
            <a:r>
              <a:rPr lang="fr-FR" sz="3200" dirty="0" smtClean="0">
                <a:solidFill>
                  <a:schemeClr val="tx1"/>
                </a:solidFill>
                <a:latin typeface="Times New Roman" pitchFamily="18" charset="0"/>
                <a:cs typeface="Times New Roman" pitchFamily="18" charset="0"/>
              </a:rPr>
              <a:t>		vrai			faux</a:t>
            </a:r>
          </a:p>
          <a:p>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417332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42127" y="242284"/>
            <a:ext cx="10515600" cy="953038"/>
          </a:xfrm>
        </p:spPr>
        <p:txBody>
          <a:bodyPr>
            <a:normAutofit/>
          </a:bodyPr>
          <a:lstStyle/>
          <a:p>
            <a:pPr lvl="0" algn="ctr"/>
            <a:r>
              <a:rPr lang="fr-FR" sz="4000" b="1" dirty="0" smtClean="0">
                <a:solidFill>
                  <a:srgbClr val="FF0000"/>
                </a:solidFill>
              </a:rPr>
              <a:t>RESUMONS</a:t>
            </a:r>
            <a:endParaRPr lang="fr-FR" sz="4000" dirty="0">
              <a:solidFill>
                <a:srgbClr val="FF0000"/>
              </a:solidFill>
            </a:endParaRPr>
          </a:p>
        </p:txBody>
      </p:sp>
      <p:sp>
        <p:nvSpPr>
          <p:cNvPr id="3" name="Espace réservé du texte 2"/>
          <p:cNvSpPr>
            <a:spLocks noGrp="1"/>
          </p:cNvSpPr>
          <p:nvPr>
            <p:ph type="body" idx="1"/>
          </p:nvPr>
        </p:nvSpPr>
        <p:spPr>
          <a:xfrm>
            <a:off x="257175" y="1481072"/>
            <a:ext cx="11630025" cy="4829576"/>
          </a:xfrm>
        </p:spPr>
        <p:txBody>
          <a:bodyPr>
            <a:noAutofit/>
          </a:bodyPr>
          <a:lstStyle/>
          <a:p>
            <a:pPr>
              <a:lnSpc>
                <a:spcPct val="150000"/>
              </a:lnSpc>
            </a:pPr>
            <a:r>
              <a:rPr lang="fr-FR" sz="3600" dirty="0" smtClean="0">
                <a:solidFill>
                  <a:schemeClr val="tx1"/>
                </a:solidFill>
                <a:latin typeface="Times New Roman" pitchFamily="18" charset="0"/>
                <a:cs typeface="Times New Roman" pitchFamily="18" charset="0"/>
              </a:rPr>
              <a:t>3- La palpitations, la transpiration et les tremblements sont des éléments des symptômes somatiques de l’attaque panique.</a:t>
            </a:r>
          </a:p>
          <a:p>
            <a:pPr>
              <a:lnSpc>
                <a:spcPct val="150000"/>
              </a:lnSpc>
            </a:pPr>
            <a:r>
              <a:rPr lang="fr-FR" sz="3600" dirty="0" smtClean="0">
                <a:solidFill>
                  <a:schemeClr val="tx1"/>
                </a:solidFill>
                <a:latin typeface="Times New Roman" pitchFamily="18" charset="0"/>
                <a:cs typeface="Times New Roman" pitchFamily="18" charset="0"/>
              </a:rPr>
              <a:t>		vrai			faux</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417332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7A70F2-A536-4832-B090-14416EA5BA5E}"/>
              </a:ext>
            </a:extLst>
          </p:cNvPr>
          <p:cNvSpPr>
            <a:spLocks noGrp="1"/>
          </p:cNvSpPr>
          <p:nvPr>
            <p:ph type="title"/>
          </p:nvPr>
        </p:nvSpPr>
        <p:spPr/>
        <p:txBody>
          <a:bodyPr/>
          <a:lstStyle/>
          <a:p>
            <a:r>
              <a:rPr lang="fr-CI" dirty="0"/>
              <a:t> </a:t>
            </a:r>
          </a:p>
        </p:txBody>
      </p:sp>
      <p:pic>
        <p:nvPicPr>
          <p:cNvPr id="4" name="Espace réservé du contenu 5">
            <a:extLst>
              <a:ext uri="{FF2B5EF4-FFF2-40B4-BE49-F238E27FC236}">
                <a16:creationId xmlns:a16="http://schemas.microsoft.com/office/drawing/2014/main" id="{A79AD0FB-FE6A-4923-BC43-7107C9A577A5}"/>
              </a:ext>
            </a:extLst>
          </p:cNvPr>
          <p:cNvPicPr>
            <a:picLocks noGrp="1" noChangeAspect="1"/>
          </p:cNvPicPr>
          <p:nvPr>
            <p:ph idx="1"/>
          </p:nvPr>
        </p:nvPicPr>
        <p:blipFill>
          <a:blip r:embed="rId2"/>
          <a:stretch>
            <a:fillRect/>
          </a:stretch>
        </p:blipFill>
        <p:spPr>
          <a:xfrm>
            <a:off x="2263806" y="1825625"/>
            <a:ext cx="7109311" cy="4351338"/>
          </a:xfrm>
          <a:prstGeom prst="rect">
            <a:avLst/>
          </a:prstGeom>
        </p:spPr>
      </p:pic>
      <p:pic>
        <p:nvPicPr>
          <p:cNvPr id="5" name="Picture 3" descr="AG00373_">
            <a:extLst>
              <a:ext uri="{FF2B5EF4-FFF2-40B4-BE49-F238E27FC236}">
                <a16:creationId xmlns:a16="http://schemas.microsoft.com/office/drawing/2014/main" id="{4192ECD9-A6D5-461B-BFA0-3555BCB914B4}"/>
              </a:ext>
            </a:extLst>
          </p:cNvPr>
          <p:cNvPicPr>
            <a:picLocks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flipH="1">
            <a:off x="-1" y="4256373"/>
            <a:ext cx="2356984" cy="242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AG00373_">
            <a:extLst>
              <a:ext uri="{FF2B5EF4-FFF2-40B4-BE49-F238E27FC236}">
                <a16:creationId xmlns:a16="http://schemas.microsoft.com/office/drawing/2014/main" id="{47DE6839-C9A8-4F67-89CC-81C792AB6B02}"/>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835015" y="4328134"/>
            <a:ext cx="2356985" cy="2336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Espace réservé de la date 6">
            <a:extLst>
              <a:ext uri="{FF2B5EF4-FFF2-40B4-BE49-F238E27FC236}">
                <a16:creationId xmlns:a16="http://schemas.microsoft.com/office/drawing/2014/main" id="{00C8A457-37DE-464B-B1EB-E27B6F216B2E}"/>
              </a:ext>
            </a:extLst>
          </p:cNvPr>
          <p:cNvSpPr>
            <a:spLocks noGrp="1"/>
          </p:cNvSpPr>
          <p:nvPr>
            <p:ph type="dt" sz="half" idx="10"/>
          </p:nvPr>
        </p:nvSpPr>
        <p:spPr/>
        <p:txBody>
          <a:bodyPr/>
          <a:lstStyle/>
          <a:p>
            <a:fld id="{8FD405D7-5D38-428A-8CC2-F9E854823807}" type="datetime1">
              <a:rPr lang="fr-FR" smtClean="0"/>
              <a:pPr/>
              <a:t>15/05/2026</a:t>
            </a:fld>
            <a:endParaRPr lang="fr-FR"/>
          </a:p>
        </p:txBody>
      </p:sp>
      <p:sp>
        <p:nvSpPr>
          <p:cNvPr id="9" name="ZoneTexte 8">
            <a:extLst>
              <a:ext uri="{FF2B5EF4-FFF2-40B4-BE49-F238E27FC236}">
                <a16:creationId xmlns:a16="http://schemas.microsoft.com/office/drawing/2014/main" id="{3FABC065-1A3D-4D1A-95C3-88E96A3D9C59}"/>
              </a:ext>
            </a:extLst>
          </p:cNvPr>
          <p:cNvSpPr txBox="1"/>
          <p:nvPr/>
        </p:nvSpPr>
        <p:spPr>
          <a:xfrm>
            <a:off x="3051699" y="1976969"/>
            <a:ext cx="6103398" cy="369332"/>
          </a:xfrm>
          <a:prstGeom prst="rect">
            <a:avLst/>
          </a:prstGeom>
          <a:noFill/>
        </p:spPr>
        <p:txBody>
          <a:bodyPr wrap="square">
            <a:spAutoFit/>
          </a:bodyPr>
          <a:lstStyle/>
          <a:p>
            <a:r>
              <a:rPr lang="fr-F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fr-FR" sz="1800" dirty="0">
              <a:solidFill>
                <a:srgbClr val="000000"/>
              </a:solidFill>
              <a:effectLst/>
              <a:latin typeface="Arial Unicode MS"/>
            </a:endParaRPr>
          </a:p>
        </p:txBody>
      </p:sp>
    </p:spTree>
    <p:extLst>
      <p:ext uri="{BB962C8B-B14F-4D97-AF65-F5344CB8AC3E}">
        <p14:creationId xmlns:p14="http://schemas.microsoft.com/office/powerpoint/2010/main" val="506381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0" y="1313645"/>
            <a:ext cx="11990231" cy="3837904"/>
          </a:xfrm>
        </p:spPr>
        <p:txBody>
          <a:bodyPr>
            <a:noAutofit/>
          </a:bodyPr>
          <a:lstStyle/>
          <a:p>
            <a:pPr algn="ctr">
              <a:lnSpc>
                <a:spcPct val="150000"/>
              </a:lnSpc>
            </a:pPr>
            <a:r>
              <a:rPr lang="fr-FR" sz="4000" b="1" dirty="0" smtClean="0">
                <a:solidFill>
                  <a:srgbClr val="FF0000"/>
                </a:solidFill>
                <a:latin typeface="+mj-lt"/>
                <a:cs typeface="Times New Roman" pitchFamily="18" charset="0"/>
              </a:rPr>
              <a:t>CHAPITRE II: </a:t>
            </a:r>
          </a:p>
          <a:p>
            <a:pPr algn="ctr">
              <a:lnSpc>
                <a:spcPct val="150000"/>
              </a:lnSpc>
            </a:pPr>
            <a:r>
              <a:rPr lang="fr-FR" sz="4000" b="1" dirty="0" smtClean="0">
                <a:solidFill>
                  <a:srgbClr val="FF0000"/>
                </a:solidFill>
                <a:latin typeface="+mj-lt"/>
                <a:cs typeface="Times New Roman" pitchFamily="18" charset="0"/>
              </a:rPr>
              <a:t>NEVROSE OBSESSIONNELLE  OU	TROUBLE OBSESSIONNEL-COMPULSIF</a:t>
            </a:r>
            <a:endParaRPr lang="fr-FR" sz="3600" dirty="0">
              <a:solidFill>
                <a:srgbClr val="FF0000"/>
              </a:solidFill>
              <a:latin typeface="+mj-lt"/>
              <a:cs typeface="Arial" panose="020B0604020202020204" pitchFamily="34" charset="0"/>
            </a:endParaRPr>
          </a:p>
        </p:txBody>
      </p:sp>
    </p:spTree>
    <p:extLst>
      <p:ext uri="{BB962C8B-B14F-4D97-AF65-F5344CB8AC3E}">
        <p14:creationId xmlns:p14="http://schemas.microsoft.com/office/powerpoint/2010/main" val="135905408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65302" y="0"/>
            <a:ext cx="10515600" cy="855237"/>
          </a:xfrm>
        </p:spPr>
        <p:txBody>
          <a:bodyPr>
            <a:normAutofit/>
          </a:bodyPr>
          <a:lstStyle/>
          <a:p>
            <a:pPr lvl="1" algn="ctr" defTabSz="914377" rtl="0">
              <a:lnSpc>
                <a:spcPct val="90000"/>
              </a:lnSpc>
              <a:spcBef>
                <a:spcPct val="0"/>
              </a:spcBef>
            </a:pPr>
            <a:r>
              <a:rPr lang="fr-FR" sz="4000" b="1" dirty="0" smtClean="0">
                <a:solidFill>
                  <a:srgbClr val="FF0000"/>
                </a:solidFill>
                <a:latin typeface="+mj-lt"/>
              </a:rPr>
              <a:t>PLAN DU COURS</a:t>
            </a:r>
            <a:endParaRPr lang="fr-FR" sz="4000" dirty="0">
              <a:solidFill>
                <a:srgbClr val="FF0000"/>
              </a:solidFill>
              <a:latin typeface="+mj-lt"/>
            </a:endParaRPr>
          </a:p>
        </p:txBody>
      </p:sp>
      <p:sp>
        <p:nvSpPr>
          <p:cNvPr id="3" name="Espace réservé du texte 2"/>
          <p:cNvSpPr>
            <a:spLocks noGrp="1"/>
          </p:cNvSpPr>
          <p:nvPr>
            <p:ph type="body" idx="1"/>
          </p:nvPr>
        </p:nvSpPr>
        <p:spPr>
          <a:xfrm>
            <a:off x="334851" y="1481072"/>
            <a:ext cx="11552349" cy="4829576"/>
          </a:xfrm>
        </p:spPr>
        <p:txBody>
          <a:bodyPr>
            <a:noAutofit/>
          </a:bodyPr>
          <a:lstStyle/>
          <a:p>
            <a:pPr lvl="0" fontAlgn="base">
              <a:lnSpc>
                <a:spcPct val="150000"/>
              </a:lnSpc>
            </a:pPr>
            <a:r>
              <a:rPr lang="fr-FR" sz="3600" dirty="0" smtClean="0">
                <a:solidFill>
                  <a:schemeClr val="tx1"/>
                </a:solidFill>
                <a:latin typeface="Times New Roman" pitchFamily="18" charset="0"/>
                <a:cs typeface="Times New Roman" pitchFamily="18" charset="0"/>
              </a:rPr>
              <a:t>I- Définition </a:t>
            </a:r>
          </a:p>
          <a:p>
            <a:pPr lvl="0" fontAlgn="base">
              <a:lnSpc>
                <a:spcPct val="150000"/>
              </a:lnSpc>
            </a:pPr>
            <a:r>
              <a:rPr lang="fr-FR" sz="3600" dirty="0" smtClean="0">
                <a:solidFill>
                  <a:schemeClr val="tx1"/>
                </a:solidFill>
                <a:latin typeface="Times New Roman" pitchFamily="18" charset="0"/>
                <a:cs typeface="Times New Roman" pitchFamily="18" charset="0"/>
              </a:rPr>
              <a:t>II- Epidémiologie </a:t>
            </a:r>
          </a:p>
          <a:p>
            <a:pPr lvl="0" fontAlgn="base">
              <a:lnSpc>
                <a:spcPct val="150000"/>
              </a:lnSpc>
            </a:pPr>
            <a:r>
              <a:rPr lang="fr-FR" sz="3600" dirty="0" smtClean="0">
                <a:solidFill>
                  <a:schemeClr val="tx1"/>
                </a:solidFill>
                <a:latin typeface="Times New Roman" pitchFamily="18" charset="0"/>
                <a:cs typeface="Times New Roman" pitchFamily="18" charset="0"/>
              </a:rPr>
              <a:t>III- Evolution </a:t>
            </a:r>
          </a:p>
          <a:p>
            <a:pPr lvl="0" fontAlgn="base">
              <a:lnSpc>
                <a:spcPct val="150000"/>
              </a:lnSpc>
            </a:pPr>
            <a:r>
              <a:rPr lang="fr-FR" sz="3600" dirty="0" smtClean="0">
                <a:solidFill>
                  <a:schemeClr val="tx1"/>
                </a:solidFill>
                <a:latin typeface="Times New Roman" pitchFamily="18" charset="0"/>
                <a:cs typeface="Times New Roman" pitchFamily="18" charset="0"/>
              </a:rPr>
              <a:t>IV- Personnalité obsessionnelle  </a:t>
            </a:r>
          </a:p>
          <a:p>
            <a:pPr>
              <a:lnSpc>
                <a:spcPct val="150000"/>
              </a:lnSpc>
            </a:pPr>
            <a:r>
              <a:rPr lang="fr-FR" sz="3600" dirty="0" smtClean="0">
                <a:solidFill>
                  <a:schemeClr val="tx1"/>
                </a:solidFill>
                <a:latin typeface="Times New Roman" pitchFamily="18" charset="0"/>
                <a:cs typeface="Times New Roman" pitchFamily="18" charset="0"/>
              </a:rPr>
              <a:t>V. Traitement</a:t>
            </a:r>
            <a:endParaRPr lang="fr-FR" sz="8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130795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55006" y="0"/>
            <a:ext cx="10203532" cy="953038"/>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I- DEFINITION</a:t>
            </a:r>
            <a:endParaRPr lang="fr-FR" sz="4000" b="1" dirty="0">
              <a:solidFill>
                <a:srgbClr val="FF0000"/>
              </a:solidFill>
              <a:latin typeface="+mj-lt"/>
            </a:endParaRPr>
          </a:p>
        </p:txBody>
      </p:sp>
      <p:sp>
        <p:nvSpPr>
          <p:cNvPr id="3" name="Espace réservé du texte 2"/>
          <p:cNvSpPr>
            <a:spLocks noGrp="1"/>
          </p:cNvSpPr>
          <p:nvPr>
            <p:ph type="body" idx="1"/>
          </p:nvPr>
        </p:nvSpPr>
        <p:spPr>
          <a:xfrm>
            <a:off x="468023" y="1622739"/>
            <a:ext cx="11603865" cy="5331853"/>
          </a:xfrm>
        </p:spPr>
        <p:txBody>
          <a:bodyPr>
            <a:noAutofit/>
          </a:bodyPr>
          <a:lstStyle/>
          <a:p>
            <a:pPr>
              <a:lnSpc>
                <a:spcPct val="150000"/>
              </a:lnSpc>
              <a:buFont typeface="Wingdings" pitchFamily="2" charset="2"/>
              <a:buChar char="q"/>
            </a:pPr>
            <a:r>
              <a:rPr lang="fr-FR" sz="3600" b="1" dirty="0" smtClean="0">
                <a:solidFill>
                  <a:schemeClr val="tx1"/>
                </a:solidFill>
                <a:latin typeface="Times New Roman" pitchFamily="18" charset="0"/>
                <a:cs typeface="Times New Roman" pitchFamily="18" charset="0"/>
              </a:rPr>
              <a:t>L’obsession</a:t>
            </a:r>
            <a:r>
              <a:rPr lang="fr-FR" sz="3600" dirty="0" smtClean="0">
                <a:solidFill>
                  <a:schemeClr val="tx1"/>
                </a:solidFill>
                <a:latin typeface="Times New Roman" pitchFamily="18" charset="0"/>
                <a:cs typeface="Times New Roman" pitchFamily="18" charset="0"/>
              </a:rPr>
              <a:t> est une idée, une image qui s’impose de manière désagréable au sujet sans qu’il puisse le contrôler et qu’il considère absurde.  </a:t>
            </a:r>
          </a:p>
          <a:p>
            <a:pPr>
              <a:lnSpc>
                <a:spcPct val="150000"/>
              </a:lnSpc>
              <a:buFont typeface="Wingdings" pitchFamily="2" charset="2"/>
              <a:buChar char="q"/>
            </a:pPr>
            <a:r>
              <a:rPr lang="fr-FR" sz="3600" b="1" dirty="0" smtClean="0">
                <a:solidFill>
                  <a:schemeClr val="tx1"/>
                </a:solidFill>
                <a:latin typeface="Times New Roman" pitchFamily="18" charset="0"/>
                <a:cs typeface="Times New Roman" pitchFamily="18" charset="0"/>
              </a:rPr>
              <a:t>La compulsion</a:t>
            </a:r>
            <a:r>
              <a:rPr lang="fr-FR" sz="3600" dirty="0" smtClean="0">
                <a:solidFill>
                  <a:schemeClr val="tx1"/>
                </a:solidFill>
                <a:latin typeface="Times New Roman" pitchFamily="18" charset="0"/>
                <a:cs typeface="Times New Roman" pitchFamily="18" charset="0"/>
              </a:rPr>
              <a:t> est un acte que le sujet est obligé de faire afin de soulager son angoisse et qu’il perçoit comme absurde. </a:t>
            </a:r>
            <a:endParaRPr lang="fr-FR" sz="8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934980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99277" y="296214"/>
            <a:ext cx="10515600" cy="953038"/>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II- EPIDEMIOLOGIE</a:t>
            </a:r>
            <a:endParaRPr lang="fr-FR" sz="4000" b="1" dirty="0">
              <a:solidFill>
                <a:srgbClr val="FF0000"/>
              </a:solidFill>
              <a:latin typeface="+mj-lt"/>
            </a:endParaRPr>
          </a:p>
        </p:txBody>
      </p:sp>
      <p:sp>
        <p:nvSpPr>
          <p:cNvPr id="3" name="Espace réservé du texte 2"/>
          <p:cNvSpPr>
            <a:spLocks noGrp="1"/>
          </p:cNvSpPr>
          <p:nvPr>
            <p:ph type="body" idx="1"/>
          </p:nvPr>
        </p:nvSpPr>
        <p:spPr>
          <a:xfrm>
            <a:off x="257175" y="1549973"/>
            <a:ext cx="11711682" cy="4679377"/>
          </a:xfrm>
        </p:spPr>
        <p:txBody>
          <a:bodyPr>
            <a:noAutofit/>
          </a:bodyPr>
          <a:lstStyle/>
          <a:p>
            <a:pPr>
              <a:lnSpc>
                <a:spcPct val="150000"/>
              </a:lnSpc>
            </a:pPr>
            <a:endParaRPr lang="fr-FR" sz="3600" dirty="0" smtClean="0">
              <a:solidFill>
                <a:schemeClr val="tx1"/>
              </a:solidFill>
              <a:latin typeface="Times New Roman" pitchFamily="18" charset="0"/>
              <a:cs typeface="Times New Roman" pitchFamily="18" charset="0"/>
            </a:endParaRPr>
          </a:p>
          <a:p>
            <a:pPr>
              <a:lnSpc>
                <a:spcPct val="150000"/>
              </a:lnSpc>
            </a:pPr>
            <a:r>
              <a:rPr lang="fr-FR" sz="3600" dirty="0" smtClean="0">
                <a:solidFill>
                  <a:schemeClr val="tx1"/>
                </a:solidFill>
                <a:latin typeface="Times New Roman" pitchFamily="18" charset="0"/>
                <a:cs typeface="Times New Roman" pitchFamily="18" charset="0"/>
              </a:rPr>
              <a:t>La prévalence des névroses obsessionnelles ou TOC dans la population générale est de 2 à 3%. Elles peuvent être associées à un trouble de la personnalité de type obsessionnel.</a:t>
            </a:r>
            <a:endParaRPr lang="fr-FR" sz="11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512823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69294" y="0"/>
            <a:ext cx="10515600" cy="953038"/>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III- EVOLUTION</a:t>
            </a:r>
            <a:endParaRPr lang="fr-FR" sz="4000" b="1" dirty="0">
              <a:solidFill>
                <a:srgbClr val="FF0000"/>
              </a:solidFill>
              <a:latin typeface="+mj-lt"/>
            </a:endParaRPr>
          </a:p>
        </p:txBody>
      </p:sp>
      <p:sp>
        <p:nvSpPr>
          <p:cNvPr id="3" name="Espace réservé du texte 2"/>
          <p:cNvSpPr>
            <a:spLocks noGrp="1"/>
          </p:cNvSpPr>
          <p:nvPr>
            <p:ph type="body" idx="1"/>
          </p:nvPr>
        </p:nvSpPr>
        <p:spPr>
          <a:xfrm>
            <a:off x="385763" y="1758772"/>
            <a:ext cx="11244262" cy="3899078"/>
          </a:xfrm>
        </p:spPr>
        <p:txBody>
          <a:bodyPr>
            <a:noAutofit/>
          </a:bodyPr>
          <a:lstStyle/>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 L’évolution est chronique. </a:t>
            </a:r>
          </a:p>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 Le principal risque est la survenue d’une dépression. </a:t>
            </a:r>
            <a:endParaRPr lang="fr-FR" sz="13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308379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7855" y="0"/>
            <a:ext cx="10515600" cy="753013"/>
          </a:xfrm>
        </p:spPr>
        <p:txBody>
          <a:bodyPr>
            <a:normAutofit fontScale="90000"/>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IV- PERSONNALITE OBSESSIONNELLE</a:t>
            </a:r>
            <a:endParaRPr lang="fr-FR" sz="4000" b="1" dirty="0">
              <a:solidFill>
                <a:srgbClr val="FF0000"/>
              </a:solidFill>
              <a:latin typeface="+mj-lt"/>
            </a:endParaRPr>
          </a:p>
        </p:txBody>
      </p:sp>
      <p:sp>
        <p:nvSpPr>
          <p:cNvPr id="3" name="Espace réservé du texte 2"/>
          <p:cNvSpPr>
            <a:spLocks noGrp="1"/>
          </p:cNvSpPr>
          <p:nvPr>
            <p:ph type="body" idx="1"/>
          </p:nvPr>
        </p:nvSpPr>
        <p:spPr>
          <a:xfrm>
            <a:off x="0" y="757237"/>
            <a:ext cx="12191999" cy="5472113"/>
          </a:xfrm>
        </p:spPr>
        <p:txBody>
          <a:bodyPr>
            <a:noAutofit/>
          </a:bodyPr>
          <a:lstStyle/>
          <a:p>
            <a:pPr>
              <a:lnSpc>
                <a:spcPct val="150000"/>
              </a:lnSpc>
            </a:pPr>
            <a:r>
              <a:rPr lang="fr-FR" sz="3200" dirty="0" smtClean="0">
                <a:solidFill>
                  <a:schemeClr val="tx1"/>
                </a:solidFill>
                <a:latin typeface="Times New Roman" pitchFamily="18" charset="0"/>
                <a:cs typeface="Times New Roman" pitchFamily="18" charset="0"/>
              </a:rPr>
              <a:t>Pour dire qu’un individu a une personnalité obsessionnelle, au moins quatre (04) des manifestations suivantes devront être retrouvées dans son comportement : </a:t>
            </a:r>
          </a:p>
          <a:p>
            <a:pPr>
              <a:lnSpc>
                <a:spcPct val="150000"/>
              </a:lnSpc>
              <a:buFont typeface="Wingdings" pitchFamily="2" charset="2"/>
              <a:buChar char="q"/>
            </a:pPr>
            <a:r>
              <a:rPr lang="fr-FR" sz="3200" dirty="0" smtClean="0">
                <a:solidFill>
                  <a:schemeClr val="tx1"/>
                </a:solidFill>
                <a:latin typeface="Times New Roman" pitchFamily="18" charset="0"/>
                <a:cs typeface="Times New Roman" pitchFamily="18" charset="0"/>
              </a:rPr>
              <a:t> il doit aimer l’ordre, les détails et l’organisation. </a:t>
            </a:r>
          </a:p>
          <a:p>
            <a:pPr>
              <a:lnSpc>
                <a:spcPct val="150000"/>
              </a:lnSpc>
              <a:buFont typeface="Wingdings" pitchFamily="2" charset="2"/>
              <a:buChar char="q"/>
            </a:pPr>
            <a:r>
              <a:rPr lang="fr-FR" sz="3200" dirty="0" smtClean="0">
                <a:solidFill>
                  <a:schemeClr val="tx1"/>
                </a:solidFill>
                <a:latin typeface="Times New Roman" pitchFamily="18" charset="0"/>
                <a:cs typeface="Times New Roman" pitchFamily="18" charset="0"/>
              </a:rPr>
              <a:t> il ne finit généralement pas ses tâches parce qu’il prend beaucoup de temps à vouloir bien faire.   </a:t>
            </a:r>
          </a:p>
          <a:p>
            <a:pPr>
              <a:lnSpc>
                <a:spcPct val="150000"/>
              </a:lnSpc>
              <a:buFont typeface="Wingdings" pitchFamily="2" charset="2"/>
              <a:buChar char="q"/>
            </a:pPr>
            <a:r>
              <a:rPr lang="fr-FR" sz="3200" dirty="0" smtClean="0">
                <a:solidFill>
                  <a:schemeClr val="tx1"/>
                </a:solidFill>
                <a:latin typeface="Times New Roman" pitchFamily="18" charset="0"/>
                <a:cs typeface="Times New Roman" pitchFamily="18" charset="0"/>
              </a:rPr>
              <a:t> il consacre beaucoup de temps au travail qu’aux loisirs et aux amitiés.</a:t>
            </a:r>
            <a:endParaRPr lang="fr-FR" sz="13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8095203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0826" y="214312"/>
            <a:ext cx="10515600" cy="738725"/>
          </a:xfrm>
        </p:spPr>
        <p:txBody>
          <a:bodyPr>
            <a:normAutofit fontScale="90000"/>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IV- PERSONNALITE OBSESSIONNELLE</a:t>
            </a:r>
            <a:endParaRPr lang="fr-FR" sz="4000" b="1" dirty="0">
              <a:solidFill>
                <a:srgbClr val="FF0000"/>
              </a:solidFill>
              <a:latin typeface="+mj-lt"/>
            </a:endParaRPr>
          </a:p>
        </p:txBody>
      </p:sp>
      <p:sp>
        <p:nvSpPr>
          <p:cNvPr id="3" name="Espace réservé du texte 2"/>
          <p:cNvSpPr>
            <a:spLocks noGrp="1"/>
          </p:cNvSpPr>
          <p:nvPr>
            <p:ph type="body" idx="1"/>
          </p:nvPr>
        </p:nvSpPr>
        <p:spPr>
          <a:xfrm>
            <a:off x="0" y="905236"/>
            <a:ext cx="11686222" cy="5331853"/>
          </a:xfrm>
        </p:spPr>
        <p:txBody>
          <a:bodyPr>
            <a:noAutofit/>
          </a:bodyPr>
          <a:lstStyle/>
          <a:p>
            <a:pPr>
              <a:lnSpc>
                <a:spcPct val="150000"/>
              </a:lnSpc>
              <a:buFont typeface="Wingdings" pitchFamily="2" charset="2"/>
              <a:buChar char="q"/>
            </a:pPr>
            <a:r>
              <a:rPr lang="fr-FR" sz="3200" dirty="0" smtClean="0">
                <a:solidFill>
                  <a:schemeClr val="tx1"/>
                </a:solidFill>
                <a:latin typeface="Times New Roman" pitchFamily="18" charset="0"/>
                <a:cs typeface="Times New Roman" pitchFamily="18" charset="0"/>
              </a:rPr>
              <a:t>Le sujet est très consciencieux. </a:t>
            </a:r>
          </a:p>
          <a:p>
            <a:pPr>
              <a:lnSpc>
                <a:spcPct val="150000"/>
              </a:lnSpc>
              <a:buFont typeface="Wingdings" pitchFamily="2" charset="2"/>
              <a:buChar char="q"/>
            </a:pPr>
            <a:r>
              <a:rPr lang="fr-FR" sz="3200" dirty="0" smtClean="0">
                <a:solidFill>
                  <a:schemeClr val="tx1"/>
                </a:solidFill>
                <a:latin typeface="Times New Roman" pitchFamily="18" charset="0"/>
                <a:cs typeface="Times New Roman" pitchFamily="18" charset="0"/>
              </a:rPr>
              <a:t>Le sujet est incapable de se débarrasser des objets inutiles ou inutilisables. </a:t>
            </a:r>
          </a:p>
          <a:p>
            <a:pPr>
              <a:lnSpc>
                <a:spcPct val="150000"/>
              </a:lnSpc>
              <a:buFont typeface="Wingdings" pitchFamily="2" charset="2"/>
              <a:buChar char="q"/>
            </a:pPr>
            <a:r>
              <a:rPr lang="fr-FR" sz="3200" dirty="0" smtClean="0">
                <a:solidFill>
                  <a:schemeClr val="tx1"/>
                </a:solidFill>
                <a:latin typeface="Times New Roman" pitchFamily="18" charset="0"/>
                <a:cs typeface="Times New Roman" pitchFamily="18" charset="0"/>
              </a:rPr>
              <a:t>il lui est difficile de demander à une personne de l’aider à travailler à moins que ce dernier se soumette exactement à sa manière de faire. </a:t>
            </a:r>
          </a:p>
          <a:p>
            <a:pPr>
              <a:lnSpc>
                <a:spcPct val="100000"/>
              </a:lnSpc>
              <a:buFont typeface="Wingdings" pitchFamily="2" charset="2"/>
              <a:buChar char="q"/>
            </a:pPr>
            <a:r>
              <a:rPr lang="fr-FR" sz="3200" dirty="0" smtClean="0">
                <a:solidFill>
                  <a:schemeClr val="tx1"/>
                </a:solidFill>
                <a:latin typeface="Times New Roman" pitchFamily="18" charset="0"/>
                <a:cs typeface="Times New Roman" pitchFamily="18" charset="0"/>
              </a:rPr>
              <a:t>Le sujet est avare, épargnant l’argent en vue de difficultés futures.</a:t>
            </a:r>
          </a:p>
          <a:p>
            <a:pPr>
              <a:lnSpc>
                <a:spcPct val="100000"/>
              </a:lnSpc>
              <a:buFont typeface="Wingdings" pitchFamily="2" charset="2"/>
              <a:buChar char="q"/>
            </a:pPr>
            <a:r>
              <a:rPr lang="fr-FR" sz="3200" dirty="0" smtClean="0">
                <a:solidFill>
                  <a:schemeClr val="tx1"/>
                </a:solidFill>
                <a:latin typeface="Times New Roman" pitchFamily="18" charset="0"/>
                <a:cs typeface="Times New Roman" pitchFamily="18" charset="0"/>
              </a:rPr>
              <a:t>Le sujet est têtu.</a:t>
            </a:r>
            <a:endParaRPr lang="fr-FR" sz="3600" dirty="0">
              <a:solidFill>
                <a:schemeClr val="tx1"/>
              </a:solidFill>
            </a:endParaRPr>
          </a:p>
        </p:txBody>
      </p:sp>
    </p:spTree>
    <p:extLst>
      <p:ext uri="{BB962C8B-B14F-4D97-AF65-F5344CB8AC3E}">
        <p14:creationId xmlns:p14="http://schemas.microsoft.com/office/powerpoint/2010/main" val="22319079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9429" y="167425"/>
            <a:ext cx="10515600" cy="953038"/>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V- TRAITEMENT</a:t>
            </a:r>
            <a:endParaRPr lang="fr-FR" sz="4000" b="1" dirty="0">
              <a:solidFill>
                <a:srgbClr val="FF0000"/>
              </a:solidFill>
              <a:latin typeface="+mj-lt"/>
            </a:endParaRPr>
          </a:p>
        </p:txBody>
      </p:sp>
      <p:sp>
        <p:nvSpPr>
          <p:cNvPr id="3" name="Espace réservé du texte 2"/>
          <p:cNvSpPr>
            <a:spLocks noGrp="1"/>
          </p:cNvSpPr>
          <p:nvPr>
            <p:ph type="body" idx="1"/>
          </p:nvPr>
        </p:nvSpPr>
        <p:spPr>
          <a:xfrm>
            <a:off x="242888" y="1558344"/>
            <a:ext cx="11658600" cy="4720536"/>
          </a:xfrm>
        </p:spPr>
        <p:txBody>
          <a:bodyPr>
            <a:noAutofit/>
          </a:bodyPr>
          <a:lstStyle/>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les anxiolytiques : ils ont une efficacité relative dans la mesure où ils diminuent l’anxiété mais restent sans effet sur les signes de l’obsession.</a:t>
            </a:r>
          </a:p>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les antidépresseurs sont très efficaces sur les troubles obsessionnels </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772077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68343" y="196403"/>
            <a:ext cx="10061620" cy="832297"/>
          </a:xfrm>
        </p:spPr>
        <p:txBody>
          <a:bodyPr>
            <a:noAutofit/>
          </a:bodyPr>
          <a:lstStyle/>
          <a:p>
            <a:pPr lvl="1" algn="ctr" defTabSz="914377" rtl="0">
              <a:lnSpc>
                <a:spcPct val="90000"/>
              </a:lnSpc>
              <a:spcBef>
                <a:spcPct val="0"/>
              </a:spcBef>
            </a:pPr>
            <a:r>
              <a:rPr lang="fr-FR" sz="4000" dirty="0" smtClean="0">
                <a:solidFill>
                  <a:srgbClr val="FF0000"/>
                </a:solidFill>
                <a:latin typeface="+mj-lt"/>
                <a:cs typeface="Times New Roman" pitchFamily="18" charset="0"/>
              </a:rPr>
              <a:t>RESUMONS</a:t>
            </a:r>
            <a:endParaRPr lang="fr-FR" sz="5400" b="1" dirty="0">
              <a:solidFill>
                <a:srgbClr val="FF0000"/>
              </a:solidFill>
              <a:latin typeface="+mj-lt"/>
            </a:endParaRPr>
          </a:p>
        </p:txBody>
      </p:sp>
      <p:sp>
        <p:nvSpPr>
          <p:cNvPr id="3" name="Espace réservé du texte 2"/>
          <p:cNvSpPr>
            <a:spLocks noGrp="1"/>
          </p:cNvSpPr>
          <p:nvPr>
            <p:ph type="body" idx="1"/>
          </p:nvPr>
        </p:nvSpPr>
        <p:spPr>
          <a:xfrm>
            <a:off x="342900" y="1268569"/>
            <a:ext cx="11372850" cy="4803619"/>
          </a:xfrm>
        </p:spPr>
        <p:txBody>
          <a:bodyPr>
            <a:noAutofit/>
          </a:bodyPr>
          <a:lstStyle/>
          <a:p>
            <a:r>
              <a:rPr lang="fr-FR" sz="3200" b="1" u="sng" dirty="0" smtClean="0">
                <a:solidFill>
                  <a:schemeClr val="tx1"/>
                </a:solidFill>
                <a:latin typeface="Times New Roman" pitchFamily="18" charset="0"/>
                <a:cs typeface="Times New Roman" pitchFamily="18" charset="0"/>
              </a:rPr>
              <a:t>Consigne</a:t>
            </a:r>
            <a:r>
              <a:rPr lang="fr-FR" sz="3200" b="1" dirty="0" smtClean="0">
                <a:solidFill>
                  <a:schemeClr val="tx1"/>
                </a:solidFill>
                <a:latin typeface="Times New Roman" pitchFamily="18" charset="0"/>
                <a:cs typeface="Times New Roman" pitchFamily="18" charset="0"/>
              </a:rPr>
              <a:t>:</a:t>
            </a:r>
            <a:r>
              <a:rPr lang="fr-FR" sz="3200" dirty="0" smtClean="0">
                <a:solidFill>
                  <a:schemeClr val="tx1"/>
                </a:solidFill>
                <a:latin typeface="Times New Roman" pitchFamily="18" charset="0"/>
                <a:cs typeface="Times New Roman" pitchFamily="18" charset="0"/>
              </a:rPr>
              <a:t> cochez A pour vrai et B pour faux</a:t>
            </a:r>
          </a:p>
          <a:p>
            <a:pPr>
              <a:lnSpc>
                <a:spcPct val="150000"/>
              </a:lnSpc>
            </a:pPr>
            <a:r>
              <a:rPr lang="fr-FR" sz="3200" dirty="0" smtClean="0">
                <a:solidFill>
                  <a:schemeClr val="tx1"/>
                </a:solidFill>
                <a:latin typeface="Times New Roman" pitchFamily="18" charset="0"/>
                <a:cs typeface="Times New Roman" pitchFamily="18" charset="0"/>
              </a:rPr>
              <a:t>1- l’obsession est une idée ou une image qui s’impose à notre esprit de façon désagréable et qu’on perçoit comme absurde.</a:t>
            </a:r>
          </a:p>
          <a:p>
            <a:r>
              <a:rPr lang="fr-FR" sz="3200" dirty="0" smtClean="0">
                <a:solidFill>
                  <a:schemeClr val="tx1"/>
                </a:solidFill>
                <a:latin typeface="Times New Roman" pitchFamily="18" charset="0"/>
                <a:cs typeface="Times New Roman" pitchFamily="18" charset="0"/>
              </a:rPr>
              <a:t>		A				B											</a:t>
            </a:r>
          </a:p>
          <a:p>
            <a:r>
              <a:rPr lang="fr-FR" sz="3200" dirty="0" smtClean="0">
                <a:solidFill>
                  <a:schemeClr val="tx1"/>
                </a:solidFill>
                <a:latin typeface="Times New Roman" pitchFamily="18" charset="0"/>
                <a:cs typeface="Times New Roman" pitchFamily="18" charset="0"/>
              </a:rPr>
              <a:t>2- l’ordre, les détails, l’organ</a:t>
            </a:r>
            <a:r>
              <a:rPr lang="fr-FR" sz="3600" dirty="0" smtClean="0">
                <a:solidFill>
                  <a:schemeClr val="tx1"/>
                </a:solidFill>
                <a:latin typeface="Times New Roman" pitchFamily="18" charset="0"/>
                <a:cs typeface="Times New Roman" pitchFamily="18" charset="0"/>
              </a:rPr>
              <a:t>isation et le fait d’être avare sont des traits  caractéristiques de la personnalité obsessionnelle.</a:t>
            </a:r>
          </a:p>
          <a:p>
            <a:r>
              <a:rPr lang="fr-FR" sz="3600" dirty="0" smtClean="0">
                <a:solidFill>
                  <a:schemeClr val="tx1"/>
                </a:solidFill>
                <a:latin typeface="Times New Roman" pitchFamily="18" charset="0"/>
                <a:cs typeface="Times New Roman" pitchFamily="18" charset="0"/>
              </a:rPr>
              <a:t>		A				B</a:t>
            </a:r>
            <a:endParaRPr lang="fr-FR" sz="3600" dirty="0">
              <a:solidFill>
                <a:schemeClr val="tx1"/>
              </a:solidFill>
              <a:latin typeface="Times New Roman" pitchFamily="18" charset="0"/>
              <a:cs typeface="Times New Roman" pitchFamily="18" charset="0"/>
            </a:endParaRPr>
          </a:p>
        </p:txBody>
      </p:sp>
      <p:sp>
        <p:nvSpPr>
          <p:cNvPr id="4" name="Rectangle 3"/>
          <p:cNvSpPr/>
          <p:nvPr/>
        </p:nvSpPr>
        <p:spPr>
          <a:xfrm>
            <a:off x="2671763" y="3486150"/>
            <a:ext cx="557212" cy="44291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5" name="Rectangle 4"/>
          <p:cNvSpPr/>
          <p:nvPr/>
        </p:nvSpPr>
        <p:spPr>
          <a:xfrm>
            <a:off x="6181725" y="3467100"/>
            <a:ext cx="557212" cy="44291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6" name="Rectangle 5"/>
          <p:cNvSpPr/>
          <p:nvPr/>
        </p:nvSpPr>
        <p:spPr>
          <a:xfrm>
            <a:off x="2662237" y="5591175"/>
            <a:ext cx="557212" cy="44291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7" name="Rectangle 6"/>
          <p:cNvSpPr/>
          <p:nvPr/>
        </p:nvSpPr>
        <p:spPr>
          <a:xfrm>
            <a:off x="6286500" y="5557838"/>
            <a:ext cx="557212" cy="44291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240127602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7A70F2-A536-4832-B090-14416EA5BA5E}"/>
              </a:ext>
            </a:extLst>
          </p:cNvPr>
          <p:cNvSpPr>
            <a:spLocks noGrp="1"/>
          </p:cNvSpPr>
          <p:nvPr>
            <p:ph type="title"/>
          </p:nvPr>
        </p:nvSpPr>
        <p:spPr>
          <a:xfrm>
            <a:off x="886691" y="830311"/>
            <a:ext cx="10317480" cy="815927"/>
          </a:xfrm>
        </p:spPr>
        <p:txBody>
          <a:bodyPr/>
          <a:lstStyle/>
          <a:p>
            <a:r>
              <a:rPr lang="fr-CI" dirty="0"/>
              <a:t> </a:t>
            </a:r>
          </a:p>
        </p:txBody>
      </p:sp>
      <p:pic>
        <p:nvPicPr>
          <p:cNvPr id="4" name="Espace réservé du contenu 5">
            <a:extLst>
              <a:ext uri="{FF2B5EF4-FFF2-40B4-BE49-F238E27FC236}">
                <a16:creationId xmlns:a16="http://schemas.microsoft.com/office/drawing/2014/main" id="{A79AD0FB-FE6A-4923-BC43-7107C9A577A5}"/>
              </a:ext>
            </a:extLst>
          </p:cNvPr>
          <p:cNvPicPr>
            <a:picLocks noGrp="1" noChangeAspect="1"/>
          </p:cNvPicPr>
          <p:nvPr>
            <p:ph idx="1"/>
          </p:nvPr>
        </p:nvPicPr>
        <p:blipFill>
          <a:blip r:embed="rId2"/>
          <a:stretch>
            <a:fillRect/>
          </a:stretch>
        </p:blipFill>
        <p:spPr>
          <a:xfrm>
            <a:off x="2263806" y="1825625"/>
            <a:ext cx="7109311" cy="4351338"/>
          </a:xfrm>
          <a:prstGeom prst="rect">
            <a:avLst/>
          </a:prstGeom>
        </p:spPr>
      </p:pic>
      <p:pic>
        <p:nvPicPr>
          <p:cNvPr id="5" name="Picture 3" descr="AG00373_">
            <a:extLst>
              <a:ext uri="{FF2B5EF4-FFF2-40B4-BE49-F238E27FC236}">
                <a16:creationId xmlns:a16="http://schemas.microsoft.com/office/drawing/2014/main" id="{4192ECD9-A6D5-461B-BFA0-3555BCB914B4}"/>
              </a:ext>
            </a:extLst>
          </p:cNvPr>
          <p:cNvPicPr>
            <a:picLocks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flipH="1">
            <a:off x="-1" y="4256373"/>
            <a:ext cx="2356984" cy="242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AG00373_">
            <a:extLst>
              <a:ext uri="{FF2B5EF4-FFF2-40B4-BE49-F238E27FC236}">
                <a16:creationId xmlns:a16="http://schemas.microsoft.com/office/drawing/2014/main" id="{47DE6839-C9A8-4F67-89CC-81C792AB6B02}"/>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835015" y="4328134"/>
            <a:ext cx="2356985" cy="2336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oneTexte 8">
            <a:extLst>
              <a:ext uri="{FF2B5EF4-FFF2-40B4-BE49-F238E27FC236}">
                <a16:creationId xmlns:a16="http://schemas.microsoft.com/office/drawing/2014/main" id="{3FABC065-1A3D-4D1A-95C3-88E96A3D9C59}"/>
              </a:ext>
            </a:extLst>
          </p:cNvPr>
          <p:cNvSpPr txBox="1"/>
          <p:nvPr/>
        </p:nvSpPr>
        <p:spPr>
          <a:xfrm>
            <a:off x="3051699" y="1976969"/>
            <a:ext cx="6103398" cy="369332"/>
          </a:xfrm>
          <a:prstGeom prst="rect">
            <a:avLst/>
          </a:prstGeom>
          <a:noFill/>
        </p:spPr>
        <p:txBody>
          <a:bodyPr wrap="square">
            <a:spAutoFit/>
          </a:bodyPr>
          <a:lstStyle/>
          <a:p>
            <a:r>
              <a:rPr lang="fr-F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fr-FR" sz="1800" dirty="0">
              <a:solidFill>
                <a:srgbClr val="000000"/>
              </a:solidFill>
              <a:effectLst/>
              <a:latin typeface="Arial Unicode MS"/>
            </a:endParaRPr>
          </a:p>
        </p:txBody>
      </p:sp>
    </p:spTree>
    <p:extLst>
      <p:ext uri="{BB962C8B-B14F-4D97-AF65-F5344CB8AC3E}">
        <p14:creationId xmlns:p14="http://schemas.microsoft.com/office/powerpoint/2010/main" val="17331651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0025" y="2000250"/>
            <a:ext cx="11744325" cy="2543175"/>
          </a:xfrm>
        </p:spPr>
        <p:txBody>
          <a:bodyPr>
            <a:normAutofit fontScale="90000"/>
          </a:bodyPr>
          <a:lstStyle/>
          <a:p>
            <a:pPr lvl="1" algn="ctr" defTabSz="914377" rtl="0">
              <a:lnSpc>
                <a:spcPct val="150000"/>
              </a:lnSpc>
              <a:spcBef>
                <a:spcPct val="0"/>
              </a:spcBef>
            </a:pPr>
            <a:r>
              <a:rPr lang="fr-FR" sz="4400" b="1" dirty="0" smtClean="0">
                <a:solidFill>
                  <a:srgbClr val="FF0000"/>
                </a:solidFill>
                <a:latin typeface="+mj-lt"/>
                <a:cs typeface="Times New Roman" pitchFamily="18" charset="0"/>
              </a:rPr>
              <a:t>CHAPITRE III: </a:t>
            </a:r>
            <a:br>
              <a:rPr lang="fr-FR" sz="4400" b="1" dirty="0" smtClean="0">
                <a:solidFill>
                  <a:srgbClr val="FF0000"/>
                </a:solidFill>
                <a:latin typeface="+mj-lt"/>
                <a:cs typeface="Times New Roman" pitchFamily="18" charset="0"/>
              </a:rPr>
            </a:br>
            <a:r>
              <a:rPr lang="fr-FR" sz="4400" b="1" dirty="0" smtClean="0">
                <a:solidFill>
                  <a:srgbClr val="FF0000"/>
                </a:solidFill>
                <a:latin typeface="+mj-lt"/>
                <a:cs typeface="Times New Roman" pitchFamily="18" charset="0"/>
              </a:rPr>
              <a:t>NEVROSE HYSTERIQUE  OU  TROUBLE CONVERSIF</a:t>
            </a:r>
            <a:endParaRPr lang="fr-FR" sz="6000" b="1" dirty="0">
              <a:solidFill>
                <a:srgbClr val="FF0000"/>
              </a:solidFill>
              <a:latin typeface="+mj-lt"/>
            </a:endParaRPr>
          </a:p>
        </p:txBody>
      </p:sp>
    </p:spTree>
    <p:extLst>
      <p:ext uri="{BB962C8B-B14F-4D97-AF65-F5344CB8AC3E}">
        <p14:creationId xmlns:p14="http://schemas.microsoft.com/office/powerpoint/2010/main" val="4205251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63672" y="193182"/>
            <a:ext cx="10515600" cy="682581"/>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PLAN DU COURS</a:t>
            </a:r>
            <a:endParaRPr lang="fr-FR" sz="4000" b="1" dirty="0">
              <a:solidFill>
                <a:srgbClr val="FF0000"/>
              </a:solidFill>
              <a:latin typeface="+mj-lt"/>
            </a:endParaRPr>
          </a:p>
        </p:txBody>
      </p:sp>
      <p:sp>
        <p:nvSpPr>
          <p:cNvPr id="3" name="Espace réservé du texte 2"/>
          <p:cNvSpPr>
            <a:spLocks noGrp="1"/>
          </p:cNvSpPr>
          <p:nvPr>
            <p:ph type="body" idx="1"/>
          </p:nvPr>
        </p:nvSpPr>
        <p:spPr>
          <a:xfrm>
            <a:off x="357189" y="1158093"/>
            <a:ext cx="10794508" cy="4842658"/>
          </a:xfrm>
        </p:spPr>
        <p:txBody>
          <a:bodyPr>
            <a:noAutofit/>
          </a:bodyPr>
          <a:lstStyle/>
          <a:p>
            <a:pPr lvl="0" fontAlgn="base">
              <a:lnSpc>
                <a:spcPct val="100000"/>
              </a:lnSpc>
            </a:pPr>
            <a:r>
              <a:rPr lang="fr-FR" sz="3200" dirty="0" smtClean="0">
                <a:solidFill>
                  <a:schemeClr val="tx1"/>
                </a:solidFill>
                <a:latin typeface="Times New Roman" pitchFamily="18" charset="0"/>
                <a:cs typeface="Times New Roman" pitchFamily="18" charset="0"/>
              </a:rPr>
              <a:t>I- Définition </a:t>
            </a:r>
          </a:p>
          <a:p>
            <a:pPr lvl="0" fontAlgn="base">
              <a:lnSpc>
                <a:spcPct val="100000"/>
              </a:lnSpc>
            </a:pPr>
            <a:r>
              <a:rPr lang="fr-FR" sz="3200" dirty="0" smtClean="0">
                <a:solidFill>
                  <a:schemeClr val="tx1"/>
                </a:solidFill>
                <a:latin typeface="Times New Roman" pitchFamily="18" charset="0"/>
                <a:cs typeface="Times New Roman" pitchFamily="18" charset="0"/>
              </a:rPr>
              <a:t>II- Epidémiologie </a:t>
            </a:r>
          </a:p>
          <a:p>
            <a:pPr lvl="0" fontAlgn="base">
              <a:lnSpc>
                <a:spcPct val="100000"/>
              </a:lnSpc>
            </a:pPr>
            <a:r>
              <a:rPr lang="fr-FR" sz="3200" dirty="0" smtClean="0">
                <a:solidFill>
                  <a:schemeClr val="tx1"/>
                </a:solidFill>
                <a:latin typeface="Times New Roman" pitchFamily="18" charset="0"/>
                <a:cs typeface="Times New Roman" pitchFamily="18" charset="0"/>
              </a:rPr>
              <a:t>III- Diagnostic </a:t>
            </a:r>
          </a:p>
          <a:p>
            <a:pPr lvl="0" fontAlgn="base">
              <a:lnSpc>
                <a:spcPct val="100000"/>
              </a:lnSpc>
            </a:pPr>
            <a:r>
              <a:rPr lang="fr-FR" sz="3200" dirty="0" smtClean="0">
                <a:solidFill>
                  <a:schemeClr val="tx1"/>
                </a:solidFill>
                <a:latin typeface="Times New Roman" pitchFamily="18" charset="0"/>
                <a:cs typeface="Times New Roman" pitchFamily="18" charset="0"/>
              </a:rPr>
              <a:t>IV- Personnalité hystérique </a:t>
            </a:r>
          </a:p>
          <a:p>
            <a:pPr lvl="0" fontAlgn="base">
              <a:lnSpc>
                <a:spcPct val="100000"/>
              </a:lnSpc>
            </a:pPr>
            <a:r>
              <a:rPr lang="fr-FR" sz="3200" dirty="0" smtClean="0">
                <a:solidFill>
                  <a:schemeClr val="tx1"/>
                </a:solidFill>
                <a:latin typeface="Times New Roman" pitchFamily="18" charset="0"/>
                <a:cs typeface="Times New Roman" pitchFamily="18" charset="0"/>
              </a:rPr>
              <a:t>V- Psychopathologie de l’hystérique </a:t>
            </a:r>
          </a:p>
          <a:p>
            <a:pPr lvl="0" fontAlgn="base">
              <a:lnSpc>
                <a:spcPct val="100000"/>
              </a:lnSpc>
            </a:pPr>
            <a:r>
              <a:rPr lang="fr-FR" sz="3200" dirty="0" smtClean="0">
                <a:solidFill>
                  <a:schemeClr val="tx1"/>
                </a:solidFill>
                <a:latin typeface="Times New Roman" pitchFamily="18" charset="0"/>
                <a:cs typeface="Times New Roman" pitchFamily="18" charset="0"/>
              </a:rPr>
              <a:t>VI-Evolution </a:t>
            </a:r>
          </a:p>
          <a:p>
            <a:pPr lvl="0" fontAlgn="base">
              <a:lnSpc>
                <a:spcPct val="100000"/>
              </a:lnSpc>
            </a:pPr>
            <a:r>
              <a:rPr lang="fr-FR" sz="3200" dirty="0" smtClean="0">
                <a:solidFill>
                  <a:schemeClr val="tx1"/>
                </a:solidFill>
                <a:latin typeface="Times New Roman" pitchFamily="18" charset="0"/>
                <a:cs typeface="Times New Roman" pitchFamily="18" charset="0"/>
              </a:rPr>
              <a:t>VII- Traitement </a:t>
            </a:r>
          </a:p>
          <a:p>
            <a:pPr lvl="0" fontAlgn="base">
              <a:lnSpc>
                <a:spcPct val="100000"/>
              </a:lnSpc>
            </a:pPr>
            <a:r>
              <a:rPr lang="fr-FR" sz="3200" dirty="0" smtClean="0">
                <a:solidFill>
                  <a:schemeClr val="tx1"/>
                </a:solidFill>
                <a:latin typeface="Times New Roman" pitchFamily="18" charset="0"/>
                <a:cs typeface="Times New Roman" pitchFamily="18" charset="0"/>
              </a:rPr>
              <a:t>VIII- Conduite à tenir de l’auxiliaire</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681341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0747" y="1485901"/>
            <a:ext cx="11413580" cy="3800475"/>
          </a:xfrm>
        </p:spPr>
        <p:txBody>
          <a:bodyPr>
            <a:normAutofit/>
          </a:bodyPr>
          <a:lstStyle/>
          <a:p>
            <a:pPr>
              <a:lnSpc>
                <a:spcPct val="150000"/>
              </a:lnSpc>
            </a:pPr>
            <a:r>
              <a:rPr lang="fr-FR" sz="3600" dirty="0" smtClean="0">
                <a:latin typeface="Times New Roman" pitchFamily="18" charset="0"/>
                <a:cs typeface="Times New Roman" pitchFamily="18" charset="0"/>
              </a:rPr>
              <a:t>L’hystérie est une maladie qui touche les mouvements et les cinq sens (sensation tactile, visuelle, gustative, auditive, olfactive) faisant pensée à une maladie médicale évoquant une affection médicale.</a:t>
            </a:r>
            <a:endParaRPr lang="fr-FR" dirty="0">
              <a:latin typeface="Times New Roman" pitchFamily="18" charset="0"/>
              <a:cs typeface="Times New Roman" pitchFamily="18" charset="0"/>
            </a:endParaRPr>
          </a:p>
        </p:txBody>
      </p:sp>
      <p:sp>
        <p:nvSpPr>
          <p:cNvPr id="3" name="Espace réservé du texte 2"/>
          <p:cNvSpPr>
            <a:spLocks noGrp="1"/>
          </p:cNvSpPr>
          <p:nvPr>
            <p:ph type="body" idx="1"/>
          </p:nvPr>
        </p:nvSpPr>
        <p:spPr>
          <a:xfrm>
            <a:off x="1414463" y="0"/>
            <a:ext cx="9158287" cy="968373"/>
          </a:xfrm>
        </p:spPr>
        <p:txBody>
          <a:bodyPr/>
          <a:lstStyle/>
          <a:p>
            <a:pPr algn="ctr"/>
            <a:r>
              <a:rPr lang="fr-FR" sz="4000" b="1" dirty="0" smtClean="0">
                <a:solidFill>
                  <a:srgbClr val="FF0000"/>
                </a:solidFill>
                <a:latin typeface="+mj-lt"/>
                <a:cs typeface="Times New Roman" pitchFamily="18" charset="0"/>
              </a:rPr>
              <a:t>I- DEFINITION</a:t>
            </a:r>
            <a:endParaRPr lang="fr-FR" dirty="0">
              <a:solidFill>
                <a:srgbClr val="FF0000"/>
              </a:solidFill>
              <a:latin typeface="+mj-lt"/>
            </a:endParaRPr>
          </a:p>
        </p:txBody>
      </p:sp>
    </p:spTree>
    <p:extLst>
      <p:ext uri="{BB962C8B-B14F-4D97-AF65-F5344CB8AC3E}">
        <p14:creationId xmlns:p14="http://schemas.microsoft.com/office/powerpoint/2010/main" val="145213422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06510" y="0"/>
            <a:ext cx="10515600" cy="1000126"/>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II- EPIDEMIOLOGIE</a:t>
            </a:r>
            <a:endParaRPr lang="fr-FR" sz="6000" b="1" dirty="0">
              <a:solidFill>
                <a:srgbClr val="FF0000"/>
              </a:solidFill>
              <a:latin typeface="+mj-lt"/>
            </a:endParaRPr>
          </a:p>
        </p:txBody>
      </p:sp>
      <p:sp>
        <p:nvSpPr>
          <p:cNvPr id="3" name="Rectangle 2"/>
          <p:cNvSpPr/>
          <p:nvPr/>
        </p:nvSpPr>
        <p:spPr>
          <a:xfrm>
            <a:off x="785813" y="2071687"/>
            <a:ext cx="10458450" cy="237172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r>
              <a:rPr lang="fr-FR" sz="3600" dirty="0" smtClean="0">
                <a:latin typeface="Times New Roman" pitchFamily="18" charset="0"/>
                <a:cs typeface="Times New Roman" pitchFamily="18" charset="0"/>
              </a:rPr>
              <a:t>Elle touche le plus souvent les femmes : 3 femmes pour 1 homme.</a:t>
            </a:r>
            <a:r>
              <a:rPr lang="fr-FR" dirty="0" smtClean="0">
                <a:latin typeface="Times New Roman" pitchFamily="18" charset="0"/>
                <a:cs typeface="Times New Roman" pitchFamily="18" charset="0"/>
              </a:rPr>
              <a:t> </a:t>
            </a:r>
            <a:endParaRPr lang="fr-FR" dirty="0"/>
          </a:p>
        </p:txBody>
      </p:sp>
    </p:spTree>
    <p:extLst>
      <p:ext uri="{BB962C8B-B14F-4D97-AF65-F5344CB8AC3E}">
        <p14:creationId xmlns:p14="http://schemas.microsoft.com/office/powerpoint/2010/main" val="27676412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06509" y="0"/>
            <a:ext cx="10515600" cy="953038"/>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III- DIAGNOSTIC</a:t>
            </a:r>
            <a:endParaRPr lang="fr-FR" sz="4000" b="1" dirty="0">
              <a:solidFill>
                <a:srgbClr val="FF0000"/>
              </a:solidFill>
              <a:latin typeface="+mj-lt"/>
            </a:endParaRPr>
          </a:p>
        </p:txBody>
      </p:sp>
      <p:sp>
        <p:nvSpPr>
          <p:cNvPr id="3" name="Espace réservé du texte 2"/>
          <p:cNvSpPr>
            <a:spLocks noGrp="1"/>
          </p:cNvSpPr>
          <p:nvPr>
            <p:ph type="body" idx="1"/>
          </p:nvPr>
        </p:nvSpPr>
        <p:spPr>
          <a:xfrm>
            <a:off x="184732" y="1235365"/>
            <a:ext cx="11603865" cy="4708236"/>
          </a:xfrm>
        </p:spPr>
        <p:txBody>
          <a:bodyPr>
            <a:noAutofit/>
          </a:bodyPr>
          <a:lstStyle/>
          <a:p>
            <a:pPr>
              <a:lnSpc>
                <a:spcPct val="150000"/>
              </a:lnSpc>
            </a:pPr>
            <a:r>
              <a:rPr lang="fr-FR" sz="3600" dirty="0" smtClean="0">
                <a:solidFill>
                  <a:schemeClr val="tx1"/>
                </a:solidFill>
                <a:latin typeface="Times New Roman" pitchFamily="18" charset="0"/>
                <a:cs typeface="Times New Roman" pitchFamily="18" charset="0"/>
              </a:rPr>
              <a:t>Les symptômes sont divers : </a:t>
            </a:r>
          </a:p>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Paralysie, incapacité de se tenir debout et à marcher etc. ; </a:t>
            </a:r>
          </a:p>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Anesthésie, hyperesthésies, etc. ; </a:t>
            </a:r>
          </a:p>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Cécité, surdité, mutisme, etc. ; </a:t>
            </a:r>
          </a:p>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Douleurs : céphalées, douleurs abdominales, etc. ;</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0655016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63672" y="193182"/>
            <a:ext cx="10515600" cy="953038"/>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III- DIAGNOSTIC (suite)</a:t>
            </a:r>
            <a:endParaRPr lang="fr-FR" sz="4000" b="1" dirty="0">
              <a:solidFill>
                <a:srgbClr val="FF0000"/>
              </a:solidFill>
              <a:latin typeface="+mj-lt"/>
            </a:endParaRPr>
          </a:p>
        </p:txBody>
      </p:sp>
      <p:sp>
        <p:nvSpPr>
          <p:cNvPr id="3" name="Espace réservé du texte 2"/>
          <p:cNvSpPr>
            <a:spLocks noGrp="1"/>
          </p:cNvSpPr>
          <p:nvPr>
            <p:ph type="body" idx="1"/>
          </p:nvPr>
        </p:nvSpPr>
        <p:spPr>
          <a:xfrm>
            <a:off x="270457" y="1506827"/>
            <a:ext cx="11603865" cy="4275785"/>
          </a:xfrm>
        </p:spPr>
        <p:txBody>
          <a:bodyPr>
            <a:noAutofit/>
          </a:bodyPr>
          <a:lstStyle/>
          <a:p>
            <a:pPr>
              <a:lnSpc>
                <a:spcPct val="150000"/>
              </a:lnSpc>
            </a:pPr>
            <a:r>
              <a:rPr lang="fr-FR" sz="3600" dirty="0" smtClean="0">
                <a:solidFill>
                  <a:schemeClr val="tx1"/>
                </a:solidFill>
                <a:latin typeface="Times New Roman" pitchFamily="18" charset="0"/>
                <a:cs typeface="Times New Roman" pitchFamily="18" charset="0"/>
              </a:rPr>
              <a:t>Les examens médicaux sont strictement normaux (mais le sujet peut avoir une autre maladie associée ;). </a:t>
            </a:r>
          </a:p>
          <a:p>
            <a:pPr>
              <a:lnSpc>
                <a:spcPct val="150000"/>
              </a:lnSpc>
            </a:pPr>
            <a:r>
              <a:rPr lang="fr-FR" sz="3600" dirty="0" smtClean="0">
                <a:solidFill>
                  <a:schemeClr val="tx1"/>
                </a:solidFill>
                <a:latin typeface="Times New Roman" pitchFamily="18" charset="0"/>
                <a:cs typeface="Times New Roman" pitchFamily="18" charset="0"/>
              </a:rPr>
              <a:t>Le sujet ne fait pas exprès par rapport aux signes qu’il présente. Le contexte familial est important à prendre en compte ; notamment l’existence de bénéfices secondaires. </a:t>
            </a:r>
            <a:r>
              <a:rPr lang="fr-FR" sz="3600" dirty="0">
                <a:solidFill>
                  <a:schemeClr val="tx1"/>
                </a:solidFill>
              </a:rPr>
              <a:t/>
            </a:r>
            <a:br>
              <a:rPr lang="fr-FR" sz="3600" dirty="0">
                <a:solidFill>
                  <a:schemeClr val="tx1"/>
                </a:solidFill>
              </a:rPr>
            </a:br>
            <a:r>
              <a:rPr lang="fr-FR" sz="3600" dirty="0">
                <a:solidFill>
                  <a:schemeClr val="tx1"/>
                </a:solidFill>
              </a:rPr>
              <a:t/>
            </a:r>
            <a:br>
              <a:rPr lang="fr-FR" sz="3600" dirty="0">
                <a:solidFill>
                  <a:schemeClr val="tx1"/>
                </a:solidFill>
              </a:rPr>
            </a:br>
            <a:endParaRPr lang="fr-FR" sz="3600" dirty="0">
              <a:solidFill>
                <a:schemeClr val="tx1"/>
              </a:solidFill>
            </a:endParaRPr>
          </a:p>
        </p:txBody>
      </p:sp>
    </p:spTree>
    <p:extLst>
      <p:ext uri="{BB962C8B-B14F-4D97-AF65-F5344CB8AC3E}">
        <p14:creationId xmlns:p14="http://schemas.microsoft.com/office/powerpoint/2010/main" val="36189785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63672" y="193182"/>
            <a:ext cx="10515600" cy="953038"/>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IV- PERSONNALITE HYSTERIQUE</a:t>
            </a:r>
            <a:endParaRPr lang="fr-FR" sz="4000" b="1" dirty="0">
              <a:solidFill>
                <a:srgbClr val="FF0000"/>
              </a:solidFill>
              <a:latin typeface="+mj-lt"/>
            </a:endParaRPr>
          </a:p>
        </p:txBody>
      </p:sp>
      <p:sp>
        <p:nvSpPr>
          <p:cNvPr id="3" name="Espace réservé du texte 2"/>
          <p:cNvSpPr>
            <a:spLocks noGrp="1"/>
          </p:cNvSpPr>
          <p:nvPr>
            <p:ph type="body" idx="1"/>
          </p:nvPr>
        </p:nvSpPr>
        <p:spPr>
          <a:xfrm>
            <a:off x="233789" y="1033528"/>
            <a:ext cx="11603865" cy="5467285"/>
          </a:xfrm>
        </p:spPr>
        <p:txBody>
          <a:bodyPr>
            <a:noAutofit/>
          </a:bodyPr>
          <a:lstStyle/>
          <a:p>
            <a:pPr>
              <a:lnSpc>
                <a:spcPct val="150000"/>
              </a:lnSpc>
            </a:pPr>
            <a:r>
              <a:rPr lang="fr-FR" sz="3600" dirty="0" smtClean="0">
                <a:solidFill>
                  <a:schemeClr val="tx1"/>
                </a:solidFill>
                <a:latin typeface="Times New Roman" pitchFamily="18" charset="0"/>
                <a:cs typeface="Times New Roman" pitchFamily="18" charset="0"/>
              </a:rPr>
              <a:t>On retrouve les principaux traits de caractère suivants :</a:t>
            </a:r>
          </a:p>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Il veut plaire à tout le monde. </a:t>
            </a:r>
          </a:p>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Il vit une vie de rêve intense  </a:t>
            </a:r>
          </a:p>
          <a:p>
            <a:pPr>
              <a:lnSpc>
                <a:spcPct val="100000"/>
              </a:lnSpc>
              <a:buFont typeface="Wingdings" pitchFamily="2" charset="2"/>
              <a:buChar char="q"/>
            </a:pPr>
            <a:r>
              <a:rPr lang="fr-FR" sz="3600" dirty="0" smtClean="0">
                <a:solidFill>
                  <a:schemeClr val="tx1"/>
                </a:solidFill>
                <a:latin typeface="Times New Roman" pitchFamily="18" charset="0"/>
                <a:cs typeface="Times New Roman" pitchFamily="18" charset="0"/>
              </a:rPr>
              <a:t>Il change de comportement selon la situation. </a:t>
            </a:r>
          </a:p>
          <a:p>
            <a:pPr>
              <a:lnSpc>
                <a:spcPct val="100000"/>
              </a:lnSpc>
              <a:buFont typeface="Wingdings" pitchFamily="2" charset="2"/>
              <a:buChar char="q"/>
            </a:pPr>
            <a:r>
              <a:rPr lang="fr-FR" sz="3600" dirty="0" smtClean="0">
                <a:solidFill>
                  <a:schemeClr val="tx1"/>
                </a:solidFill>
                <a:latin typeface="Times New Roman" pitchFamily="18" charset="0"/>
                <a:cs typeface="Times New Roman" pitchFamily="18" charset="0"/>
              </a:rPr>
              <a:t>La sexualité est souvent perturbée : </a:t>
            </a:r>
            <a:r>
              <a:rPr lang="fr-FR" sz="3600" i="1" dirty="0" smtClean="0">
                <a:solidFill>
                  <a:schemeClr val="tx1"/>
                </a:solidFill>
                <a:latin typeface="Times New Roman" pitchFamily="18" charset="0"/>
                <a:cs typeface="Times New Roman" pitchFamily="18" charset="0"/>
              </a:rPr>
              <a:t>En général, il existe chez l’hystérique, un blocage ou ralentissement au plan </a:t>
            </a:r>
            <a:r>
              <a:rPr lang="fr-FR" sz="3600" i="1" dirty="0" smtClean="0">
                <a:latin typeface="Times New Roman" pitchFamily="18" charset="0"/>
                <a:cs typeface="Times New Roman" pitchFamily="18" charset="0"/>
              </a:rPr>
              <a:t>sexuel.</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30722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69269" y="200025"/>
            <a:ext cx="10389294" cy="733694"/>
          </a:xfrm>
        </p:spPr>
        <p:txBody>
          <a:bodyPr>
            <a:normAutofit fontScale="90000"/>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IV- PERSONNALITE HYSTERIQUE (suite)</a:t>
            </a:r>
            <a:endParaRPr lang="fr-FR" sz="4000" b="1" dirty="0">
              <a:solidFill>
                <a:srgbClr val="FF0000"/>
              </a:solidFill>
              <a:latin typeface="+mj-lt"/>
            </a:endParaRPr>
          </a:p>
        </p:txBody>
      </p:sp>
      <p:sp>
        <p:nvSpPr>
          <p:cNvPr id="3" name="Espace réservé du texte 2"/>
          <p:cNvSpPr>
            <a:spLocks noGrp="1"/>
          </p:cNvSpPr>
          <p:nvPr>
            <p:ph type="body" idx="1"/>
          </p:nvPr>
        </p:nvSpPr>
        <p:spPr>
          <a:xfrm>
            <a:off x="248723" y="971551"/>
            <a:ext cx="11943277" cy="5229224"/>
          </a:xfrm>
        </p:spPr>
        <p:txBody>
          <a:bodyPr>
            <a:noAutofit/>
          </a:bodyPr>
          <a:lstStyle/>
          <a:p>
            <a:pPr>
              <a:lnSpc>
                <a:spcPct val="150000"/>
              </a:lnSpc>
            </a:pPr>
            <a:r>
              <a:rPr lang="fr-FR" sz="3600" b="1" dirty="0" smtClean="0">
                <a:solidFill>
                  <a:schemeClr val="tx1"/>
                </a:solidFill>
                <a:latin typeface="Times New Roman" pitchFamily="18" charset="0"/>
                <a:cs typeface="Times New Roman" pitchFamily="18" charset="0"/>
              </a:rPr>
              <a:t>a- une demande affective intense auprès des autres.</a:t>
            </a:r>
          </a:p>
          <a:p>
            <a:pPr>
              <a:lnSpc>
                <a:spcPct val="150000"/>
              </a:lnSpc>
            </a:pPr>
            <a:r>
              <a:rPr lang="fr-FR" sz="3600" dirty="0" smtClean="0">
                <a:solidFill>
                  <a:schemeClr val="tx1"/>
                </a:solidFill>
                <a:latin typeface="Times New Roman" pitchFamily="18" charset="0"/>
                <a:cs typeface="Times New Roman" pitchFamily="18" charset="0"/>
              </a:rPr>
              <a:t>L’hystérique ne supporte pas qu’on ne puisse pas s’occuper de lui et souhaite en permanence séduire</a:t>
            </a:r>
            <a:r>
              <a:rPr lang="fr-FR" sz="3600" b="1" dirty="0" smtClean="0">
                <a:solidFill>
                  <a:schemeClr val="tx1"/>
                </a:solidFill>
                <a:latin typeface="Times New Roman" pitchFamily="18" charset="0"/>
                <a:cs typeface="Times New Roman" pitchFamily="18" charset="0"/>
              </a:rPr>
              <a:t> </a:t>
            </a:r>
          </a:p>
          <a:p>
            <a:pPr>
              <a:lnSpc>
                <a:spcPct val="150000"/>
              </a:lnSpc>
            </a:pPr>
            <a:r>
              <a:rPr lang="fr-FR" sz="3600" b="1" dirty="0" smtClean="0">
                <a:solidFill>
                  <a:schemeClr val="tx1"/>
                </a:solidFill>
                <a:latin typeface="Times New Roman" pitchFamily="18" charset="0"/>
                <a:cs typeface="Times New Roman" pitchFamily="18" charset="0"/>
              </a:rPr>
              <a:t>b- une intensité de la vie imaginative:</a:t>
            </a:r>
            <a:r>
              <a:rPr lang="fr-FR" sz="3600" dirty="0" smtClean="0">
                <a:solidFill>
                  <a:schemeClr val="tx1"/>
                </a:solidFill>
                <a:latin typeface="Times New Roman" pitchFamily="18" charset="0"/>
                <a:cs typeface="Times New Roman" pitchFamily="18" charset="0"/>
              </a:rPr>
              <a:t> </a:t>
            </a:r>
          </a:p>
          <a:p>
            <a:pPr>
              <a:lnSpc>
                <a:spcPct val="150000"/>
              </a:lnSpc>
            </a:pPr>
            <a:r>
              <a:rPr lang="fr-FR" sz="3600" dirty="0" smtClean="0">
                <a:solidFill>
                  <a:schemeClr val="tx1"/>
                </a:solidFill>
                <a:latin typeface="Times New Roman" pitchFamily="18" charset="0"/>
                <a:cs typeface="Times New Roman" pitchFamily="18" charset="0"/>
              </a:rPr>
              <a:t>L’hystérique a une vie imaginaire très intense; le désir se satisfait volontiers dans la rêverie</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110491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46555" y="0"/>
            <a:ext cx="10269133" cy="792452"/>
          </a:xfrm>
        </p:spPr>
        <p:txBody>
          <a:bodyPr>
            <a:normAutofit fontScale="90000"/>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V- LA PSYCHOLOGIE DE L’HYSTERIQUE</a:t>
            </a:r>
            <a:endParaRPr lang="fr-FR" sz="4000" b="1" dirty="0">
              <a:solidFill>
                <a:srgbClr val="FF0000"/>
              </a:solidFill>
              <a:latin typeface="+mj-lt"/>
            </a:endParaRPr>
          </a:p>
        </p:txBody>
      </p:sp>
      <p:sp>
        <p:nvSpPr>
          <p:cNvPr id="3" name="Espace réservé du texte 2"/>
          <p:cNvSpPr>
            <a:spLocks noGrp="1"/>
          </p:cNvSpPr>
          <p:nvPr>
            <p:ph type="body" idx="1"/>
          </p:nvPr>
        </p:nvSpPr>
        <p:spPr>
          <a:xfrm>
            <a:off x="270457" y="1000125"/>
            <a:ext cx="11603865" cy="5857875"/>
          </a:xfrm>
        </p:spPr>
        <p:txBody>
          <a:bodyPr>
            <a:noAutofit/>
          </a:bodyPr>
          <a:lstStyle/>
          <a:p>
            <a:pPr>
              <a:lnSpc>
                <a:spcPct val="150000"/>
              </a:lnSpc>
              <a:buFont typeface="Wingdings" pitchFamily="2" charset="2"/>
              <a:buChar char="q"/>
            </a:pPr>
            <a:r>
              <a:rPr lang="fr-FR" sz="3500" dirty="0" smtClean="0">
                <a:solidFill>
                  <a:schemeClr val="tx1"/>
                </a:solidFill>
                <a:latin typeface="Times New Roman" pitchFamily="18" charset="0"/>
                <a:cs typeface="Times New Roman" pitchFamily="18" charset="0"/>
              </a:rPr>
              <a:t>Le malade exprime ses émotions à travers son corps. La conversion est la transformation d’un phénomène psychique en un symptôme corporel. </a:t>
            </a:r>
          </a:p>
          <a:p>
            <a:pPr>
              <a:lnSpc>
                <a:spcPct val="100000"/>
              </a:lnSpc>
              <a:buFont typeface="Wingdings" pitchFamily="2" charset="2"/>
              <a:buChar char="q"/>
            </a:pPr>
            <a:r>
              <a:rPr lang="fr-FR" sz="3500" dirty="0" smtClean="0">
                <a:solidFill>
                  <a:schemeClr val="tx1"/>
                </a:solidFill>
                <a:latin typeface="Times New Roman" pitchFamily="18" charset="0"/>
                <a:cs typeface="Times New Roman" pitchFamily="18" charset="0"/>
              </a:rPr>
              <a:t> La conversion a aussi pour objet d’obtenir des «bénéfices secondaires», le symptôme permettant au patient d’être entouré, d’accéder au statut de malade, d’échapper à ses responsabilités, voire d’obtenir des prestations sociales</a:t>
            </a:r>
            <a:endParaRPr lang="fr-FR" sz="35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132103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49384" y="0"/>
            <a:ext cx="10515600" cy="953038"/>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VI- EVOLUTION</a:t>
            </a:r>
            <a:endParaRPr lang="fr-FR" sz="4000" b="1" dirty="0">
              <a:solidFill>
                <a:srgbClr val="FF0000"/>
              </a:solidFill>
              <a:latin typeface="+mj-lt"/>
            </a:endParaRPr>
          </a:p>
        </p:txBody>
      </p:sp>
      <p:sp>
        <p:nvSpPr>
          <p:cNvPr id="3" name="Espace réservé du texte 2"/>
          <p:cNvSpPr>
            <a:spLocks noGrp="1"/>
          </p:cNvSpPr>
          <p:nvPr>
            <p:ph type="body" idx="1"/>
          </p:nvPr>
        </p:nvSpPr>
        <p:spPr>
          <a:xfrm>
            <a:off x="213307" y="1685924"/>
            <a:ext cx="11603865" cy="4200525"/>
          </a:xfrm>
        </p:spPr>
        <p:txBody>
          <a:bodyPr>
            <a:noAutofit/>
          </a:bodyPr>
          <a:lstStyle/>
          <a:p>
            <a:pPr>
              <a:lnSpc>
                <a:spcPct val="150000"/>
              </a:lnSpc>
            </a:pPr>
            <a:r>
              <a:rPr lang="fr-FR" sz="3600" b="1" dirty="0"/>
              <a:t> </a:t>
            </a:r>
            <a:r>
              <a:rPr lang="fr-FR" sz="3600" dirty="0" smtClean="0">
                <a:solidFill>
                  <a:schemeClr val="tx1"/>
                </a:solidFill>
                <a:latin typeface="Times New Roman" pitchFamily="18" charset="0"/>
                <a:cs typeface="Times New Roman" pitchFamily="18" charset="0"/>
              </a:rPr>
              <a:t>En dehors de tout traitement, les symptômes peuvent disparaître spontanément, au moins de façon transitoire, pour réapparaître à la moindre occasion qui réactivera le conflit ancien.</a:t>
            </a:r>
            <a:endParaRPr lang="fr-FR" sz="3600" dirty="0">
              <a:solidFill>
                <a:schemeClr val="tx1"/>
              </a:solidFill>
            </a:endParaRPr>
          </a:p>
        </p:txBody>
      </p:sp>
    </p:spTree>
    <p:extLst>
      <p:ext uri="{BB962C8B-B14F-4D97-AF65-F5344CB8AC3E}">
        <p14:creationId xmlns:p14="http://schemas.microsoft.com/office/powerpoint/2010/main" val="40999729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06522" y="0"/>
            <a:ext cx="10166303" cy="953038"/>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VII- TRAITEMENT</a:t>
            </a:r>
            <a:endParaRPr lang="fr-FR" sz="4000" b="1" dirty="0">
              <a:solidFill>
                <a:srgbClr val="FF0000"/>
              </a:solidFill>
              <a:latin typeface="+mj-lt"/>
            </a:endParaRPr>
          </a:p>
        </p:txBody>
      </p:sp>
      <p:sp>
        <p:nvSpPr>
          <p:cNvPr id="3" name="Espace réservé du texte 2"/>
          <p:cNvSpPr>
            <a:spLocks noGrp="1"/>
          </p:cNvSpPr>
          <p:nvPr>
            <p:ph type="body" idx="1"/>
          </p:nvPr>
        </p:nvSpPr>
        <p:spPr>
          <a:xfrm>
            <a:off x="270457" y="1506827"/>
            <a:ext cx="11603865" cy="4275785"/>
          </a:xfrm>
        </p:spPr>
        <p:txBody>
          <a:bodyPr>
            <a:noAutofit/>
          </a:bodyPr>
          <a:lstStyle/>
          <a:p>
            <a:pPr lvl="0" fontAlgn="base">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Médicaments : anxiolytique et antidépresseur s’il y’a une </a:t>
            </a:r>
            <a:r>
              <a:rPr lang="fr-FR" sz="3600" dirty="0" err="1" smtClean="0">
                <a:solidFill>
                  <a:schemeClr val="tx1"/>
                </a:solidFill>
                <a:latin typeface="Times New Roman" pitchFamily="18" charset="0"/>
                <a:cs typeface="Times New Roman" pitchFamily="18" charset="0"/>
              </a:rPr>
              <a:t>comorbidité</a:t>
            </a:r>
            <a:endParaRPr lang="fr-FR" sz="3600" dirty="0" smtClean="0">
              <a:solidFill>
                <a:schemeClr val="tx1"/>
              </a:solidFill>
              <a:latin typeface="Times New Roman" pitchFamily="18" charset="0"/>
              <a:cs typeface="Times New Roman" pitchFamily="18" charset="0"/>
            </a:endParaRPr>
          </a:p>
          <a:p>
            <a:pPr lvl="0" fontAlgn="base">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Psychothérapie : soutenir le patient </a:t>
            </a:r>
            <a:endParaRPr lang="fr-FR" sz="36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06731568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9430" y="2266681"/>
            <a:ext cx="10515600" cy="953038"/>
          </a:xfrm>
        </p:spPr>
        <p:txBody>
          <a:bodyPr>
            <a:noAutofit/>
          </a:bodyPr>
          <a:lstStyle/>
          <a:p>
            <a:pPr lvl="1" algn="ctr" defTabSz="914377" rtl="0">
              <a:lnSpc>
                <a:spcPct val="90000"/>
              </a:lnSpc>
              <a:spcBef>
                <a:spcPct val="0"/>
              </a:spcBef>
            </a:pPr>
            <a:r>
              <a:rPr lang="fr-FR" sz="5400" b="1" dirty="0">
                <a:solidFill>
                  <a:srgbClr val="FF0000"/>
                </a:solidFill>
              </a:rPr>
              <a:t/>
            </a:r>
            <a:br>
              <a:rPr lang="fr-FR" sz="5400" b="1" dirty="0">
                <a:solidFill>
                  <a:srgbClr val="FF0000"/>
                </a:solidFill>
              </a:rPr>
            </a:br>
            <a:endParaRPr lang="fr-FR" sz="5400" b="1" dirty="0">
              <a:solidFill>
                <a:srgbClr val="FF0000"/>
              </a:solidFill>
            </a:endParaRPr>
          </a:p>
        </p:txBody>
      </p:sp>
      <p:sp>
        <p:nvSpPr>
          <p:cNvPr id="3" name="Rectangle 2"/>
          <p:cNvSpPr/>
          <p:nvPr/>
        </p:nvSpPr>
        <p:spPr>
          <a:xfrm>
            <a:off x="1343026" y="315396"/>
            <a:ext cx="9415462" cy="523220"/>
          </a:xfrm>
          <a:prstGeom prst="rect">
            <a:avLst/>
          </a:prstGeom>
        </p:spPr>
        <p:txBody>
          <a:bodyPr wrap="square">
            <a:spAutoFit/>
          </a:bodyPr>
          <a:lstStyle/>
          <a:p>
            <a:pPr algn="ctr"/>
            <a:r>
              <a:rPr lang="fr-FR" sz="2800" b="1" dirty="0" smtClean="0">
                <a:solidFill>
                  <a:srgbClr val="FF0000"/>
                </a:solidFill>
                <a:latin typeface="+mj-lt"/>
                <a:cs typeface="Times New Roman" pitchFamily="18" charset="0"/>
              </a:rPr>
              <a:t>VIII-CONDUITE A TENIR DE L’AUXILLIAIRE</a:t>
            </a:r>
            <a:endParaRPr lang="fr-FR" dirty="0">
              <a:solidFill>
                <a:srgbClr val="FF0000"/>
              </a:solidFill>
              <a:latin typeface="+mj-lt"/>
            </a:endParaRPr>
          </a:p>
        </p:txBody>
      </p:sp>
      <p:sp>
        <p:nvSpPr>
          <p:cNvPr id="4" name="Rectangle 3"/>
          <p:cNvSpPr/>
          <p:nvPr/>
        </p:nvSpPr>
        <p:spPr>
          <a:xfrm>
            <a:off x="214313" y="899891"/>
            <a:ext cx="11758612" cy="5243734"/>
          </a:xfrm>
          <a:prstGeom prst="rect">
            <a:avLst/>
          </a:prstGeom>
        </p:spPr>
        <p:txBody>
          <a:bodyPr wrap="square">
            <a:spAutoFit/>
          </a:bodyPr>
          <a:lstStyle/>
          <a:p>
            <a:pPr>
              <a:lnSpc>
                <a:spcPct val="150000"/>
              </a:lnSpc>
              <a:buNone/>
            </a:pPr>
            <a:r>
              <a:rPr lang="fr-FR" sz="3200" dirty="0" smtClean="0">
                <a:latin typeface="Times New Roman" pitchFamily="18" charset="0"/>
                <a:cs typeface="Times New Roman" pitchFamily="18" charset="0"/>
              </a:rPr>
              <a:t>L’auxiliaire ou l’infirmier n’intervient pas ou très peu dans la prise en charge des névroses. Cependant il peut : </a:t>
            </a:r>
          </a:p>
          <a:p>
            <a:pPr>
              <a:lnSpc>
                <a:spcPct val="150000"/>
              </a:lnSpc>
              <a:buFont typeface="Wingdings" pitchFamily="2" charset="2"/>
              <a:buChar char="q"/>
            </a:pPr>
            <a:r>
              <a:rPr lang="fr-FR" sz="3200" dirty="0" smtClean="0">
                <a:latin typeface="Times New Roman" pitchFamily="18" charset="0"/>
                <a:cs typeface="Times New Roman" pitchFamily="18" charset="0"/>
              </a:rPr>
              <a:t>amener le patient à participer à des groupes de parole ou l’encourager à suivre une thérapie et l’orienter.</a:t>
            </a:r>
          </a:p>
          <a:p>
            <a:pPr>
              <a:lnSpc>
                <a:spcPct val="150000"/>
              </a:lnSpc>
              <a:buFont typeface="Wingdings" pitchFamily="2" charset="2"/>
              <a:buChar char="q"/>
            </a:pPr>
            <a:r>
              <a:rPr lang="fr-FR" sz="3200" dirty="0" smtClean="0">
                <a:latin typeface="Times New Roman" pitchFamily="18" charset="0"/>
                <a:cs typeface="Times New Roman" pitchFamily="18" charset="0"/>
              </a:rPr>
              <a:t>accompagner le patient s’il y a des examens complémentaires </a:t>
            </a:r>
          </a:p>
          <a:p>
            <a:pPr>
              <a:lnSpc>
                <a:spcPct val="150000"/>
              </a:lnSpc>
              <a:buFont typeface="Wingdings" pitchFamily="2" charset="2"/>
              <a:buChar char="q"/>
            </a:pPr>
            <a:r>
              <a:rPr lang="fr-FR" sz="3200" dirty="0" smtClean="0">
                <a:latin typeface="Times New Roman" pitchFamily="18" charset="0"/>
                <a:cs typeface="Times New Roman" pitchFamily="18" charset="0"/>
              </a:rPr>
              <a:t>être à l’écoute du patient et de ses émotions </a:t>
            </a:r>
          </a:p>
          <a:p>
            <a:pPr>
              <a:lnSpc>
                <a:spcPct val="150000"/>
              </a:lnSpc>
              <a:buFont typeface="Wingdings" pitchFamily="2" charset="2"/>
              <a:buChar char="q"/>
            </a:pPr>
            <a:r>
              <a:rPr lang="fr-FR" sz="3200" dirty="0" smtClean="0">
                <a:latin typeface="Times New Roman" pitchFamily="18" charset="0"/>
                <a:cs typeface="Times New Roman" pitchFamily="18" charset="0"/>
              </a:rPr>
              <a:t>Créer un climat de confiance.</a:t>
            </a:r>
            <a:endParaRPr lang="fr-FR" dirty="0"/>
          </a:p>
        </p:txBody>
      </p:sp>
    </p:spTree>
    <p:extLst>
      <p:ext uri="{BB962C8B-B14F-4D97-AF65-F5344CB8AC3E}">
        <p14:creationId xmlns:p14="http://schemas.microsoft.com/office/powerpoint/2010/main" val="20171021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3520" y="193181"/>
            <a:ext cx="10515600" cy="953038"/>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RESUMONS</a:t>
            </a:r>
            <a:endParaRPr lang="fr-FR" sz="4000" b="1" dirty="0">
              <a:solidFill>
                <a:srgbClr val="FF0000"/>
              </a:solidFill>
              <a:latin typeface="+mj-lt"/>
            </a:endParaRPr>
          </a:p>
        </p:txBody>
      </p:sp>
      <p:sp>
        <p:nvSpPr>
          <p:cNvPr id="3" name="Espace réservé du texte 2"/>
          <p:cNvSpPr>
            <a:spLocks noGrp="1"/>
          </p:cNvSpPr>
          <p:nvPr>
            <p:ph type="body" idx="1"/>
          </p:nvPr>
        </p:nvSpPr>
        <p:spPr>
          <a:xfrm>
            <a:off x="300038" y="1194716"/>
            <a:ext cx="11891962" cy="5331853"/>
          </a:xfrm>
        </p:spPr>
        <p:txBody>
          <a:bodyPr>
            <a:noAutofit/>
          </a:bodyPr>
          <a:lstStyle/>
          <a:p>
            <a:r>
              <a:rPr lang="fr-FR" sz="3600" dirty="0">
                <a:solidFill>
                  <a:schemeClr val="tx1"/>
                </a:solidFill>
              </a:rPr>
              <a:t> </a:t>
            </a:r>
            <a:r>
              <a:rPr lang="fr-FR" sz="3200" dirty="0" smtClean="0">
                <a:latin typeface="Times New Roman" pitchFamily="18" charset="0"/>
                <a:cs typeface="Times New Roman" pitchFamily="18" charset="0"/>
              </a:rPr>
              <a:t> </a:t>
            </a:r>
            <a:r>
              <a:rPr lang="fr-FR" sz="3200" dirty="0" smtClean="0">
                <a:solidFill>
                  <a:schemeClr val="tx1"/>
                </a:solidFill>
                <a:latin typeface="Times New Roman" pitchFamily="18" charset="0"/>
                <a:cs typeface="Times New Roman" pitchFamily="18" charset="0"/>
              </a:rPr>
              <a:t>1- L’hystérie touche le plus souvent les hommes : 3 hommes pour 1 femme.</a:t>
            </a:r>
          </a:p>
          <a:p>
            <a:r>
              <a:rPr lang="fr-FR" sz="3200" dirty="0" smtClean="0">
                <a:solidFill>
                  <a:schemeClr val="tx1"/>
                </a:solidFill>
                <a:latin typeface="Times New Roman" pitchFamily="18" charset="0"/>
                <a:cs typeface="Times New Roman" pitchFamily="18" charset="0"/>
              </a:rPr>
              <a:t>			vrai			faux</a:t>
            </a:r>
          </a:p>
          <a:p>
            <a:r>
              <a:rPr lang="fr-FR" sz="3200" dirty="0" smtClean="0">
                <a:solidFill>
                  <a:schemeClr val="tx1"/>
                </a:solidFill>
                <a:latin typeface="Times New Roman" pitchFamily="18" charset="0"/>
                <a:cs typeface="Times New Roman" pitchFamily="18" charset="0"/>
              </a:rPr>
              <a:t>2-  Parmi ces affirmations, cochez les deux éléments de la conduite à tenir de l’auxiliaire devant un cas d’hystérie:</a:t>
            </a:r>
          </a:p>
          <a:p>
            <a:pPr>
              <a:lnSpc>
                <a:spcPct val="150000"/>
              </a:lnSpc>
              <a:buFont typeface="Wingdings" pitchFamily="2" charset="2"/>
              <a:buChar char="q"/>
            </a:pPr>
            <a:r>
              <a:rPr lang="fr-FR" sz="3200" dirty="0" smtClean="0">
                <a:solidFill>
                  <a:schemeClr val="tx1"/>
                </a:solidFill>
                <a:latin typeface="Times New Roman" pitchFamily="18" charset="0"/>
                <a:cs typeface="Times New Roman" pitchFamily="18" charset="0"/>
              </a:rPr>
              <a:t>Etre à l’écoute du patient et de ses émotions </a:t>
            </a:r>
          </a:p>
          <a:p>
            <a:pPr>
              <a:lnSpc>
                <a:spcPct val="150000"/>
              </a:lnSpc>
              <a:buFont typeface="Wingdings" pitchFamily="2" charset="2"/>
              <a:buChar char="q"/>
            </a:pPr>
            <a:r>
              <a:rPr lang="fr-FR" sz="3200" dirty="0" smtClean="0">
                <a:solidFill>
                  <a:schemeClr val="tx1"/>
                </a:solidFill>
                <a:latin typeface="Times New Roman" pitchFamily="18" charset="0"/>
                <a:cs typeface="Times New Roman" pitchFamily="18" charset="0"/>
              </a:rPr>
              <a:t>Créer un climat de confiance.</a:t>
            </a:r>
          </a:p>
          <a:p>
            <a:pPr>
              <a:lnSpc>
                <a:spcPct val="150000"/>
              </a:lnSpc>
              <a:buFont typeface="Wingdings" pitchFamily="2" charset="2"/>
              <a:buChar char="q"/>
            </a:pPr>
            <a:r>
              <a:rPr lang="fr-FR" sz="3200" dirty="0" smtClean="0">
                <a:solidFill>
                  <a:schemeClr val="tx1"/>
                </a:solidFill>
                <a:latin typeface="Times New Roman" pitchFamily="18" charset="0"/>
                <a:cs typeface="Times New Roman" pitchFamily="18" charset="0"/>
              </a:rPr>
              <a:t>Prescrire des anxiolytiques</a:t>
            </a:r>
            <a:endParaRPr lang="fr-FR" sz="32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06226762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7A70F2-A536-4832-B090-14416EA5BA5E}"/>
              </a:ext>
            </a:extLst>
          </p:cNvPr>
          <p:cNvSpPr>
            <a:spLocks noGrp="1"/>
          </p:cNvSpPr>
          <p:nvPr>
            <p:ph type="title"/>
          </p:nvPr>
        </p:nvSpPr>
        <p:spPr/>
        <p:txBody>
          <a:bodyPr/>
          <a:lstStyle/>
          <a:p>
            <a:r>
              <a:rPr lang="fr-CI" dirty="0"/>
              <a:t> </a:t>
            </a:r>
          </a:p>
        </p:txBody>
      </p:sp>
      <p:pic>
        <p:nvPicPr>
          <p:cNvPr id="4" name="Espace réservé du contenu 5">
            <a:extLst>
              <a:ext uri="{FF2B5EF4-FFF2-40B4-BE49-F238E27FC236}">
                <a16:creationId xmlns:a16="http://schemas.microsoft.com/office/drawing/2014/main" id="{A79AD0FB-FE6A-4923-BC43-7107C9A577A5}"/>
              </a:ext>
            </a:extLst>
          </p:cNvPr>
          <p:cNvPicPr>
            <a:picLocks noGrp="1" noChangeAspect="1"/>
          </p:cNvPicPr>
          <p:nvPr>
            <p:ph idx="1"/>
          </p:nvPr>
        </p:nvPicPr>
        <p:blipFill>
          <a:blip r:embed="rId2"/>
          <a:stretch>
            <a:fillRect/>
          </a:stretch>
        </p:blipFill>
        <p:spPr>
          <a:xfrm>
            <a:off x="2263806" y="1825625"/>
            <a:ext cx="7109311" cy="4351338"/>
          </a:xfrm>
          <a:prstGeom prst="rect">
            <a:avLst/>
          </a:prstGeom>
        </p:spPr>
      </p:pic>
      <p:pic>
        <p:nvPicPr>
          <p:cNvPr id="5" name="Picture 3" descr="AG00373_">
            <a:extLst>
              <a:ext uri="{FF2B5EF4-FFF2-40B4-BE49-F238E27FC236}">
                <a16:creationId xmlns:a16="http://schemas.microsoft.com/office/drawing/2014/main" id="{4192ECD9-A6D5-461B-BFA0-3555BCB914B4}"/>
              </a:ext>
            </a:extLst>
          </p:cNvPr>
          <p:cNvPicPr>
            <a:picLocks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flipH="1">
            <a:off x="-1" y="4256373"/>
            <a:ext cx="2356984" cy="242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AG00373_">
            <a:extLst>
              <a:ext uri="{FF2B5EF4-FFF2-40B4-BE49-F238E27FC236}">
                <a16:creationId xmlns:a16="http://schemas.microsoft.com/office/drawing/2014/main" id="{47DE6839-C9A8-4F67-89CC-81C792AB6B02}"/>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835015" y="4342417"/>
            <a:ext cx="2356985" cy="2336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Espace réservé de la date 6">
            <a:extLst>
              <a:ext uri="{FF2B5EF4-FFF2-40B4-BE49-F238E27FC236}">
                <a16:creationId xmlns:a16="http://schemas.microsoft.com/office/drawing/2014/main" id="{00C8A457-37DE-464B-B1EB-E27B6F216B2E}"/>
              </a:ext>
            </a:extLst>
          </p:cNvPr>
          <p:cNvSpPr>
            <a:spLocks noGrp="1"/>
          </p:cNvSpPr>
          <p:nvPr>
            <p:ph type="dt" sz="half" idx="10"/>
          </p:nvPr>
        </p:nvSpPr>
        <p:spPr/>
        <p:txBody>
          <a:bodyPr/>
          <a:lstStyle/>
          <a:p>
            <a:fld id="{8FD405D7-5D38-428A-8CC2-F9E854823807}" type="datetime1">
              <a:rPr lang="fr-FR" smtClean="0"/>
              <a:pPr/>
              <a:t>15/05/2026</a:t>
            </a:fld>
            <a:endParaRPr lang="fr-FR"/>
          </a:p>
        </p:txBody>
      </p:sp>
      <p:sp>
        <p:nvSpPr>
          <p:cNvPr id="9" name="ZoneTexte 8">
            <a:extLst>
              <a:ext uri="{FF2B5EF4-FFF2-40B4-BE49-F238E27FC236}">
                <a16:creationId xmlns:a16="http://schemas.microsoft.com/office/drawing/2014/main" id="{3FABC065-1A3D-4D1A-95C3-88E96A3D9C59}"/>
              </a:ext>
            </a:extLst>
          </p:cNvPr>
          <p:cNvSpPr txBox="1"/>
          <p:nvPr/>
        </p:nvSpPr>
        <p:spPr>
          <a:xfrm>
            <a:off x="3051699" y="1976969"/>
            <a:ext cx="6103398" cy="369332"/>
          </a:xfrm>
          <a:prstGeom prst="rect">
            <a:avLst/>
          </a:prstGeom>
          <a:noFill/>
        </p:spPr>
        <p:txBody>
          <a:bodyPr wrap="square">
            <a:spAutoFit/>
          </a:bodyPr>
          <a:lstStyle/>
          <a:p>
            <a:r>
              <a:rPr lang="fr-F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fr-FR" sz="1800" dirty="0">
              <a:solidFill>
                <a:srgbClr val="000000"/>
              </a:solidFill>
              <a:effectLst/>
              <a:latin typeface="Arial Unicode MS"/>
            </a:endParaRPr>
          </a:p>
        </p:txBody>
      </p:sp>
    </p:spTree>
    <p:extLst>
      <p:ext uri="{BB962C8B-B14F-4D97-AF65-F5344CB8AC3E}">
        <p14:creationId xmlns:p14="http://schemas.microsoft.com/office/powerpoint/2010/main" val="21227958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3475" y="2745397"/>
            <a:ext cx="10317480" cy="815927"/>
          </a:xfrm>
        </p:spPr>
        <p:txBody>
          <a:bodyPr/>
          <a:lstStyle/>
          <a:p>
            <a:pPr algn="ctr"/>
            <a:r>
              <a:rPr lang="fr-FR" sz="4000" b="1" dirty="0" smtClean="0">
                <a:solidFill>
                  <a:srgbClr val="FF0000"/>
                </a:solidFill>
                <a:latin typeface="+mj-lt"/>
                <a:cs typeface="Times New Roman" pitchFamily="18" charset="0"/>
              </a:rPr>
              <a:t>B- LES TROUBLES DE L’HUMEUR</a:t>
            </a:r>
            <a:endParaRPr lang="fr-FR" dirty="0">
              <a:solidFill>
                <a:srgbClr val="FF0000"/>
              </a:solidFill>
              <a:latin typeface="+mj-lt"/>
            </a:endParaRPr>
          </a:p>
        </p:txBody>
      </p:sp>
    </p:spTree>
    <p:extLst>
      <p:ext uri="{BB962C8B-B14F-4D97-AF65-F5344CB8AC3E}">
        <p14:creationId xmlns:p14="http://schemas.microsoft.com/office/powerpoint/2010/main" val="189792892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12156" y="154546"/>
            <a:ext cx="10515600" cy="953038"/>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INTRODUCTION</a:t>
            </a:r>
            <a:endParaRPr lang="fr-FR" sz="4000" b="1" dirty="0">
              <a:solidFill>
                <a:srgbClr val="FF0000"/>
              </a:solidFill>
              <a:latin typeface="+mj-lt"/>
            </a:endParaRPr>
          </a:p>
        </p:txBody>
      </p:sp>
      <p:sp>
        <p:nvSpPr>
          <p:cNvPr id="3" name="Espace réservé du texte 2"/>
          <p:cNvSpPr>
            <a:spLocks noGrp="1"/>
          </p:cNvSpPr>
          <p:nvPr>
            <p:ph type="body" idx="1"/>
          </p:nvPr>
        </p:nvSpPr>
        <p:spPr>
          <a:xfrm>
            <a:off x="154547" y="1220876"/>
            <a:ext cx="12037453" cy="5331853"/>
          </a:xfrm>
        </p:spPr>
        <p:txBody>
          <a:bodyPr>
            <a:noAutofit/>
          </a:bodyPr>
          <a:lstStyle/>
          <a:p>
            <a:pPr>
              <a:lnSpc>
                <a:spcPct val="150000"/>
              </a:lnSpc>
            </a:pPr>
            <a:r>
              <a:rPr lang="fr-FR" sz="3600" dirty="0" smtClean="0">
                <a:solidFill>
                  <a:schemeClr val="tx1"/>
                </a:solidFill>
                <a:latin typeface="Times New Roman" pitchFamily="18" charset="0"/>
                <a:cs typeface="Times New Roman" pitchFamily="18" charset="0"/>
              </a:rPr>
              <a:t>L’humeur est cette disposition fondamentale de l’esprit qui fait que l’individu se sent gai ou triste, qu’il est dans l’agréable ou le désagréable, le plaisir ou le déplaisir.   L’humeur change en fonction de l’environnement et des situations que vit le sujet. L’humeur peut être triste dans la dépression ou particulièrement gaie dans les moments d’excitation. </a:t>
            </a:r>
          </a:p>
          <a:p>
            <a:pPr algn="ctr"/>
            <a:endParaRPr lang="fr-FR" sz="3600" b="1" dirty="0">
              <a:solidFill>
                <a:srgbClr val="FF0000"/>
              </a:solidFill>
              <a:latin typeface="+mj-lt"/>
            </a:endParaRPr>
          </a:p>
          <a:p>
            <a:pPr algn="ctr"/>
            <a:endParaRPr lang="fr-FR" sz="4400" dirty="0">
              <a:solidFill>
                <a:srgbClr val="FF0000"/>
              </a:solidFill>
              <a:effectLst/>
              <a:latin typeface="+mj-lt"/>
            </a:endParaRPr>
          </a:p>
        </p:txBody>
      </p:sp>
    </p:spTree>
    <p:extLst>
      <p:ext uri="{BB962C8B-B14F-4D97-AF65-F5344CB8AC3E}">
        <p14:creationId xmlns:p14="http://schemas.microsoft.com/office/powerpoint/2010/main" val="26675999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2144" y="0"/>
            <a:ext cx="10515600" cy="828675"/>
          </a:xfrm>
        </p:spPr>
        <p:txBody>
          <a:bodyPr>
            <a:normAutofit/>
          </a:bodyPr>
          <a:lstStyle/>
          <a:p>
            <a:pPr lvl="1" algn="ctr" defTabSz="914377" rtl="0">
              <a:lnSpc>
                <a:spcPct val="90000"/>
              </a:lnSpc>
              <a:spcBef>
                <a:spcPct val="0"/>
              </a:spcBef>
            </a:pPr>
            <a:r>
              <a:rPr lang="fr-FR" sz="4000" b="1" dirty="0">
                <a:solidFill>
                  <a:srgbClr val="FF0000"/>
                </a:solidFill>
                <a:latin typeface="+mj-lt"/>
                <a:cs typeface="Times New Roman" pitchFamily="18" charset="0"/>
              </a:rPr>
              <a:t>INTRODUCTION</a:t>
            </a:r>
            <a:endParaRPr lang="fr-FR" sz="4000" b="1" dirty="0">
              <a:solidFill>
                <a:srgbClr val="FF0000"/>
              </a:solidFill>
              <a:latin typeface="+mj-lt"/>
            </a:endParaRPr>
          </a:p>
        </p:txBody>
      </p:sp>
      <p:sp>
        <p:nvSpPr>
          <p:cNvPr id="3" name="Espace réservé du texte 2"/>
          <p:cNvSpPr>
            <a:spLocks noGrp="1"/>
          </p:cNvSpPr>
          <p:nvPr>
            <p:ph type="body" idx="1"/>
          </p:nvPr>
        </p:nvSpPr>
        <p:spPr>
          <a:xfrm>
            <a:off x="368011" y="1328738"/>
            <a:ext cx="11603865" cy="4995390"/>
          </a:xfrm>
        </p:spPr>
        <p:txBody>
          <a:bodyPr>
            <a:noAutofit/>
          </a:bodyPr>
          <a:lstStyle/>
          <a:p>
            <a:pPr>
              <a:lnSpc>
                <a:spcPct val="100000"/>
              </a:lnSpc>
            </a:pPr>
            <a:r>
              <a:rPr lang="fr-FR" sz="3600" dirty="0" smtClean="0">
                <a:solidFill>
                  <a:schemeClr val="tx1"/>
                </a:solidFill>
                <a:latin typeface="Times New Roman" pitchFamily="18" charset="0"/>
                <a:cs typeface="Times New Roman" pitchFamily="18" charset="0"/>
              </a:rPr>
              <a:t>Être triste n’est pas pathologique en soi dans la mesure où toute tristesse peut être justifiée par un évènement ou une situation particulièrement désagréable.</a:t>
            </a:r>
          </a:p>
          <a:p>
            <a:pPr>
              <a:lnSpc>
                <a:spcPct val="100000"/>
              </a:lnSpc>
            </a:pPr>
            <a:r>
              <a:rPr lang="fr-FR" sz="3600" dirty="0" smtClean="0">
                <a:solidFill>
                  <a:schemeClr val="tx1"/>
                </a:solidFill>
                <a:latin typeface="Times New Roman" pitchFamily="18" charset="0"/>
                <a:cs typeface="Times New Roman" pitchFamily="18" charset="0"/>
              </a:rPr>
              <a:t>Dans les pathologies de l’humeur notre étude se limitera essentiellement : </a:t>
            </a:r>
          </a:p>
          <a:p>
            <a:pPr>
              <a:lnSpc>
                <a:spcPct val="100000"/>
              </a:lnSpc>
              <a:buFont typeface="Wingdings" pitchFamily="2" charset="2"/>
              <a:buChar char="q"/>
            </a:pPr>
            <a:r>
              <a:rPr lang="fr-FR" sz="3600" dirty="0" smtClean="0">
                <a:solidFill>
                  <a:schemeClr val="tx1"/>
                </a:solidFill>
                <a:latin typeface="Times New Roman" pitchFamily="18" charset="0"/>
                <a:cs typeface="Times New Roman" pitchFamily="18" charset="0"/>
              </a:rPr>
              <a:t>Aux troubles dépressifs </a:t>
            </a:r>
          </a:p>
          <a:p>
            <a:pPr>
              <a:lnSpc>
                <a:spcPct val="100000"/>
              </a:lnSpc>
              <a:buFont typeface="Wingdings" pitchFamily="2" charset="2"/>
              <a:buChar char="q"/>
            </a:pPr>
            <a:r>
              <a:rPr lang="fr-FR" sz="3600" dirty="0" smtClean="0">
                <a:solidFill>
                  <a:schemeClr val="tx1"/>
                </a:solidFill>
                <a:latin typeface="Times New Roman" pitchFamily="18" charset="0"/>
                <a:cs typeface="Times New Roman" pitchFamily="18" charset="0"/>
              </a:rPr>
              <a:t>A l’épisode maniaque</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939651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97868" y="271462"/>
            <a:ext cx="10515600" cy="857249"/>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OBJECTIF  GENERAL</a:t>
            </a:r>
            <a:endParaRPr lang="fr-FR" sz="4000" b="1" dirty="0">
              <a:solidFill>
                <a:srgbClr val="FF0000"/>
              </a:solidFill>
              <a:latin typeface="+mj-lt"/>
            </a:endParaRPr>
          </a:p>
        </p:txBody>
      </p:sp>
      <p:sp>
        <p:nvSpPr>
          <p:cNvPr id="3" name="Espace réservé du texte 2"/>
          <p:cNvSpPr>
            <a:spLocks noGrp="1"/>
          </p:cNvSpPr>
          <p:nvPr>
            <p:ph type="body" idx="1"/>
          </p:nvPr>
        </p:nvSpPr>
        <p:spPr>
          <a:xfrm>
            <a:off x="757237" y="1400175"/>
            <a:ext cx="11001375" cy="4709641"/>
          </a:xfrm>
        </p:spPr>
        <p:txBody>
          <a:bodyPr>
            <a:noAutofit/>
          </a:bodyPr>
          <a:lstStyle/>
          <a:p>
            <a:pPr marL="571500" indent="-571500">
              <a:lnSpc>
                <a:spcPct val="150000"/>
              </a:lnSpc>
            </a:pPr>
            <a:endParaRPr lang="fr-FR" sz="3600" dirty="0" smtClean="0">
              <a:solidFill>
                <a:schemeClr val="tx1"/>
              </a:solidFill>
              <a:latin typeface="Times New Roman" pitchFamily="18" charset="0"/>
              <a:cs typeface="Times New Roman" pitchFamily="18" charset="0"/>
            </a:endParaRPr>
          </a:p>
          <a:p>
            <a:pPr marL="571500" indent="-571500">
              <a:lnSpc>
                <a:spcPct val="150000"/>
              </a:lnSpc>
            </a:pPr>
            <a:r>
              <a:rPr lang="fr-FR" sz="3600" dirty="0" smtClean="0">
                <a:solidFill>
                  <a:schemeClr val="tx1"/>
                </a:solidFill>
                <a:latin typeface="Times New Roman" pitchFamily="18" charset="0"/>
                <a:cs typeface="Times New Roman" pitchFamily="18" charset="0"/>
              </a:rPr>
              <a:t>Le cours vise à amener l’étudiant auxiliaire de santé à connaitre les pathologies de l’humeur.</a:t>
            </a:r>
            <a:endParaRPr lang="fr-FR" sz="3600" dirty="0">
              <a:solidFill>
                <a:schemeClr val="tx1"/>
              </a:solidFill>
            </a:endParaRPr>
          </a:p>
        </p:txBody>
      </p:sp>
    </p:spTree>
    <p:extLst>
      <p:ext uri="{BB962C8B-B14F-4D97-AF65-F5344CB8AC3E}">
        <p14:creationId xmlns:p14="http://schemas.microsoft.com/office/powerpoint/2010/main" val="23490995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26441" y="285750"/>
            <a:ext cx="10160672" cy="792956"/>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OBJECTIFS  SPECIFIQUES</a:t>
            </a:r>
            <a:endParaRPr lang="fr-FR" sz="4000" b="1" dirty="0">
              <a:solidFill>
                <a:srgbClr val="FF0000"/>
              </a:solidFill>
              <a:latin typeface="+mj-lt"/>
            </a:endParaRPr>
          </a:p>
        </p:txBody>
      </p:sp>
      <p:sp>
        <p:nvSpPr>
          <p:cNvPr id="3" name="Espace réservé du texte 2"/>
          <p:cNvSpPr>
            <a:spLocks noGrp="1"/>
          </p:cNvSpPr>
          <p:nvPr>
            <p:ph type="body" idx="1"/>
          </p:nvPr>
        </p:nvSpPr>
        <p:spPr>
          <a:xfrm>
            <a:off x="482308" y="1257300"/>
            <a:ext cx="11603865" cy="4786313"/>
          </a:xfrm>
        </p:spPr>
        <p:txBody>
          <a:bodyPr>
            <a:noAutofit/>
          </a:bodyPr>
          <a:lstStyle/>
          <a:p>
            <a:pPr marL="571500" indent="-571500"/>
            <a:r>
              <a:rPr lang="fr-FR" sz="3600" dirty="0" smtClean="0">
                <a:solidFill>
                  <a:schemeClr val="tx1"/>
                </a:solidFill>
              </a:rPr>
              <a:t> </a:t>
            </a:r>
            <a:endParaRPr lang="fr-FR" sz="3600" dirty="0">
              <a:solidFill>
                <a:schemeClr val="tx1"/>
              </a:solidFill>
            </a:endParaRPr>
          </a:p>
          <a:p>
            <a:pPr>
              <a:lnSpc>
                <a:spcPct val="100000"/>
              </a:lnSpc>
            </a:pPr>
            <a:r>
              <a:rPr lang="fr-FR" sz="3600" dirty="0" smtClean="0">
                <a:solidFill>
                  <a:schemeClr val="tx1"/>
                </a:solidFill>
                <a:latin typeface="Times New Roman" pitchFamily="18" charset="0"/>
                <a:cs typeface="Times New Roman" pitchFamily="18" charset="0"/>
              </a:rPr>
              <a:t>L’étudiant auxiliaire de santé doit être capable de : </a:t>
            </a:r>
          </a:p>
          <a:p>
            <a:pPr>
              <a:lnSpc>
                <a:spcPct val="100000"/>
              </a:lnSpc>
            </a:pPr>
            <a:r>
              <a:rPr lang="fr-FR" sz="3600" b="1" dirty="0" smtClean="0">
                <a:solidFill>
                  <a:schemeClr val="tx1"/>
                </a:solidFill>
                <a:latin typeface="Times New Roman" pitchFamily="18" charset="0"/>
                <a:cs typeface="Times New Roman" pitchFamily="18" charset="0"/>
              </a:rPr>
              <a:t>1-</a:t>
            </a:r>
            <a:r>
              <a:rPr lang="fr-FR" sz="3600" dirty="0" smtClean="0">
                <a:solidFill>
                  <a:schemeClr val="tx1"/>
                </a:solidFill>
                <a:latin typeface="Times New Roman" pitchFamily="18" charset="0"/>
                <a:cs typeface="Times New Roman" pitchFamily="18" charset="0"/>
              </a:rPr>
              <a:t>définir en ses propres termes et sans en altérer le sens, les différentes pathologies de l’humeur. </a:t>
            </a:r>
          </a:p>
          <a:p>
            <a:pPr>
              <a:lnSpc>
                <a:spcPct val="100000"/>
              </a:lnSpc>
            </a:pPr>
            <a:r>
              <a:rPr lang="fr-FR" sz="3600" b="1" dirty="0" smtClean="0">
                <a:solidFill>
                  <a:schemeClr val="tx1"/>
                </a:solidFill>
                <a:latin typeface="Times New Roman" pitchFamily="18" charset="0"/>
                <a:cs typeface="Times New Roman" pitchFamily="18" charset="0"/>
              </a:rPr>
              <a:t>2-</a:t>
            </a:r>
            <a:r>
              <a:rPr lang="fr-FR" sz="3600" dirty="0" smtClean="0">
                <a:solidFill>
                  <a:schemeClr val="tx1"/>
                </a:solidFill>
                <a:latin typeface="Times New Roman" pitchFamily="18" charset="0"/>
                <a:cs typeface="Times New Roman" pitchFamily="18" charset="0"/>
              </a:rPr>
              <a:t>décrire les différents signes cliniques de chaque trouble de l’humeur vu au cours. </a:t>
            </a:r>
          </a:p>
          <a:p>
            <a:pPr>
              <a:lnSpc>
                <a:spcPct val="100000"/>
              </a:lnSpc>
            </a:pPr>
            <a:r>
              <a:rPr lang="fr-FR" sz="3600" b="1" dirty="0" smtClean="0">
                <a:solidFill>
                  <a:schemeClr val="tx1"/>
                </a:solidFill>
                <a:latin typeface="Times New Roman" pitchFamily="18" charset="0"/>
                <a:cs typeface="Times New Roman" pitchFamily="18" charset="0"/>
              </a:rPr>
              <a:t>3-</a:t>
            </a:r>
            <a:r>
              <a:rPr lang="fr-FR" sz="3600" dirty="0" smtClean="0">
                <a:solidFill>
                  <a:schemeClr val="tx1"/>
                </a:solidFill>
                <a:latin typeface="Times New Roman" pitchFamily="18" charset="0"/>
                <a:cs typeface="Times New Roman" pitchFamily="18" charset="0"/>
              </a:rPr>
              <a:t>citer au moins deux étiologies de chaque trouble de l’humeur.</a:t>
            </a:r>
            <a:endParaRPr lang="fr-FR" sz="3600" dirty="0">
              <a:solidFill>
                <a:schemeClr val="tx1"/>
              </a:solidFill>
              <a:latin typeface="Times New Roman" pitchFamily="18" charset="0"/>
              <a:cs typeface="Times New Roman" pitchFamily="18" charset="0"/>
            </a:endParaRPr>
          </a:p>
          <a:p>
            <a:endParaRPr lang="fr-FR" sz="3600" dirty="0"/>
          </a:p>
        </p:txBody>
      </p:sp>
    </p:spTree>
    <p:extLst>
      <p:ext uri="{BB962C8B-B14F-4D97-AF65-F5344CB8AC3E}">
        <p14:creationId xmlns:p14="http://schemas.microsoft.com/office/powerpoint/2010/main" val="40799028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340534"/>
            <a:ext cx="12192000" cy="953038"/>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CHAPITRE I: LES TROUBLES DEPRESSIFS</a:t>
            </a:r>
            <a:endParaRPr lang="fr-FR" sz="4000" b="1" dirty="0">
              <a:solidFill>
                <a:srgbClr val="FF0000"/>
              </a:solidFill>
              <a:latin typeface="+mj-lt"/>
            </a:endParaRPr>
          </a:p>
        </p:txBody>
      </p:sp>
    </p:spTree>
    <p:extLst>
      <p:ext uri="{BB962C8B-B14F-4D97-AF65-F5344CB8AC3E}">
        <p14:creationId xmlns:p14="http://schemas.microsoft.com/office/powerpoint/2010/main" val="64587719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5018" y="200025"/>
            <a:ext cx="10515600" cy="771525"/>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PLAN DU COURS</a:t>
            </a:r>
            <a:endParaRPr lang="fr-FR" sz="4000" b="1" dirty="0">
              <a:solidFill>
                <a:srgbClr val="FF0000"/>
              </a:solidFill>
              <a:latin typeface="+mj-lt"/>
            </a:endParaRPr>
          </a:p>
        </p:txBody>
      </p:sp>
      <p:sp>
        <p:nvSpPr>
          <p:cNvPr id="3" name="Espace réservé du texte 2"/>
          <p:cNvSpPr>
            <a:spLocks noGrp="1"/>
          </p:cNvSpPr>
          <p:nvPr>
            <p:ph type="body" idx="1"/>
          </p:nvPr>
        </p:nvSpPr>
        <p:spPr>
          <a:xfrm>
            <a:off x="209641" y="983222"/>
            <a:ext cx="11603865" cy="5331853"/>
          </a:xfrm>
        </p:spPr>
        <p:txBody>
          <a:bodyPr>
            <a:noAutofit/>
          </a:bodyPr>
          <a:lstStyle/>
          <a:p>
            <a:pPr lvl="0" fontAlgn="base">
              <a:lnSpc>
                <a:spcPct val="100000"/>
              </a:lnSpc>
            </a:pPr>
            <a:r>
              <a:rPr lang="fr-FR" sz="3600" dirty="0">
                <a:solidFill>
                  <a:schemeClr val="tx1"/>
                </a:solidFill>
              </a:rPr>
              <a:t> </a:t>
            </a:r>
            <a:r>
              <a:rPr lang="fr-FR" sz="3600" dirty="0" smtClean="0">
                <a:solidFill>
                  <a:schemeClr val="tx1"/>
                </a:solidFill>
                <a:latin typeface="Times New Roman" pitchFamily="18" charset="0"/>
                <a:cs typeface="Times New Roman" pitchFamily="18" charset="0"/>
              </a:rPr>
              <a:t> I- Définition </a:t>
            </a:r>
          </a:p>
          <a:p>
            <a:pPr lvl="0" fontAlgn="base">
              <a:lnSpc>
                <a:spcPct val="100000"/>
              </a:lnSpc>
            </a:pPr>
            <a:r>
              <a:rPr lang="fr-FR" sz="3600" dirty="0" smtClean="0">
                <a:solidFill>
                  <a:schemeClr val="tx1"/>
                </a:solidFill>
                <a:latin typeface="Times New Roman" pitchFamily="18" charset="0"/>
                <a:cs typeface="Times New Roman" pitchFamily="18" charset="0"/>
              </a:rPr>
              <a:t>II- Epidémiologie </a:t>
            </a:r>
          </a:p>
          <a:p>
            <a:pPr lvl="0" fontAlgn="base">
              <a:lnSpc>
                <a:spcPct val="100000"/>
              </a:lnSpc>
            </a:pPr>
            <a:r>
              <a:rPr lang="fr-FR" sz="3600" dirty="0" smtClean="0">
                <a:solidFill>
                  <a:schemeClr val="tx1"/>
                </a:solidFill>
                <a:latin typeface="Times New Roman" pitchFamily="18" charset="0"/>
                <a:cs typeface="Times New Roman" pitchFamily="18" charset="0"/>
              </a:rPr>
              <a:t>III- Facteurs favorisants</a:t>
            </a:r>
          </a:p>
          <a:p>
            <a:pPr lvl="0" fontAlgn="base">
              <a:lnSpc>
                <a:spcPct val="100000"/>
              </a:lnSpc>
            </a:pPr>
            <a:r>
              <a:rPr lang="fr-FR" sz="3600" dirty="0" smtClean="0">
                <a:solidFill>
                  <a:schemeClr val="tx1"/>
                </a:solidFill>
                <a:latin typeface="Times New Roman" pitchFamily="18" charset="0"/>
                <a:cs typeface="Times New Roman" pitchFamily="18" charset="0"/>
              </a:rPr>
              <a:t>IV- Diagnostic </a:t>
            </a:r>
          </a:p>
          <a:p>
            <a:pPr lvl="0" fontAlgn="base">
              <a:lnSpc>
                <a:spcPct val="100000"/>
              </a:lnSpc>
            </a:pPr>
            <a:r>
              <a:rPr lang="fr-FR" sz="3600" dirty="0" smtClean="0">
                <a:solidFill>
                  <a:schemeClr val="tx1"/>
                </a:solidFill>
                <a:latin typeface="Times New Roman" pitchFamily="18" charset="0"/>
                <a:cs typeface="Times New Roman" pitchFamily="18" charset="0"/>
              </a:rPr>
              <a:t>V- Formes cliniques </a:t>
            </a:r>
          </a:p>
          <a:p>
            <a:pPr lvl="0" fontAlgn="base">
              <a:lnSpc>
                <a:spcPct val="100000"/>
              </a:lnSpc>
            </a:pPr>
            <a:r>
              <a:rPr lang="fr-FR" sz="3600" dirty="0" smtClean="0">
                <a:solidFill>
                  <a:schemeClr val="tx1"/>
                </a:solidFill>
                <a:latin typeface="Times New Roman" pitchFamily="18" charset="0"/>
                <a:cs typeface="Times New Roman" pitchFamily="18" charset="0"/>
              </a:rPr>
              <a:t>VI-Evolution </a:t>
            </a:r>
          </a:p>
          <a:p>
            <a:pPr lvl="0" fontAlgn="base">
              <a:lnSpc>
                <a:spcPct val="100000"/>
              </a:lnSpc>
            </a:pPr>
            <a:r>
              <a:rPr lang="fr-FR" sz="3600" dirty="0" smtClean="0">
                <a:solidFill>
                  <a:schemeClr val="tx1"/>
                </a:solidFill>
                <a:latin typeface="Times New Roman" pitchFamily="18" charset="0"/>
                <a:cs typeface="Times New Roman" pitchFamily="18" charset="0"/>
              </a:rPr>
              <a:t>VII- Traitement </a:t>
            </a:r>
          </a:p>
          <a:p>
            <a:pPr lvl="0" fontAlgn="base">
              <a:lnSpc>
                <a:spcPct val="100000"/>
              </a:lnSpc>
            </a:pPr>
            <a:r>
              <a:rPr lang="fr-FR" sz="3600" dirty="0" smtClean="0">
                <a:solidFill>
                  <a:schemeClr val="tx1"/>
                </a:solidFill>
                <a:latin typeface="Times New Roman" pitchFamily="18" charset="0"/>
                <a:cs typeface="Times New Roman" pitchFamily="18" charset="0"/>
              </a:rPr>
              <a:t>VIII- Conduite à tenir de l’auxiliaire de santé</a:t>
            </a:r>
            <a:r>
              <a:rPr lang="fr-FR" dirty="0" smtClean="0">
                <a:solidFill>
                  <a:schemeClr val="tx1"/>
                </a:solidFill>
              </a:rPr>
              <a:t> </a:t>
            </a:r>
            <a:endParaRPr lang="fr-FR" sz="3600" dirty="0">
              <a:solidFill>
                <a:schemeClr val="tx1"/>
              </a:solidFill>
            </a:endParaRPr>
          </a:p>
        </p:txBody>
      </p:sp>
    </p:spTree>
    <p:extLst>
      <p:ext uri="{BB962C8B-B14F-4D97-AF65-F5344CB8AC3E}">
        <p14:creationId xmlns:p14="http://schemas.microsoft.com/office/powerpoint/2010/main" val="204041391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5018" y="0"/>
            <a:ext cx="9946357" cy="885825"/>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I- DEFINITION</a:t>
            </a:r>
            <a:endParaRPr lang="fr-FR" sz="4000" b="1" dirty="0">
              <a:solidFill>
                <a:srgbClr val="FF0000"/>
              </a:solidFill>
              <a:latin typeface="+mj-lt"/>
            </a:endParaRPr>
          </a:p>
        </p:txBody>
      </p:sp>
      <p:sp>
        <p:nvSpPr>
          <p:cNvPr id="3" name="Espace réservé du texte 2"/>
          <p:cNvSpPr>
            <a:spLocks noGrp="1"/>
          </p:cNvSpPr>
          <p:nvPr>
            <p:ph type="body" idx="1"/>
          </p:nvPr>
        </p:nvSpPr>
        <p:spPr>
          <a:xfrm>
            <a:off x="342900" y="1400175"/>
            <a:ext cx="11415713" cy="4695353"/>
          </a:xfrm>
        </p:spPr>
        <p:txBody>
          <a:bodyPr>
            <a:noAutofit/>
          </a:bodyPr>
          <a:lstStyle/>
          <a:p>
            <a:pPr marL="571500" indent="-571500">
              <a:lnSpc>
                <a:spcPct val="150000"/>
              </a:lnSpc>
            </a:pPr>
            <a:r>
              <a:rPr lang="fr-FR" sz="3600" dirty="0" smtClean="0">
                <a:latin typeface="Times New Roman" pitchFamily="18" charset="0"/>
                <a:cs typeface="Times New Roman" pitchFamily="18" charset="0"/>
              </a:rPr>
              <a:t>		</a:t>
            </a:r>
            <a:r>
              <a:rPr lang="fr-FR" sz="3600" dirty="0" smtClean="0">
                <a:solidFill>
                  <a:schemeClr val="tx1"/>
                </a:solidFill>
                <a:latin typeface="Times New Roman" pitchFamily="18" charset="0"/>
                <a:cs typeface="Times New Roman" pitchFamily="18" charset="0"/>
              </a:rPr>
              <a:t>La dépression est une maladie qui comprend </a:t>
            </a:r>
            <a:r>
              <a:rPr lang="fr-FR" sz="3600" b="1" dirty="0" smtClean="0">
                <a:solidFill>
                  <a:schemeClr val="tx1"/>
                </a:solidFill>
                <a:latin typeface="Times New Roman" pitchFamily="18" charset="0"/>
                <a:cs typeface="Times New Roman" pitchFamily="18" charset="0"/>
              </a:rPr>
              <a:t>un ralentissement</a:t>
            </a:r>
            <a:r>
              <a:rPr lang="fr-FR" sz="3600" dirty="0" smtClean="0">
                <a:solidFill>
                  <a:schemeClr val="tx1"/>
                </a:solidFill>
                <a:latin typeface="Times New Roman" pitchFamily="18" charset="0"/>
                <a:cs typeface="Times New Roman" pitchFamily="18" charset="0"/>
              </a:rPr>
              <a:t> des pensées, une diminution des mouvements physiques d'un individu et des signes physiques (comme des difficultés à dormir).</a:t>
            </a:r>
            <a:r>
              <a:rPr lang="fr-FR" sz="3600" dirty="0" smtClean="0">
                <a:latin typeface="Times New Roman" pitchFamily="18" charset="0"/>
                <a:cs typeface="Times New Roman" pitchFamily="18" charset="0"/>
              </a:rPr>
              <a:t> </a:t>
            </a:r>
            <a:endParaRPr lang="fr-FR" sz="3600" dirty="0">
              <a:solidFill>
                <a:schemeClr val="tx1"/>
              </a:solidFill>
            </a:endParaRPr>
          </a:p>
        </p:txBody>
      </p:sp>
    </p:spTree>
    <p:extLst>
      <p:ext uri="{BB962C8B-B14F-4D97-AF65-F5344CB8AC3E}">
        <p14:creationId xmlns:p14="http://schemas.microsoft.com/office/powerpoint/2010/main" val="278809748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54994" y="196400"/>
            <a:ext cx="10515600" cy="953038"/>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I- DEFINITION</a:t>
            </a:r>
            <a:endParaRPr lang="fr-FR" sz="4000" b="1" dirty="0">
              <a:solidFill>
                <a:srgbClr val="FF0000"/>
              </a:solidFill>
              <a:latin typeface="+mj-lt"/>
            </a:endParaRPr>
          </a:p>
        </p:txBody>
      </p:sp>
      <p:sp>
        <p:nvSpPr>
          <p:cNvPr id="3" name="Espace réservé du texte 2"/>
          <p:cNvSpPr>
            <a:spLocks noGrp="1"/>
          </p:cNvSpPr>
          <p:nvPr>
            <p:ph type="body" idx="1"/>
          </p:nvPr>
        </p:nvSpPr>
        <p:spPr>
          <a:xfrm>
            <a:off x="168834" y="1378038"/>
            <a:ext cx="11818379" cy="5331853"/>
          </a:xfrm>
        </p:spPr>
        <p:txBody>
          <a:bodyPr>
            <a:noAutofit/>
          </a:bodyPr>
          <a:lstStyle/>
          <a:p>
            <a:pPr marL="571500" indent="-571500">
              <a:lnSpc>
                <a:spcPct val="150000"/>
              </a:lnSpc>
            </a:pPr>
            <a:r>
              <a:rPr lang="fr-FR" sz="3600" dirty="0" smtClean="0">
                <a:solidFill>
                  <a:schemeClr val="tx1"/>
                </a:solidFill>
                <a:latin typeface="Times New Roman" pitchFamily="18" charset="0"/>
                <a:cs typeface="Times New Roman" pitchFamily="18" charset="0"/>
              </a:rPr>
              <a:t>		On entend par trouble depressif , un trouble de l’humeur caractérisé par une humeur dépressive avec un sentiment de tristesse pathologique et un ralentissement psychomoteur. Cette tristesse est anormale, exagérée, démesurée par rapport aux circonstances; dans certains cas, elle est incompréhensible. </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821119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983581" y="2206713"/>
            <a:ext cx="10274968" cy="5331853"/>
          </a:xfrm>
        </p:spPr>
        <p:txBody>
          <a:bodyPr>
            <a:noAutofit/>
          </a:bodyPr>
          <a:lstStyle/>
          <a:p>
            <a:r>
              <a:rPr lang="fr-CA" sz="3600" dirty="0">
                <a:solidFill>
                  <a:schemeClr val="tx1"/>
                </a:solidFill>
              </a:rPr>
              <a:t> </a:t>
            </a:r>
            <a:endParaRPr lang="fr-FR" sz="3600" dirty="0">
              <a:solidFill>
                <a:schemeClr val="tx1"/>
              </a:solidFill>
            </a:endParaRPr>
          </a:p>
          <a:p>
            <a:endParaRPr lang="fr-FR" sz="3600" dirty="0">
              <a:latin typeface="Arial" panose="020B0604020202020204" pitchFamily="34" charset="0"/>
              <a:cs typeface="Arial" panose="020B0604020202020204" pitchFamily="34" charset="0"/>
            </a:endParaRPr>
          </a:p>
        </p:txBody>
      </p:sp>
      <p:sp>
        <p:nvSpPr>
          <p:cNvPr id="4" name="Rectangle 3"/>
          <p:cNvSpPr/>
          <p:nvPr/>
        </p:nvSpPr>
        <p:spPr>
          <a:xfrm>
            <a:off x="1271589" y="0"/>
            <a:ext cx="9072562" cy="707886"/>
          </a:xfrm>
          <a:prstGeom prst="rect">
            <a:avLst/>
          </a:prstGeom>
        </p:spPr>
        <p:txBody>
          <a:bodyPr wrap="square">
            <a:spAutoFit/>
          </a:bodyPr>
          <a:lstStyle/>
          <a:p>
            <a:pPr algn="ctr"/>
            <a:r>
              <a:rPr lang="fr-FR" sz="4000" b="1" dirty="0" smtClean="0">
                <a:solidFill>
                  <a:srgbClr val="FF0000"/>
                </a:solidFill>
                <a:latin typeface="+mj-lt"/>
                <a:cs typeface="Times New Roman" pitchFamily="18" charset="0"/>
              </a:rPr>
              <a:t>II- FACTEURS  FAVORISANTS</a:t>
            </a:r>
            <a:endParaRPr lang="fr-FR" dirty="0">
              <a:solidFill>
                <a:srgbClr val="FF0000"/>
              </a:solidFill>
              <a:latin typeface="+mj-lt"/>
            </a:endParaRPr>
          </a:p>
        </p:txBody>
      </p:sp>
      <p:sp>
        <p:nvSpPr>
          <p:cNvPr id="5" name="Titre 4"/>
          <p:cNvSpPr>
            <a:spLocks noGrp="1"/>
          </p:cNvSpPr>
          <p:nvPr>
            <p:ph type="title"/>
          </p:nvPr>
        </p:nvSpPr>
        <p:spPr>
          <a:xfrm>
            <a:off x="957263" y="742951"/>
            <a:ext cx="10915650" cy="5657850"/>
          </a:xfrm>
        </p:spPr>
        <p:txBody>
          <a:bodyPr>
            <a:normAutofit fontScale="90000"/>
          </a:bodyPr>
          <a:lstStyle/>
          <a:p>
            <a:pPr>
              <a:lnSpc>
                <a:spcPct val="150000"/>
              </a:lnSpc>
            </a:pPr>
            <a:r>
              <a:rPr lang="fr-FR" sz="3600" dirty="0" smtClean="0">
                <a:latin typeface="Times New Roman" pitchFamily="18" charset="0"/>
                <a:cs typeface="Times New Roman" pitchFamily="18" charset="0"/>
              </a:rPr>
              <a:t>- Deuil et les carences affectives;</a:t>
            </a:r>
            <a:br>
              <a:rPr lang="fr-FR" sz="3600" dirty="0" smtClean="0">
                <a:latin typeface="Times New Roman" pitchFamily="18" charset="0"/>
                <a:cs typeface="Times New Roman" pitchFamily="18" charset="0"/>
              </a:rPr>
            </a:br>
            <a:r>
              <a:rPr lang="fr-FR" sz="3600" dirty="0" smtClean="0">
                <a:latin typeface="Times New Roman" pitchFamily="18" charset="0"/>
                <a:cs typeface="Times New Roman" pitchFamily="18" charset="0"/>
              </a:rPr>
              <a:t> - agressions sexuelles;</a:t>
            </a:r>
            <a:br>
              <a:rPr lang="fr-FR" sz="3600" dirty="0" smtClean="0">
                <a:latin typeface="Times New Roman" pitchFamily="18" charset="0"/>
                <a:cs typeface="Times New Roman" pitchFamily="18" charset="0"/>
              </a:rPr>
            </a:br>
            <a:r>
              <a:rPr lang="fr-FR" sz="3600" dirty="0" smtClean="0">
                <a:latin typeface="Times New Roman" pitchFamily="18" charset="0"/>
                <a:cs typeface="Times New Roman" pitchFamily="18" charset="0"/>
              </a:rPr>
              <a:t>- Stress répété et manque de sommeil;</a:t>
            </a:r>
            <a:br>
              <a:rPr lang="fr-FR" sz="3600" dirty="0" smtClean="0">
                <a:latin typeface="Times New Roman" pitchFamily="18" charset="0"/>
                <a:cs typeface="Times New Roman" pitchFamily="18" charset="0"/>
              </a:rPr>
            </a:br>
            <a:r>
              <a:rPr lang="fr-FR" sz="3600" dirty="0" smtClean="0">
                <a:latin typeface="Times New Roman" pitchFamily="18" charset="0"/>
                <a:cs typeface="Times New Roman" pitchFamily="18" charset="0"/>
              </a:rPr>
              <a:t>- Difficultés conjugales;</a:t>
            </a:r>
            <a:br>
              <a:rPr lang="fr-FR" sz="3600" dirty="0" smtClean="0">
                <a:latin typeface="Times New Roman" pitchFamily="18" charset="0"/>
                <a:cs typeface="Times New Roman" pitchFamily="18" charset="0"/>
              </a:rPr>
            </a:br>
            <a:r>
              <a:rPr lang="fr-FR" sz="3600" dirty="0" smtClean="0">
                <a:latin typeface="Times New Roman" pitchFamily="18" charset="0"/>
                <a:cs typeface="Times New Roman" pitchFamily="18" charset="0"/>
              </a:rPr>
              <a:t>- Conflits familiaux;</a:t>
            </a:r>
            <a:br>
              <a:rPr lang="fr-FR" sz="3600" dirty="0" smtClean="0">
                <a:latin typeface="Times New Roman" pitchFamily="18" charset="0"/>
                <a:cs typeface="Times New Roman" pitchFamily="18" charset="0"/>
              </a:rPr>
            </a:br>
            <a:r>
              <a:rPr lang="fr-FR" sz="3600" dirty="0" smtClean="0">
                <a:latin typeface="Times New Roman" pitchFamily="18" charset="0"/>
                <a:cs typeface="Times New Roman" pitchFamily="18" charset="0"/>
              </a:rPr>
              <a:t>- Expérience de perte;</a:t>
            </a:r>
            <a:br>
              <a:rPr lang="fr-FR" sz="3600" dirty="0" smtClean="0">
                <a:latin typeface="Times New Roman" pitchFamily="18" charset="0"/>
                <a:cs typeface="Times New Roman" pitchFamily="18" charset="0"/>
              </a:rPr>
            </a:br>
            <a:r>
              <a:rPr lang="fr-FR" sz="3600" dirty="0" smtClean="0">
                <a:latin typeface="Times New Roman" pitchFamily="18" charset="0"/>
                <a:cs typeface="Times New Roman" pitchFamily="18" charset="0"/>
              </a:rPr>
              <a:t>- Problèmes financiers/ professionnels/ retraite</a:t>
            </a:r>
            <a:br>
              <a:rPr lang="fr-FR" sz="3600" dirty="0" smtClean="0">
                <a:latin typeface="Times New Roman" pitchFamily="18" charset="0"/>
                <a:cs typeface="Times New Roman" pitchFamily="18" charset="0"/>
              </a:rPr>
            </a:br>
            <a:r>
              <a:rPr lang="fr-FR" sz="3600" dirty="0" smtClean="0">
                <a:latin typeface="Times New Roman" pitchFamily="18" charset="0"/>
                <a:cs typeface="Times New Roman" pitchFamily="18" charset="0"/>
              </a:rPr>
              <a:t>- Maladies chroniques (VIH, Cancer….)</a:t>
            </a:r>
            <a:endParaRPr lang="fr-FR" dirty="0"/>
          </a:p>
        </p:txBody>
      </p:sp>
    </p:spTree>
    <p:extLst>
      <p:ext uri="{BB962C8B-B14F-4D97-AF65-F5344CB8AC3E}">
        <p14:creationId xmlns:p14="http://schemas.microsoft.com/office/powerpoint/2010/main" val="44294154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14212" y="228601"/>
            <a:ext cx="10044313" cy="906550"/>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III- EPIDEMIOLOGIE</a:t>
            </a:r>
            <a:endParaRPr lang="fr-FR" sz="4000" b="1" dirty="0">
              <a:solidFill>
                <a:srgbClr val="FF0000"/>
              </a:solidFill>
              <a:latin typeface="+mj-lt"/>
            </a:endParaRPr>
          </a:p>
        </p:txBody>
      </p:sp>
      <p:sp>
        <p:nvSpPr>
          <p:cNvPr id="3" name="Espace réservé du texte 2"/>
          <p:cNvSpPr>
            <a:spLocks noGrp="1"/>
          </p:cNvSpPr>
          <p:nvPr>
            <p:ph type="body" idx="1"/>
          </p:nvPr>
        </p:nvSpPr>
        <p:spPr>
          <a:xfrm>
            <a:off x="411722" y="1518297"/>
            <a:ext cx="11603865" cy="5331853"/>
          </a:xfrm>
        </p:spPr>
        <p:txBody>
          <a:bodyPr>
            <a:noAutofit/>
          </a:bodyPr>
          <a:lstStyle/>
          <a:p>
            <a:pPr>
              <a:lnSpc>
                <a:spcPct val="150000"/>
              </a:lnSpc>
            </a:pPr>
            <a:endParaRPr lang="fr-FR" sz="3600" dirty="0" smtClean="0">
              <a:solidFill>
                <a:schemeClr val="tx1"/>
              </a:solidFill>
              <a:latin typeface="Times New Roman" pitchFamily="18" charset="0"/>
              <a:cs typeface="Times New Roman" pitchFamily="18" charset="0"/>
            </a:endParaRPr>
          </a:p>
          <a:p>
            <a:pPr>
              <a:lnSpc>
                <a:spcPct val="150000"/>
              </a:lnSpc>
            </a:pPr>
            <a:r>
              <a:rPr lang="fr-FR" sz="3600" dirty="0" smtClean="0">
                <a:solidFill>
                  <a:schemeClr val="tx1"/>
                </a:solidFill>
                <a:latin typeface="Times New Roman" pitchFamily="18" charset="0"/>
                <a:cs typeface="Times New Roman" pitchFamily="18" charset="0"/>
              </a:rPr>
              <a:t>La dépression est la pathologie psychiatrique la plus fréquente ; elle touche 7% de la population. Le risque majeur est le suicide, il touche 15% des patients déprimés. </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610796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12156" y="154546"/>
            <a:ext cx="10515600" cy="953038"/>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IV- DIAGNOSTIC</a:t>
            </a:r>
            <a:endParaRPr lang="fr-FR" sz="4000" b="1" dirty="0">
              <a:solidFill>
                <a:srgbClr val="FF0000"/>
              </a:solidFill>
              <a:latin typeface="+mj-lt"/>
            </a:endParaRPr>
          </a:p>
        </p:txBody>
      </p:sp>
      <p:sp>
        <p:nvSpPr>
          <p:cNvPr id="3" name="Espace réservé du texte 2"/>
          <p:cNvSpPr>
            <a:spLocks noGrp="1"/>
          </p:cNvSpPr>
          <p:nvPr>
            <p:ph type="body" idx="1"/>
          </p:nvPr>
        </p:nvSpPr>
        <p:spPr>
          <a:xfrm>
            <a:off x="154547" y="1378038"/>
            <a:ext cx="11603865" cy="5331853"/>
          </a:xfrm>
        </p:spPr>
        <p:txBody>
          <a:bodyPr>
            <a:noAutofit/>
          </a:bodyPr>
          <a:lstStyle/>
          <a:p>
            <a:pPr>
              <a:lnSpc>
                <a:spcPct val="150000"/>
              </a:lnSpc>
            </a:pPr>
            <a:r>
              <a:rPr lang="fr-FR" sz="3600" dirty="0" smtClean="0">
                <a:solidFill>
                  <a:schemeClr val="tx1"/>
                </a:solidFill>
                <a:latin typeface="Times New Roman" pitchFamily="18" charset="0"/>
                <a:cs typeface="Times New Roman" pitchFamily="18" charset="0"/>
              </a:rPr>
              <a:t>Le diagnostic de la dépression est clinique. Il associe : </a:t>
            </a:r>
          </a:p>
          <a:p>
            <a:pPr>
              <a:lnSpc>
                <a:spcPct val="150000"/>
              </a:lnSpc>
              <a:buFont typeface="Wingdings" pitchFamily="2" charset="2"/>
              <a:buChar char="q"/>
            </a:pPr>
            <a:r>
              <a:rPr lang="fr-FR" sz="3600" b="1" dirty="0" smtClean="0">
                <a:solidFill>
                  <a:schemeClr val="tx1"/>
                </a:solidFill>
                <a:latin typeface="Times New Roman" pitchFamily="18" charset="0"/>
                <a:cs typeface="Times New Roman" pitchFamily="18" charset="0"/>
              </a:rPr>
              <a:t>Une humeur triste</a:t>
            </a:r>
            <a:r>
              <a:rPr lang="fr-FR" sz="3600" dirty="0" smtClean="0">
                <a:solidFill>
                  <a:schemeClr val="tx1"/>
                </a:solidFill>
                <a:latin typeface="Times New Roman" pitchFamily="18" charset="0"/>
                <a:cs typeface="Times New Roman" pitchFamily="18" charset="0"/>
              </a:rPr>
              <a:t> : perte d’espoir, perte d’intérêt, pessimisme, irritabilité et idées noires. </a:t>
            </a:r>
          </a:p>
          <a:p>
            <a:pPr>
              <a:lnSpc>
                <a:spcPct val="150000"/>
              </a:lnSpc>
              <a:buFont typeface="Wingdings" pitchFamily="2" charset="2"/>
              <a:buChar char="q"/>
            </a:pPr>
            <a:r>
              <a:rPr lang="fr-FR" sz="3600" b="1" dirty="0" smtClean="0">
                <a:solidFill>
                  <a:schemeClr val="tx1"/>
                </a:solidFill>
                <a:latin typeface="Times New Roman" pitchFamily="18" charset="0"/>
                <a:cs typeface="Times New Roman" pitchFamily="18" charset="0"/>
              </a:rPr>
              <a:t>Un ralentissement psychomoteur</a:t>
            </a:r>
            <a:r>
              <a:rPr lang="fr-FR" sz="3600" dirty="0" smtClean="0">
                <a:solidFill>
                  <a:schemeClr val="tx1"/>
                </a:solidFill>
                <a:latin typeface="Times New Roman" pitchFamily="18" charset="0"/>
                <a:cs typeface="Times New Roman" pitchFamily="18" charset="0"/>
              </a:rPr>
              <a:t> : difficulté de concentration, fatigue, lenteur des mouvements.</a:t>
            </a:r>
            <a:endParaRPr lang="fr-FR" sz="3600" dirty="0">
              <a:solidFill>
                <a:schemeClr val="tx1"/>
              </a:solidFill>
            </a:endParaRPr>
          </a:p>
          <a:p>
            <a:r>
              <a:rPr lang="fr-CA" sz="3600" dirty="0"/>
              <a:t/>
            </a:r>
            <a:br>
              <a:rPr lang="fr-CA" sz="3600" dirty="0"/>
            </a:br>
            <a:endParaRPr lang="fr-FR"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5392533"/>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12156" y="154546"/>
            <a:ext cx="10515600" cy="953038"/>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IV- DIAGNOSTIC (suite)</a:t>
            </a:r>
            <a:endParaRPr lang="fr-FR" sz="4000" b="1" dirty="0">
              <a:solidFill>
                <a:srgbClr val="FF0000"/>
              </a:solidFill>
              <a:latin typeface="+mj-lt"/>
            </a:endParaRPr>
          </a:p>
        </p:txBody>
      </p:sp>
      <p:sp>
        <p:nvSpPr>
          <p:cNvPr id="3" name="Espace réservé du texte 2"/>
          <p:cNvSpPr>
            <a:spLocks noGrp="1"/>
          </p:cNvSpPr>
          <p:nvPr>
            <p:ph type="body" idx="1"/>
          </p:nvPr>
        </p:nvSpPr>
        <p:spPr>
          <a:xfrm>
            <a:off x="0" y="1100138"/>
            <a:ext cx="11987213" cy="5109690"/>
          </a:xfrm>
        </p:spPr>
        <p:txBody>
          <a:bodyPr>
            <a:noAutofit/>
          </a:bodyPr>
          <a:lstStyle/>
          <a:p>
            <a:endParaRPr lang="fr-FR" sz="3600" dirty="0">
              <a:solidFill>
                <a:schemeClr val="tx1"/>
              </a:solidFill>
            </a:endParaRPr>
          </a:p>
          <a:p>
            <a:pPr>
              <a:lnSpc>
                <a:spcPct val="150000"/>
              </a:lnSpc>
              <a:buFont typeface="Wingdings" pitchFamily="2" charset="2"/>
              <a:buChar char="q"/>
            </a:pPr>
            <a:r>
              <a:rPr lang="fr-FR" sz="3600" b="1" dirty="0" smtClean="0">
                <a:solidFill>
                  <a:schemeClr val="tx1"/>
                </a:solidFill>
                <a:latin typeface="Times New Roman" pitchFamily="18" charset="0"/>
                <a:cs typeface="Times New Roman" pitchFamily="18" charset="0"/>
              </a:rPr>
              <a:t>Symptômes physiques :</a:t>
            </a:r>
            <a:r>
              <a:rPr lang="fr-FR" sz="3600" dirty="0" smtClean="0">
                <a:solidFill>
                  <a:schemeClr val="tx1"/>
                </a:solidFill>
                <a:latin typeface="Times New Roman" pitchFamily="18" charset="0"/>
                <a:cs typeface="Times New Roman" pitchFamily="18" charset="0"/>
              </a:rPr>
              <a:t> troubles du sommeil (insomnie matinale, c’est-à-dire que le patient se lève très tôt), perte d’appétit, baisse de la libido, plainte au sujet du corps. </a:t>
            </a:r>
          </a:p>
          <a:p>
            <a:pPr>
              <a:lnSpc>
                <a:spcPct val="150000"/>
              </a:lnSpc>
            </a:pPr>
            <a:r>
              <a:rPr lang="fr-FR" sz="3600" b="1" u="sng" dirty="0" smtClean="0">
                <a:solidFill>
                  <a:schemeClr val="tx1"/>
                </a:solidFill>
                <a:latin typeface="Times New Roman" pitchFamily="18" charset="0"/>
                <a:cs typeface="Times New Roman" pitchFamily="18" charset="0"/>
              </a:rPr>
              <a:t>NB</a:t>
            </a:r>
            <a:r>
              <a:rPr lang="fr-FR" sz="3600" dirty="0" smtClean="0">
                <a:solidFill>
                  <a:schemeClr val="tx1"/>
                </a:solidFill>
                <a:latin typeface="Times New Roman" pitchFamily="18" charset="0"/>
                <a:cs typeface="Times New Roman" pitchFamily="18" charset="0"/>
              </a:rPr>
              <a:t> : les signes doivent être présents pendant au moins 14 jours pour parler de dépression. </a:t>
            </a:r>
            <a:r>
              <a:rPr lang="fr-CA" sz="3600" dirty="0"/>
              <a:t/>
            </a:r>
            <a:br>
              <a:rPr lang="fr-CA" sz="3600" dirty="0"/>
            </a:br>
            <a:endParaRPr lang="fr-FR"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539253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12156" y="154546"/>
            <a:ext cx="10515600" cy="953038"/>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V- FORMES CLINIQUES</a:t>
            </a:r>
            <a:endParaRPr lang="fr-FR" sz="4000" b="1" dirty="0">
              <a:solidFill>
                <a:srgbClr val="FF0000"/>
              </a:solidFill>
              <a:latin typeface="+mj-lt"/>
            </a:endParaRPr>
          </a:p>
        </p:txBody>
      </p:sp>
      <p:sp>
        <p:nvSpPr>
          <p:cNvPr id="3" name="Espace réservé du texte 2"/>
          <p:cNvSpPr>
            <a:spLocks noGrp="1"/>
          </p:cNvSpPr>
          <p:nvPr>
            <p:ph type="body" idx="1"/>
          </p:nvPr>
        </p:nvSpPr>
        <p:spPr>
          <a:xfrm>
            <a:off x="1" y="1378038"/>
            <a:ext cx="12015788" cy="5331853"/>
          </a:xfrm>
        </p:spPr>
        <p:txBody>
          <a:bodyPr>
            <a:noAutofit/>
          </a:bodyPr>
          <a:lstStyle/>
          <a:p>
            <a:pPr>
              <a:lnSpc>
                <a:spcPct val="150000"/>
              </a:lnSpc>
            </a:pPr>
            <a:r>
              <a:rPr lang="fr-FR" sz="3600" dirty="0" smtClean="0">
                <a:solidFill>
                  <a:schemeClr val="tx1"/>
                </a:solidFill>
                <a:latin typeface="Times New Roman" pitchFamily="18" charset="0"/>
                <a:cs typeface="Times New Roman" pitchFamily="18" charset="0"/>
              </a:rPr>
              <a:t>Les formes cliniques principales de la dépression sont : </a:t>
            </a:r>
          </a:p>
          <a:p>
            <a:pPr>
              <a:lnSpc>
                <a:spcPct val="150000"/>
              </a:lnSpc>
              <a:buFont typeface="Wingdings" pitchFamily="2" charset="2"/>
              <a:buChar char="q"/>
            </a:pPr>
            <a:r>
              <a:rPr lang="fr-FR" sz="3600" b="1" dirty="0" smtClean="0">
                <a:solidFill>
                  <a:schemeClr val="tx1"/>
                </a:solidFill>
                <a:latin typeface="Times New Roman" pitchFamily="18" charset="0"/>
                <a:cs typeface="Times New Roman" pitchFamily="18" charset="0"/>
              </a:rPr>
              <a:t>la dépression mélancoliqu</a:t>
            </a:r>
            <a:r>
              <a:rPr lang="fr-FR" sz="3600" dirty="0" smtClean="0">
                <a:solidFill>
                  <a:schemeClr val="tx1"/>
                </a:solidFill>
                <a:latin typeface="Times New Roman" pitchFamily="18" charset="0"/>
                <a:cs typeface="Times New Roman" pitchFamily="18" charset="0"/>
              </a:rPr>
              <a:t>e (le risque suicidaire est majeur) ;</a:t>
            </a:r>
          </a:p>
          <a:p>
            <a:pPr>
              <a:lnSpc>
                <a:spcPct val="150000"/>
              </a:lnSpc>
              <a:buFont typeface="Wingdings" pitchFamily="2" charset="2"/>
              <a:buChar char="q"/>
            </a:pPr>
            <a:r>
              <a:rPr lang="fr-FR" sz="3600" b="1" dirty="0" smtClean="0">
                <a:solidFill>
                  <a:schemeClr val="tx1"/>
                </a:solidFill>
                <a:latin typeface="Times New Roman" pitchFamily="18" charset="0"/>
                <a:cs typeface="Times New Roman" pitchFamily="18" charset="0"/>
              </a:rPr>
              <a:t>la dépression masquée</a:t>
            </a:r>
            <a:r>
              <a:rPr lang="fr-FR" sz="3600" dirty="0" smtClean="0">
                <a:solidFill>
                  <a:schemeClr val="tx1"/>
                </a:solidFill>
                <a:latin typeface="Times New Roman" pitchFamily="18" charset="0"/>
                <a:cs typeface="Times New Roman" pitchFamily="18" charset="0"/>
              </a:rPr>
              <a:t> (les plaintes de douleur de dos, de la tête…et pas de tristesse exprimée);</a:t>
            </a:r>
          </a:p>
          <a:p>
            <a:pPr>
              <a:lnSpc>
                <a:spcPct val="150000"/>
              </a:lnSpc>
              <a:buFont typeface="Wingdings" pitchFamily="2" charset="2"/>
              <a:buChar char="q"/>
            </a:pPr>
            <a:r>
              <a:rPr lang="fr-FR" sz="3600" b="1" dirty="0" smtClean="0">
                <a:solidFill>
                  <a:schemeClr val="tx1"/>
                </a:solidFill>
                <a:latin typeface="Times New Roman" pitchFamily="18" charset="0"/>
                <a:cs typeface="Times New Roman" pitchFamily="18" charset="0"/>
              </a:rPr>
              <a:t>la dépression anxieuse</a:t>
            </a:r>
            <a:r>
              <a:rPr lang="fr-FR" sz="3600" dirty="0" smtClean="0">
                <a:solidFill>
                  <a:schemeClr val="tx1"/>
                </a:solidFill>
                <a:latin typeface="Times New Roman" pitchFamily="18" charset="0"/>
                <a:cs typeface="Times New Roman" pitchFamily="18" charset="0"/>
              </a:rPr>
              <a:t> (la peur est au premier plan). </a:t>
            </a:r>
            <a:r>
              <a:rPr lang="fr-CA" sz="3600" dirty="0"/>
              <a:t/>
            </a:r>
            <a:br>
              <a:rPr lang="fr-CA" sz="3600" dirty="0"/>
            </a:br>
            <a:endParaRPr lang="fr-FR"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539253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12156" y="154546"/>
            <a:ext cx="10515600" cy="953038"/>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VI- EVOLUTION</a:t>
            </a:r>
            <a:endParaRPr lang="fr-FR" sz="4000" b="1" dirty="0">
              <a:solidFill>
                <a:srgbClr val="FF0000"/>
              </a:solidFill>
              <a:latin typeface="+mj-lt"/>
            </a:endParaRPr>
          </a:p>
        </p:txBody>
      </p:sp>
      <p:sp>
        <p:nvSpPr>
          <p:cNvPr id="3" name="Espace réservé du texte 2"/>
          <p:cNvSpPr>
            <a:spLocks noGrp="1"/>
          </p:cNvSpPr>
          <p:nvPr>
            <p:ph type="body" idx="1"/>
          </p:nvPr>
        </p:nvSpPr>
        <p:spPr>
          <a:xfrm>
            <a:off x="285750" y="1057275"/>
            <a:ext cx="11603865" cy="5052541"/>
          </a:xfrm>
        </p:spPr>
        <p:txBody>
          <a:bodyPr>
            <a:noAutofit/>
          </a:bodyPr>
          <a:lstStyle/>
          <a:p>
            <a:endParaRPr lang="fr-FR" sz="3600" dirty="0">
              <a:solidFill>
                <a:schemeClr val="tx1"/>
              </a:solidFill>
            </a:endParaRPr>
          </a:p>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Le déprimé peut guérir en quelques mois ou bien sa maladie peut durer plus de deux ans. </a:t>
            </a:r>
          </a:p>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Dans d’autres cas la dépression peut apparaitre chaque année à la même période. </a:t>
            </a:r>
          </a:p>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Le risque principal est le suicide. </a:t>
            </a:r>
            <a:r>
              <a:rPr lang="fr-CA" sz="3600" dirty="0"/>
              <a:t/>
            </a:r>
            <a:br>
              <a:rPr lang="fr-CA" sz="3600" dirty="0"/>
            </a:br>
            <a:endParaRPr lang="fr-FR"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539253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12156" y="154546"/>
            <a:ext cx="10515600" cy="953038"/>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VII- TRAITEMENT</a:t>
            </a:r>
            <a:endParaRPr lang="fr-FR" sz="4000" b="1" dirty="0">
              <a:solidFill>
                <a:srgbClr val="FF0000"/>
              </a:solidFill>
              <a:latin typeface="+mj-lt"/>
            </a:endParaRPr>
          </a:p>
        </p:txBody>
      </p:sp>
      <p:sp>
        <p:nvSpPr>
          <p:cNvPr id="3" name="Espace réservé du texte 2"/>
          <p:cNvSpPr>
            <a:spLocks noGrp="1"/>
          </p:cNvSpPr>
          <p:nvPr>
            <p:ph type="body" idx="1"/>
          </p:nvPr>
        </p:nvSpPr>
        <p:spPr>
          <a:xfrm>
            <a:off x="0" y="1149438"/>
            <a:ext cx="12192000" cy="5331853"/>
          </a:xfrm>
        </p:spPr>
        <p:txBody>
          <a:bodyPr>
            <a:noAutofit/>
          </a:bodyPr>
          <a:lstStyle/>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Le traitement principal de la dépression repose sur les antidépresseurs qui agissent sur l’humeur triste en une (01) à trois (03) semaines. La durée du traitement est de trois (03) à neuf (09) mois. Exemple d’antidépresseurs : </a:t>
            </a:r>
            <a:r>
              <a:rPr lang="fr-FR" sz="3600" dirty="0" err="1" smtClean="0">
                <a:solidFill>
                  <a:schemeClr val="tx1"/>
                </a:solidFill>
                <a:latin typeface="Times New Roman" pitchFamily="18" charset="0"/>
                <a:cs typeface="Times New Roman" pitchFamily="18" charset="0"/>
              </a:rPr>
              <a:t>Anafranil</a:t>
            </a:r>
            <a:r>
              <a:rPr lang="fr-FR" sz="3600" dirty="0" smtClean="0">
                <a:solidFill>
                  <a:schemeClr val="tx1"/>
                </a:solidFill>
                <a:latin typeface="Times New Roman" pitchFamily="18" charset="0"/>
                <a:cs typeface="Times New Roman" pitchFamily="18" charset="0"/>
              </a:rPr>
              <a:t>, </a:t>
            </a:r>
            <a:r>
              <a:rPr lang="fr-FR" sz="3600" dirty="0" err="1" smtClean="0">
                <a:solidFill>
                  <a:schemeClr val="tx1"/>
                </a:solidFill>
                <a:latin typeface="Times New Roman" pitchFamily="18" charset="0"/>
                <a:cs typeface="Times New Roman" pitchFamily="18" charset="0"/>
              </a:rPr>
              <a:t>Laroxyl</a:t>
            </a:r>
            <a:r>
              <a:rPr lang="fr-FR" sz="3600" dirty="0" smtClean="0">
                <a:solidFill>
                  <a:schemeClr val="tx1"/>
                </a:solidFill>
                <a:latin typeface="Times New Roman" pitchFamily="18" charset="0"/>
                <a:cs typeface="Times New Roman" pitchFamily="18" charset="0"/>
              </a:rPr>
              <a:t> </a:t>
            </a:r>
          </a:p>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Les antidépresseurs sont associés à un traitement anxiolytique : </a:t>
            </a:r>
            <a:r>
              <a:rPr lang="fr-FR" sz="3600" dirty="0" err="1" smtClean="0">
                <a:solidFill>
                  <a:schemeClr val="tx1"/>
                </a:solidFill>
                <a:latin typeface="Times New Roman" pitchFamily="18" charset="0"/>
                <a:cs typeface="Times New Roman" pitchFamily="18" charset="0"/>
              </a:rPr>
              <a:t>xanax</a:t>
            </a:r>
            <a:r>
              <a:rPr lang="fr-FR" sz="3600" dirty="0" smtClean="0">
                <a:solidFill>
                  <a:schemeClr val="tx1"/>
                </a:solidFill>
                <a:latin typeface="Times New Roman" pitchFamily="18" charset="0"/>
                <a:cs typeface="Times New Roman" pitchFamily="18" charset="0"/>
              </a:rPr>
              <a:t>, </a:t>
            </a:r>
            <a:r>
              <a:rPr lang="fr-FR" sz="3600" dirty="0" err="1" smtClean="0">
                <a:solidFill>
                  <a:schemeClr val="tx1"/>
                </a:solidFill>
                <a:latin typeface="Times New Roman" pitchFamily="18" charset="0"/>
                <a:cs typeface="Times New Roman" pitchFamily="18" charset="0"/>
              </a:rPr>
              <a:t>lexomil</a:t>
            </a:r>
            <a:r>
              <a:rPr lang="fr-FR" sz="3600" dirty="0" smtClean="0">
                <a:solidFill>
                  <a:schemeClr val="tx1"/>
                </a:solidFill>
                <a:latin typeface="Times New Roman" pitchFamily="18" charset="0"/>
                <a:cs typeface="Times New Roman" pitchFamily="18" charset="0"/>
              </a:rPr>
              <a:t>, valium</a:t>
            </a:r>
            <a:endParaRPr lang="fr-FR" sz="3600" dirty="0">
              <a:solidFill>
                <a:schemeClr val="tx1"/>
              </a:solidFill>
            </a:endParaRPr>
          </a:p>
          <a:p>
            <a:r>
              <a:rPr lang="fr-CA" sz="3600" dirty="0"/>
              <a:t/>
            </a:r>
            <a:br>
              <a:rPr lang="fr-CA" sz="3600" dirty="0"/>
            </a:br>
            <a:endParaRPr lang="fr-FR"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5392533"/>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12156" y="154546"/>
            <a:ext cx="10515600" cy="953038"/>
          </a:xfrm>
        </p:spPr>
        <p:txBody>
          <a:bodyPr>
            <a:normAutofit fontScale="90000"/>
          </a:bodyPr>
          <a:lstStyle/>
          <a:p>
            <a:pPr lvl="1" algn="ctr" defTabSz="914377" rtl="0">
              <a:lnSpc>
                <a:spcPct val="90000"/>
              </a:lnSpc>
              <a:spcBef>
                <a:spcPct val="0"/>
              </a:spcBef>
            </a:pPr>
            <a:r>
              <a:rPr lang="fr-FR" sz="3600" b="1" dirty="0" smtClean="0">
                <a:solidFill>
                  <a:srgbClr val="FF0000"/>
                </a:solidFill>
                <a:latin typeface="+mj-lt"/>
                <a:cs typeface="Times New Roman" pitchFamily="18" charset="0"/>
              </a:rPr>
              <a:t>VIII- CONDUITE A TENIR DE L’AUXILLIAIRE DE SANTE</a:t>
            </a:r>
            <a:endParaRPr lang="fr-FR" sz="4000" b="1" dirty="0">
              <a:solidFill>
                <a:srgbClr val="FF0000"/>
              </a:solidFill>
              <a:latin typeface="+mj-lt"/>
            </a:endParaRPr>
          </a:p>
        </p:txBody>
      </p:sp>
      <p:sp>
        <p:nvSpPr>
          <p:cNvPr id="3" name="Espace réservé du texte 2"/>
          <p:cNvSpPr>
            <a:spLocks noGrp="1"/>
          </p:cNvSpPr>
          <p:nvPr>
            <p:ph type="body" idx="1"/>
          </p:nvPr>
        </p:nvSpPr>
        <p:spPr>
          <a:xfrm>
            <a:off x="154547" y="1378038"/>
            <a:ext cx="11603865" cy="5331853"/>
          </a:xfrm>
        </p:spPr>
        <p:txBody>
          <a:bodyPr>
            <a:noAutofit/>
          </a:bodyPr>
          <a:lstStyle/>
          <a:p>
            <a:endParaRPr lang="fr-FR" sz="3600" dirty="0">
              <a:solidFill>
                <a:schemeClr val="tx1"/>
              </a:solidFill>
            </a:endParaRPr>
          </a:p>
          <a:p>
            <a:pPr lvl="0" fontAlgn="base">
              <a:lnSpc>
                <a:spcPct val="150000"/>
              </a:lnSpc>
            </a:pPr>
            <a:r>
              <a:rPr lang="fr-FR" sz="3600" b="1" dirty="0" smtClean="0">
                <a:solidFill>
                  <a:schemeClr val="tx1"/>
                </a:solidFill>
                <a:latin typeface="Times New Roman" pitchFamily="18" charset="0"/>
                <a:cs typeface="Times New Roman" pitchFamily="18" charset="0"/>
              </a:rPr>
              <a:t>7.1- Accueil du patient</a:t>
            </a:r>
          </a:p>
          <a:p>
            <a:pPr lvl="1" fontAlgn="base">
              <a:lnSpc>
                <a:spcPct val="150000"/>
              </a:lnSpc>
              <a:buFont typeface="Wingdings" pitchFamily="2" charset="2"/>
              <a:buChar char="q"/>
            </a:pPr>
            <a:r>
              <a:rPr lang="fr-FR" sz="3600" b="1" dirty="0" smtClean="0">
                <a:solidFill>
                  <a:schemeClr val="tx1"/>
                </a:solidFill>
                <a:latin typeface="Times New Roman" pitchFamily="18" charset="0"/>
                <a:cs typeface="Times New Roman" pitchFamily="18" charset="0"/>
              </a:rPr>
              <a:t> </a:t>
            </a:r>
            <a:r>
              <a:rPr lang="fr-FR" sz="3600" dirty="0" smtClean="0">
                <a:solidFill>
                  <a:schemeClr val="tx1"/>
                </a:solidFill>
                <a:latin typeface="Times New Roman" pitchFamily="18" charset="0"/>
                <a:cs typeface="Times New Roman" pitchFamily="18" charset="0"/>
              </a:rPr>
              <a:t>Rassurer le patient </a:t>
            </a:r>
          </a:p>
          <a:p>
            <a:pPr lvl="1" fontAlgn="base">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Ecouter attentivement afin de l’aider à exprimer ses angoisses (peur) et ses difficultés. </a:t>
            </a:r>
            <a:r>
              <a:rPr lang="fr-CA" sz="3600" dirty="0"/>
              <a:t/>
            </a:r>
            <a:br>
              <a:rPr lang="fr-CA" sz="3600" dirty="0"/>
            </a:br>
            <a:endParaRPr lang="fr-FR"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539253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12156" y="154546"/>
            <a:ext cx="10515600" cy="953038"/>
          </a:xfrm>
        </p:spPr>
        <p:txBody>
          <a:bodyPr>
            <a:normAutofit fontScale="90000"/>
          </a:bodyPr>
          <a:lstStyle/>
          <a:p>
            <a:pPr lvl="1" algn="ctr" defTabSz="914377" rtl="0">
              <a:lnSpc>
                <a:spcPct val="90000"/>
              </a:lnSpc>
              <a:spcBef>
                <a:spcPct val="0"/>
              </a:spcBef>
            </a:pPr>
            <a:r>
              <a:rPr lang="fr-FR" sz="3600" b="1" dirty="0" smtClean="0">
                <a:solidFill>
                  <a:srgbClr val="FF0000"/>
                </a:solidFill>
                <a:latin typeface="+mj-lt"/>
                <a:cs typeface="Times New Roman" pitchFamily="18" charset="0"/>
              </a:rPr>
              <a:t>VIII- CONDUITE A TENIR DE L’AUXILLIAIRE DE SANTE (suite)</a:t>
            </a:r>
            <a:endParaRPr lang="fr-FR" sz="4000" b="1" dirty="0">
              <a:solidFill>
                <a:srgbClr val="FF0000"/>
              </a:solidFill>
              <a:latin typeface="+mj-lt"/>
            </a:endParaRPr>
          </a:p>
        </p:txBody>
      </p:sp>
      <p:sp>
        <p:nvSpPr>
          <p:cNvPr id="3" name="Espace réservé du texte 2"/>
          <p:cNvSpPr>
            <a:spLocks noGrp="1"/>
          </p:cNvSpPr>
          <p:nvPr>
            <p:ph type="body" idx="1"/>
          </p:nvPr>
        </p:nvSpPr>
        <p:spPr>
          <a:xfrm>
            <a:off x="154547" y="1157289"/>
            <a:ext cx="11603865" cy="5129212"/>
          </a:xfrm>
        </p:spPr>
        <p:txBody>
          <a:bodyPr>
            <a:noAutofit/>
          </a:bodyPr>
          <a:lstStyle/>
          <a:p>
            <a:pPr marL="274320" lvl="1">
              <a:lnSpc>
                <a:spcPct val="150000"/>
              </a:lnSpc>
              <a:spcBef>
                <a:spcPts val="600"/>
              </a:spcBef>
              <a:buSzPct val="70000"/>
            </a:pPr>
            <a:r>
              <a:rPr lang="fr-FR" sz="3200" b="1" dirty="0" smtClean="0">
                <a:solidFill>
                  <a:schemeClr val="tx1"/>
                </a:solidFill>
                <a:latin typeface="Times New Roman" pitchFamily="18" charset="0"/>
                <a:cs typeface="Times New Roman" pitchFamily="18" charset="0"/>
              </a:rPr>
              <a:t>7.2- Observation et intervention de l’auxiliaire</a:t>
            </a:r>
            <a:endParaRPr lang="fr-FR" sz="3600" b="1" dirty="0" smtClean="0">
              <a:solidFill>
                <a:schemeClr val="tx1"/>
              </a:solidFill>
              <a:latin typeface="Times New Roman" pitchFamily="18" charset="0"/>
              <a:cs typeface="Times New Roman" pitchFamily="18" charset="0"/>
            </a:endParaRPr>
          </a:p>
          <a:p>
            <a:pPr marL="274320" lvl="1">
              <a:lnSpc>
                <a:spcPct val="150000"/>
              </a:lnSpc>
              <a:spcBef>
                <a:spcPts val="600"/>
              </a:spcBef>
              <a:buSzPct val="70000"/>
              <a:buFont typeface="Wingdings" pitchFamily="2" charset="2"/>
              <a:buChar char="q"/>
            </a:pPr>
            <a:r>
              <a:rPr lang="fr-FR" sz="3600" dirty="0" smtClean="0">
                <a:solidFill>
                  <a:schemeClr val="tx1"/>
                </a:solidFill>
                <a:latin typeface="Times New Roman" pitchFamily="18" charset="0"/>
                <a:cs typeface="Times New Roman" pitchFamily="18" charset="0"/>
              </a:rPr>
              <a:t> </a:t>
            </a:r>
            <a:r>
              <a:rPr lang="fr-FR" sz="3200" dirty="0" smtClean="0">
                <a:solidFill>
                  <a:schemeClr val="tx1"/>
                </a:solidFill>
                <a:latin typeface="Times New Roman" pitchFamily="18" charset="0"/>
                <a:cs typeface="Times New Roman" pitchFamily="18" charset="0"/>
              </a:rPr>
              <a:t>Aider le patient à verbaliser ses sentiments</a:t>
            </a:r>
            <a:r>
              <a:rPr lang="fr-FR" sz="3600" dirty="0" smtClean="0">
                <a:solidFill>
                  <a:schemeClr val="tx1"/>
                </a:solidFill>
                <a:latin typeface="Times New Roman" pitchFamily="18" charset="0"/>
                <a:cs typeface="Times New Roman" pitchFamily="18" charset="0"/>
              </a:rPr>
              <a:t> </a:t>
            </a:r>
          </a:p>
          <a:p>
            <a:pPr marL="274320" lvl="1">
              <a:lnSpc>
                <a:spcPct val="150000"/>
              </a:lnSpc>
              <a:spcBef>
                <a:spcPts val="600"/>
              </a:spcBef>
              <a:buSzPct val="70000"/>
              <a:buFont typeface="Wingdings" pitchFamily="2" charset="2"/>
              <a:buChar char="q"/>
            </a:pPr>
            <a:r>
              <a:rPr lang="fr-FR" sz="3200" dirty="0" smtClean="0">
                <a:solidFill>
                  <a:schemeClr val="tx1"/>
                </a:solidFill>
                <a:latin typeface="Times New Roman" pitchFamily="18" charset="0"/>
                <a:cs typeface="Times New Roman" pitchFamily="18" charset="0"/>
              </a:rPr>
              <a:t>Ne pas faire preuve d’une trop grande empathie. </a:t>
            </a:r>
          </a:p>
          <a:p>
            <a:pPr marL="274320" lvl="1">
              <a:lnSpc>
                <a:spcPct val="150000"/>
              </a:lnSpc>
              <a:spcBef>
                <a:spcPts val="600"/>
              </a:spcBef>
              <a:buSzPct val="70000"/>
              <a:buFont typeface="Wingdings" pitchFamily="2" charset="2"/>
              <a:buChar char="q"/>
            </a:pPr>
            <a:r>
              <a:rPr lang="fr-FR" sz="3200" dirty="0" smtClean="0">
                <a:solidFill>
                  <a:schemeClr val="tx1"/>
                </a:solidFill>
                <a:latin typeface="Times New Roman" pitchFamily="18" charset="0"/>
                <a:cs typeface="Times New Roman" pitchFamily="18" charset="0"/>
              </a:rPr>
              <a:t>Aider le patient à s’alimenter, à se laver, etc. sans minimiser ou sous estimer ses peurs et ses difficultés. </a:t>
            </a:r>
          </a:p>
          <a:p>
            <a:pPr marL="274320" lvl="1">
              <a:lnSpc>
                <a:spcPct val="100000"/>
              </a:lnSpc>
              <a:spcBef>
                <a:spcPts val="600"/>
              </a:spcBef>
              <a:buSzPct val="70000"/>
              <a:buFont typeface="Wingdings" pitchFamily="2" charset="2"/>
              <a:buChar char="q"/>
            </a:pPr>
            <a:r>
              <a:rPr lang="fr-FR" sz="3200" dirty="0" smtClean="0">
                <a:solidFill>
                  <a:schemeClr val="tx1"/>
                </a:solidFill>
                <a:latin typeface="Times New Roman" pitchFamily="18" charset="0"/>
                <a:cs typeface="Times New Roman" pitchFamily="18" charset="0"/>
              </a:rPr>
              <a:t>Amener le patient à participer aux activités de groupe pour limiter l’isolement.</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539253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12156" y="154546"/>
            <a:ext cx="10515600" cy="953038"/>
          </a:xfrm>
        </p:spPr>
        <p:txBody>
          <a:bodyPr>
            <a:normAutofit fontScale="90000"/>
          </a:bodyPr>
          <a:lstStyle/>
          <a:p>
            <a:pPr lvl="1" algn="ctr" defTabSz="914377" rtl="0">
              <a:lnSpc>
                <a:spcPct val="90000"/>
              </a:lnSpc>
              <a:spcBef>
                <a:spcPct val="0"/>
              </a:spcBef>
            </a:pPr>
            <a:r>
              <a:rPr lang="fr-FR" sz="3600" b="1" dirty="0" smtClean="0">
                <a:solidFill>
                  <a:srgbClr val="FF0000"/>
                </a:solidFill>
                <a:latin typeface="+mj-lt"/>
                <a:cs typeface="Times New Roman" pitchFamily="18" charset="0"/>
              </a:rPr>
              <a:t>VIII- CONDUITE A TENIR DE L’AUXILLIAIRE DE SANTE (suite)</a:t>
            </a:r>
            <a:endParaRPr lang="fr-FR" sz="4000" b="1" dirty="0">
              <a:solidFill>
                <a:srgbClr val="FF0000"/>
              </a:solidFill>
              <a:latin typeface="+mj-lt"/>
            </a:endParaRPr>
          </a:p>
        </p:txBody>
      </p:sp>
      <p:sp>
        <p:nvSpPr>
          <p:cNvPr id="3" name="Espace réservé du texte 2"/>
          <p:cNvSpPr>
            <a:spLocks noGrp="1"/>
          </p:cNvSpPr>
          <p:nvPr>
            <p:ph type="body" idx="1"/>
          </p:nvPr>
        </p:nvSpPr>
        <p:spPr>
          <a:xfrm>
            <a:off x="0" y="1078001"/>
            <a:ext cx="12192000" cy="5331853"/>
          </a:xfrm>
        </p:spPr>
        <p:txBody>
          <a:bodyPr>
            <a:noAutofit/>
          </a:bodyPr>
          <a:lstStyle/>
          <a:p>
            <a:pPr lvl="1" fontAlgn="base">
              <a:lnSpc>
                <a:spcPct val="160000"/>
              </a:lnSpc>
            </a:pPr>
            <a:r>
              <a:rPr lang="fr-FR" sz="3200" b="1" dirty="0" smtClean="0">
                <a:solidFill>
                  <a:schemeClr val="tx1"/>
                </a:solidFill>
                <a:latin typeface="Times New Roman" pitchFamily="18" charset="0"/>
                <a:cs typeface="Times New Roman" pitchFamily="18" charset="0"/>
              </a:rPr>
              <a:t>7.3- Surveillance</a:t>
            </a:r>
          </a:p>
          <a:p>
            <a:pPr lvl="1" fontAlgn="base">
              <a:lnSpc>
                <a:spcPct val="160000"/>
              </a:lnSpc>
            </a:pPr>
            <a:r>
              <a:rPr lang="fr-FR" sz="3200" b="1" dirty="0" smtClean="0">
                <a:solidFill>
                  <a:schemeClr val="tx1"/>
                </a:solidFill>
                <a:latin typeface="Times New Roman" pitchFamily="18" charset="0"/>
                <a:cs typeface="Times New Roman" pitchFamily="18" charset="0"/>
              </a:rPr>
              <a:t> </a:t>
            </a:r>
            <a:r>
              <a:rPr lang="fr-FR" sz="3200" dirty="0" smtClean="0">
                <a:solidFill>
                  <a:schemeClr val="tx1"/>
                </a:solidFill>
                <a:latin typeface="Times New Roman" pitchFamily="18" charset="0"/>
                <a:cs typeface="Times New Roman" pitchFamily="18" charset="0"/>
              </a:rPr>
              <a:t>Il faut surveiller : </a:t>
            </a:r>
          </a:p>
          <a:p>
            <a:pPr>
              <a:lnSpc>
                <a:spcPct val="160000"/>
              </a:lnSpc>
              <a:buFont typeface="Wingdings" pitchFamily="2" charset="2"/>
              <a:buChar char="q"/>
            </a:pPr>
            <a:r>
              <a:rPr lang="fr-FR" sz="3200" dirty="0" smtClean="0">
                <a:solidFill>
                  <a:schemeClr val="tx1"/>
                </a:solidFill>
                <a:latin typeface="Times New Roman" pitchFamily="18" charset="0"/>
                <a:cs typeface="Times New Roman" pitchFamily="18" charset="0"/>
              </a:rPr>
              <a:t>la prise du traitement </a:t>
            </a:r>
          </a:p>
          <a:p>
            <a:pPr>
              <a:lnSpc>
                <a:spcPct val="160000"/>
              </a:lnSpc>
              <a:buFont typeface="Wingdings" pitchFamily="2" charset="2"/>
              <a:buChar char="q"/>
            </a:pPr>
            <a:r>
              <a:rPr lang="fr-FR" sz="3200" dirty="0" smtClean="0">
                <a:solidFill>
                  <a:schemeClr val="tx1"/>
                </a:solidFill>
                <a:latin typeface="Times New Roman" pitchFamily="18" charset="0"/>
                <a:cs typeface="Times New Roman" pitchFamily="18" charset="0"/>
              </a:rPr>
              <a:t>les effets secondaires des traitements (hypotension orthostatique, sécheresse de la bouche, constipation, tremblements, somnolence) ; </a:t>
            </a:r>
          </a:p>
          <a:p>
            <a:pPr>
              <a:lnSpc>
                <a:spcPct val="160000"/>
              </a:lnSpc>
              <a:buFont typeface="Wingdings" pitchFamily="2" charset="2"/>
              <a:buChar char="q"/>
            </a:pPr>
            <a:r>
              <a:rPr lang="fr-FR" sz="3200" dirty="0" smtClean="0">
                <a:solidFill>
                  <a:schemeClr val="tx1"/>
                </a:solidFill>
                <a:latin typeface="Times New Roman" pitchFamily="18" charset="0"/>
                <a:cs typeface="Times New Roman" pitchFamily="18" charset="0"/>
              </a:rPr>
              <a:t>l’efficacité du traitement sur l’humeur, l’anxiété, le sommeil… ;</a:t>
            </a:r>
            <a:endParaRPr lang="fr-FR" sz="3600" dirty="0">
              <a:solidFill>
                <a:schemeClr val="tx1"/>
              </a:solidFill>
            </a:endParaRPr>
          </a:p>
          <a:p>
            <a:r>
              <a:rPr lang="fr-CA" sz="3600" dirty="0"/>
              <a:t/>
            </a:r>
            <a:br>
              <a:rPr lang="fr-CA" sz="3600" dirty="0"/>
            </a:br>
            <a:endParaRPr lang="fr-FR"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539253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12156" y="154546"/>
            <a:ext cx="10515600" cy="953038"/>
          </a:xfrm>
        </p:spPr>
        <p:txBody>
          <a:bodyPr>
            <a:normAutofit fontScale="90000"/>
          </a:bodyPr>
          <a:lstStyle/>
          <a:p>
            <a:pPr lvl="1" algn="ctr" defTabSz="914377" rtl="0">
              <a:lnSpc>
                <a:spcPct val="90000"/>
              </a:lnSpc>
              <a:spcBef>
                <a:spcPct val="0"/>
              </a:spcBef>
            </a:pPr>
            <a:r>
              <a:rPr lang="fr-FR" sz="3600" b="1" dirty="0" smtClean="0">
                <a:solidFill>
                  <a:srgbClr val="FF0000"/>
                </a:solidFill>
                <a:latin typeface="+mj-lt"/>
                <a:cs typeface="Times New Roman" pitchFamily="18" charset="0"/>
              </a:rPr>
              <a:t>VIII- CONDUITE A TENIR DE L’AUXILLIAIRE DE SANTE (suite)</a:t>
            </a:r>
            <a:endParaRPr lang="fr-FR" sz="4000" b="1" dirty="0">
              <a:solidFill>
                <a:srgbClr val="FF0000"/>
              </a:solidFill>
              <a:latin typeface="+mj-lt"/>
            </a:endParaRPr>
          </a:p>
        </p:txBody>
      </p:sp>
      <p:sp>
        <p:nvSpPr>
          <p:cNvPr id="3" name="Espace réservé du texte 2"/>
          <p:cNvSpPr>
            <a:spLocks noGrp="1"/>
          </p:cNvSpPr>
          <p:nvPr>
            <p:ph type="body" idx="1"/>
          </p:nvPr>
        </p:nvSpPr>
        <p:spPr>
          <a:xfrm>
            <a:off x="154547" y="1378038"/>
            <a:ext cx="11603865" cy="5331853"/>
          </a:xfrm>
        </p:spPr>
        <p:txBody>
          <a:bodyPr>
            <a:noAutofit/>
          </a:bodyPr>
          <a:lstStyle/>
          <a:p>
            <a:pPr>
              <a:lnSpc>
                <a:spcPct val="160000"/>
              </a:lnSpc>
              <a:buFont typeface="Wingdings" pitchFamily="2" charset="2"/>
              <a:buChar char="q"/>
            </a:pPr>
            <a:r>
              <a:rPr lang="fr-FR" sz="3600" dirty="0" smtClean="0">
                <a:solidFill>
                  <a:schemeClr val="tx1"/>
                </a:solidFill>
                <a:latin typeface="Times New Roman" pitchFamily="18" charset="0"/>
                <a:cs typeface="Times New Roman" pitchFamily="18" charset="0"/>
              </a:rPr>
              <a:t>l’hygiène (propreté) ; </a:t>
            </a:r>
          </a:p>
          <a:p>
            <a:pPr>
              <a:lnSpc>
                <a:spcPct val="160000"/>
              </a:lnSpc>
              <a:buFont typeface="Wingdings" pitchFamily="2" charset="2"/>
              <a:buChar char="q"/>
            </a:pPr>
            <a:r>
              <a:rPr lang="fr-FR" sz="3600" dirty="0" smtClean="0">
                <a:solidFill>
                  <a:schemeClr val="tx1"/>
                </a:solidFill>
                <a:latin typeface="Times New Roman" pitchFamily="18" charset="0"/>
                <a:cs typeface="Times New Roman" pitchFamily="18" charset="0"/>
              </a:rPr>
              <a:t>l’environnement du patient (tenir à l’écart les objets dangereux pour le patient : objets tranchants, médicaments) ; </a:t>
            </a:r>
          </a:p>
          <a:p>
            <a:pPr>
              <a:lnSpc>
                <a:spcPct val="160000"/>
              </a:lnSpc>
              <a:buFont typeface="Wingdings" pitchFamily="2" charset="2"/>
              <a:buChar char="q"/>
            </a:pPr>
            <a:r>
              <a:rPr lang="fr-FR" sz="3600" dirty="0" smtClean="0">
                <a:solidFill>
                  <a:schemeClr val="tx1"/>
                </a:solidFill>
                <a:latin typeface="Times New Roman" pitchFamily="18" charset="0"/>
                <a:cs typeface="Times New Roman" pitchFamily="18" charset="0"/>
              </a:rPr>
              <a:t>les fugues et absences du patient en raison du risque suicidaire.</a:t>
            </a:r>
            <a:endParaRPr lang="fr-FR" sz="36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525392533"/>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40718" y="0"/>
            <a:ext cx="10515600" cy="753013"/>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RESUMONS</a:t>
            </a:r>
            <a:endParaRPr lang="fr-FR" sz="4000" b="1" dirty="0">
              <a:solidFill>
                <a:srgbClr val="FF0000"/>
              </a:solidFill>
              <a:latin typeface="+mj-lt"/>
            </a:endParaRPr>
          </a:p>
        </p:txBody>
      </p:sp>
      <p:sp>
        <p:nvSpPr>
          <p:cNvPr id="3" name="Espace réservé du texte 2"/>
          <p:cNvSpPr>
            <a:spLocks noGrp="1"/>
          </p:cNvSpPr>
          <p:nvPr>
            <p:ph type="body" idx="1"/>
          </p:nvPr>
        </p:nvSpPr>
        <p:spPr>
          <a:xfrm>
            <a:off x="0" y="720813"/>
            <a:ext cx="12192000" cy="5622837"/>
          </a:xfrm>
        </p:spPr>
        <p:txBody>
          <a:bodyPr>
            <a:noAutofit/>
          </a:bodyPr>
          <a:lstStyle/>
          <a:p>
            <a:pPr>
              <a:lnSpc>
                <a:spcPct val="100000"/>
              </a:lnSpc>
            </a:pPr>
            <a:r>
              <a:rPr lang="fr-FR" sz="3600" dirty="0" smtClean="0">
                <a:solidFill>
                  <a:schemeClr val="tx1"/>
                </a:solidFill>
                <a:latin typeface="Times New Roman" pitchFamily="18" charset="0"/>
                <a:cs typeface="Times New Roman" pitchFamily="18" charset="0"/>
              </a:rPr>
              <a:t>1- Les difficultés conjugales, les conflits familiaux et l’expérience de perte sont des facteurs favorisants de la dépression.</a:t>
            </a:r>
          </a:p>
          <a:p>
            <a:pPr>
              <a:lnSpc>
                <a:spcPct val="100000"/>
              </a:lnSpc>
            </a:pPr>
            <a:r>
              <a:rPr lang="fr-FR" sz="3600" dirty="0" smtClean="0">
                <a:solidFill>
                  <a:schemeClr val="tx1"/>
                </a:solidFill>
                <a:latin typeface="Times New Roman" pitchFamily="18" charset="0"/>
                <a:cs typeface="Times New Roman" pitchFamily="18" charset="0"/>
              </a:rPr>
              <a:t>			vrai			faux</a:t>
            </a:r>
          </a:p>
          <a:p>
            <a:pPr>
              <a:lnSpc>
                <a:spcPct val="100000"/>
              </a:lnSpc>
            </a:pPr>
            <a:r>
              <a:rPr lang="fr-FR" sz="3600" dirty="0" smtClean="0">
                <a:solidFill>
                  <a:schemeClr val="tx1"/>
                </a:solidFill>
                <a:latin typeface="Times New Roman" pitchFamily="18" charset="0"/>
                <a:cs typeface="Times New Roman" pitchFamily="18" charset="0"/>
              </a:rPr>
              <a:t>2- Dans la dépression l’humeur est gaie.</a:t>
            </a:r>
          </a:p>
          <a:p>
            <a:pPr>
              <a:lnSpc>
                <a:spcPct val="100000"/>
              </a:lnSpc>
            </a:pPr>
            <a:r>
              <a:rPr lang="fr-FR" sz="3600" dirty="0" smtClean="0">
                <a:solidFill>
                  <a:schemeClr val="tx1"/>
                </a:solidFill>
                <a:latin typeface="Times New Roman" pitchFamily="18" charset="0"/>
                <a:cs typeface="Times New Roman" pitchFamily="18" charset="0"/>
              </a:rPr>
              <a:t>			vrai			faux</a:t>
            </a:r>
          </a:p>
          <a:p>
            <a:pPr>
              <a:lnSpc>
                <a:spcPct val="100000"/>
              </a:lnSpc>
            </a:pPr>
            <a:r>
              <a:rPr lang="fr-FR" sz="3600" dirty="0" smtClean="0">
                <a:solidFill>
                  <a:schemeClr val="tx1"/>
                </a:solidFill>
                <a:latin typeface="Times New Roman" pitchFamily="18" charset="0"/>
                <a:cs typeface="Times New Roman" pitchFamily="18" charset="0"/>
              </a:rPr>
              <a:t>3- La surveillance de la prise du traitement et des effets secondaires des traitements font partir du rôle de l’auxiliaire.</a:t>
            </a:r>
          </a:p>
          <a:p>
            <a:pPr>
              <a:lnSpc>
                <a:spcPct val="100000"/>
              </a:lnSpc>
            </a:pPr>
            <a:r>
              <a:rPr lang="fr-FR" sz="3600" dirty="0" smtClean="0">
                <a:solidFill>
                  <a:schemeClr val="tx1"/>
                </a:solidFill>
                <a:latin typeface="Times New Roman" pitchFamily="18" charset="0"/>
                <a:cs typeface="Times New Roman" pitchFamily="18" charset="0"/>
              </a:rPr>
              <a:t>			vrai			faux</a:t>
            </a:r>
            <a:endParaRPr lang="fr-FR" sz="3600" dirty="0">
              <a:solidFill>
                <a:schemeClr val="tx1"/>
              </a:solidFill>
            </a:endParaRPr>
          </a:p>
          <a:p>
            <a:r>
              <a:rPr lang="fr-CA" sz="3600" dirty="0"/>
              <a:t/>
            </a:r>
            <a:br>
              <a:rPr lang="fr-CA" sz="3600" dirty="0"/>
            </a:br>
            <a:endParaRPr lang="fr-FR"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539253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7A70F2-A536-4832-B090-14416EA5BA5E}"/>
              </a:ext>
            </a:extLst>
          </p:cNvPr>
          <p:cNvSpPr>
            <a:spLocks noGrp="1"/>
          </p:cNvSpPr>
          <p:nvPr>
            <p:ph type="title"/>
          </p:nvPr>
        </p:nvSpPr>
        <p:spPr/>
        <p:txBody>
          <a:bodyPr/>
          <a:lstStyle/>
          <a:p>
            <a:r>
              <a:rPr lang="fr-CI" dirty="0"/>
              <a:t> </a:t>
            </a:r>
          </a:p>
        </p:txBody>
      </p:sp>
      <p:pic>
        <p:nvPicPr>
          <p:cNvPr id="4" name="Espace réservé du contenu 5">
            <a:extLst>
              <a:ext uri="{FF2B5EF4-FFF2-40B4-BE49-F238E27FC236}">
                <a16:creationId xmlns:a16="http://schemas.microsoft.com/office/drawing/2014/main" id="{A79AD0FB-FE6A-4923-BC43-7107C9A577A5}"/>
              </a:ext>
            </a:extLst>
          </p:cNvPr>
          <p:cNvPicPr>
            <a:picLocks noGrp="1" noChangeAspect="1"/>
          </p:cNvPicPr>
          <p:nvPr>
            <p:ph idx="1"/>
          </p:nvPr>
        </p:nvPicPr>
        <p:blipFill>
          <a:blip r:embed="rId2"/>
          <a:stretch>
            <a:fillRect/>
          </a:stretch>
        </p:blipFill>
        <p:spPr>
          <a:xfrm>
            <a:off x="2263806" y="1825625"/>
            <a:ext cx="7109311" cy="4351338"/>
          </a:xfrm>
          <a:prstGeom prst="rect">
            <a:avLst/>
          </a:prstGeom>
        </p:spPr>
      </p:pic>
      <p:pic>
        <p:nvPicPr>
          <p:cNvPr id="5" name="Picture 3" descr="AG00373_">
            <a:extLst>
              <a:ext uri="{FF2B5EF4-FFF2-40B4-BE49-F238E27FC236}">
                <a16:creationId xmlns:a16="http://schemas.microsoft.com/office/drawing/2014/main" id="{4192ECD9-A6D5-461B-BFA0-3555BCB914B4}"/>
              </a:ext>
            </a:extLst>
          </p:cNvPr>
          <p:cNvPicPr>
            <a:picLocks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flipH="1">
            <a:off x="-1" y="4256373"/>
            <a:ext cx="2356984" cy="242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AG00373_">
            <a:extLst>
              <a:ext uri="{FF2B5EF4-FFF2-40B4-BE49-F238E27FC236}">
                <a16:creationId xmlns:a16="http://schemas.microsoft.com/office/drawing/2014/main" id="{47DE6839-C9A8-4F67-89CC-81C792AB6B02}"/>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835015" y="4328134"/>
            <a:ext cx="2356985" cy="2336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Espace réservé de la date 6">
            <a:extLst>
              <a:ext uri="{FF2B5EF4-FFF2-40B4-BE49-F238E27FC236}">
                <a16:creationId xmlns:a16="http://schemas.microsoft.com/office/drawing/2014/main" id="{00C8A457-37DE-464B-B1EB-E27B6F216B2E}"/>
              </a:ext>
            </a:extLst>
          </p:cNvPr>
          <p:cNvSpPr>
            <a:spLocks noGrp="1"/>
          </p:cNvSpPr>
          <p:nvPr>
            <p:ph type="dt" sz="half" idx="10"/>
          </p:nvPr>
        </p:nvSpPr>
        <p:spPr>
          <a:xfrm>
            <a:off x="1849563" y="5963182"/>
            <a:ext cx="2743200" cy="365125"/>
          </a:xfrm>
        </p:spPr>
        <p:txBody>
          <a:bodyPr/>
          <a:lstStyle/>
          <a:p>
            <a:fld id="{8FD405D7-5D38-428A-8CC2-F9E854823807}" type="datetime1">
              <a:rPr lang="fr-FR" smtClean="0"/>
              <a:pPr/>
              <a:t>15/05/2026</a:t>
            </a:fld>
            <a:endParaRPr lang="fr-FR" dirty="0"/>
          </a:p>
        </p:txBody>
      </p:sp>
      <p:sp>
        <p:nvSpPr>
          <p:cNvPr id="9" name="ZoneTexte 8">
            <a:extLst>
              <a:ext uri="{FF2B5EF4-FFF2-40B4-BE49-F238E27FC236}">
                <a16:creationId xmlns:a16="http://schemas.microsoft.com/office/drawing/2014/main" id="{3FABC065-1A3D-4D1A-95C3-88E96A3D9C59}"/>
              </a:ext>
            </a:extLst>
          </p:cNvPr>
          <p:cNvSpPr txBox="1"/>
          <p:nvPr/>
        </p:nvSpPr>
        <p:spPr>
          <a:xfrm>
            <a:off x="3051699" y="1976969"/>
            <a:ext cx="6103398" cy="369332"/>
          </a:xfrm>
          <a:prstGeom prst="rect">
            <a:avLst/>
          </a:prstGeom>
          <a:noFill/>
        </p:spPr>
        <p:txBody>
          <a:bodyPr wrap="square">
            <a:spAutoFit/>
          </a:bodyPr>
          <a:lstStyle/>
          <a:p>
            <a:r>
              <a:rPr lang="fr-F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fr-FR" sz="1800" dirty="0">
              <a:solidFill>
                <a:srgbClr val="000000"/>
              </a:solidFill>
              <a:effectLst/>
              <a:latin typeface="Arial Unicode MS"/>
            </a:endParaRPr>
          </a:p>
        </p:txBody>
      </p:sp>
    </p:spTree>
    <p:extLst>
      <p:ext uri="{BB962C8B-B14F-4D97-AF65-F5344CB8AC3E}">
        <p14:creationId xmlns:p14="http://schemas.microsoft.com/office/powerpoint/2010/main" val="25741790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 </a:t>
            </a:r>
            <a:endParaRPr lang="fr-FR" dirty="0"/>
          </a:p>
        </p:txBody>
      </p:sp>
      <p:sp>
        <p:nvSpPr>
          <p:cNvPr id="3" name="Rectangle 2"/>
          <p:cNvSpPr/>
          <p:nvPr/>
        </p:nvSpPr>
        <p:spPr>
          <a:xfrm>
            <a:off x="371476" y="2515672"/>
            <a:ext cx="11587162" cy="707886"/>
          </a:xfrm>
          <a:prstGeom prst="rect">
            <a:avLst/>
          </a:prstGeom>
        </p:spPr>
        <p:txBody>
          <a:bodyPr wrap="square">
            <a:spAutoFit/>
          </a:bodyPr>
          <a:lstStyle/>
          <a:p>
            <a:pPr algn="ctr"/>
            <a:r>
              <a:rPr lang="fr-FR" sz="4000" b="1" dirty="0" smtClean="0">
                <a:solidFill>
                  <a:srgbClr val="FF0000"/>
                </a:solidFill>
                <a:latin typeface="+mj-lt"/>
                <a:cs typeface="Times New Roman" pitchFamily="18" charset="0"/>
              </a:rPr>
              <a:t>CHAPITRE II: EPISODE MANIAQUE</a:t>
            </a:r>
            <a:endParaRPr lang="fr-FR" dirty="0">
              <a:solidFill>
                <a:srgbClr val="FF0000"/>
              </a:solidFill>
              <a:latin typeface="+mj-lt"/>
            </a:endParaRPr>
          </a:p>
        </p:txBody>
      </p:sp>
    </p:spTree>
    <p:extLst>
      <p:ext uri="{BB962C8B-B14F-4D97-AF65-F5344CB8AC3E}">
        <p14:creationId xmlns:p14="http://schemas.microsoft.com/office/powerpoint/2010/main" val="162493875"/>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55842" y="0"/>
            <a:ext cx="10515600" cy="791003"/>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PLAN DU COURS</a:t>
            </a:r>
            <a:endParaRPr lang="fr-FR" sz="4800" b="1" dirty="0">
              <a:solidFill>
                <a:srgbClr val="FF0000"/>
              </a:solidFill>
              <a:latin typeface="+mj-lt"/>
            </a:endParaRPr>
          </a:p>
        </p:txBody>
      </p:sp>
      <p:sp>
        <p:nvSpPr>
          <p:cNvPr id="4" name="Espace réservé du texte 3"/>
          <p:cNvSpPr>
            <a:spLocks noGrp="1"/>
          </p:cNvSpPr>
          <p:nvPr>
            <p:ph type="body" idx="1"/>
          </p:nvPr>
        </p:nvSpPr>
        <p:spPr>
          <a:xfrm>
            <a:off x="357188" y="857251"/>
            <a:ext cx="11487150" cy="5286374"/>
          </a:xfrm>
        </p:spPr>
        <p:txBody>
          <a:bodyPr>
            <a:normAutofit fontScale="92500"/>
          </a:bodyPr>
          <a:lstStyle/>
          <a:p>
            <a:pPr lvl="0" fontAlgn="base">
              <a:lnSpc>
                <a:spcPct val="150000"/>
              </a:lnSpc>
            </a:pPr>
            <a:r>
              <a:rPr lang="fr-FR" sz="3600" dirty="0" smtClean="0">
                <a:solidFill>
                  <a:schemeClr val="tx1"/>
                </a:solidFill>
                <a:latin typeface="Times New Roman" pitchFamily="18" charset="0"/>
                <a:cs typeface="Times New Roman" pitchFamily="18" charset="0"/>
              </a:rPr>
              <a:t>I- Définition </a:t>
            </a:r>
          </a:p>
          <a:p>
            <a:pPr lvl="0" fontAlgn="base">
              <a:lnSpc>
                <a:spcPct val="150000"/>
              </a:lnSpc>
            </a:pPr>
            <a:r>
              <a:rPr lang="fr-FR" sz="3600" dirty="0" smtClean="0">
                <a:solidFill>
                  <a:schemeClr val="tx1"/>
                </a:solidFill>
                <a:latin typeface="Times New Roman" pitchFamily="18" charset="0"/>
                <a:cs typeface="Times New Roman" pitchFamily="18" charset="0"/>
              </a:rPr>
              <a:t>II- Etiologie  </a:t>
            </a:r>
          </a:p>
          <a:p>
            <a:pPr lvl="0" fontAlgn="base">
              <a:lnSpc>
                <a:spcPct val="150000"/>
              </a:lnSpc>
            </a:pPr>
            <a:r>
              <a:rPr lang="fr-FR" sz="3600" dirty="0" smtClean="0">
                <a:solidFill>
                  <a:schemeClr val="tx1"/>
                </a:solidFill>
                <a:latin typeface="Times New Roman" pitchFamily="18" charset="0"/>
                <a:cs typeface="Times New Roman" pitchFamily="18" charset="0"/>
              </a:rPr>
              <a:t>III- Diagnostic </a:t>
            </a:r>
          </a:p>
          <a:p>
            <a:pPr lvl="0" fontAlgn="base">
              <a:lnSpc>
                <a:spcPct val="150000"/>
              </a:lnSpc>
            </a:pPr>
            <a:r>
              <a:rPr lang="fr-FR" sz="3600" dirty="0" smtClean="0">
                <a:solidFill>
                  <a:schemeClr val="tx1"/>
                </a:solidFill>
                <a:latin typeface="Times New Roman" pitchFamily="18" charset="0"/>
                <a:cs typeface="Times New Roman" pitchFamily="18" charset="0"/>
              </a:rPr>
              <a:t>IV- Evolution </a:t>
            </a:r>
          </a:p>
          <a:p>
            <a:pPr lvl="0" fontAlgn="base">
              <a:lnSpc>
                <a:spcPct val="150000"/>
              </a:lnSpc>
            </a:pPr>
            <a:r>
              <a:rPr lang="fr-FR" sz="3600" dirty="0" smtClean="0">
                <a:solidFill>
                  <a:schemeClr val="tx1"/>
                </a:solidFill>
                <a:latin typeface="Times New Roman" pitchFamily="18" charset="0"/>
                <a:cs typeface="Times New Roman" pitchFamily="18" charset="0"/>
              </a:rPr>
              <a:t>V- Traitement </a:t>
            </a:r>
          </a:p>
          <a:p>
            <a:pPr lvl="0" fontAlgn="base">
              <a:lnSpc>
                <a:spcPct val="150000"/>
              </a:lnSpc>
            </a:pPr>
            <a:r>
              <a:rPr lang="fr-FR" sz="3600" dirty="0" smtClean="0">
                <a:solidFill>
                  <a:schemeClr val="tx1"/>
                </a:solidFill>
                <a:latin typeface="Times New Roman" pitchFamily="18" charset="0"/>
                <a:cs typeface="Times New Roman" pitchFamily="18" charset="0"/>
              </a:rPr>
              <a:t>VI- Conduite à tenir</a:t>
            </a:r>
            <a:endParaRPr lang="fr-FR" dirty="0">
              <a:solidFill>
                <a:schemeClr val="tx1"/>
              </a:solidFill>
            </a:endParaRPr>
          </a:p>
        </p:txBody>
      </p:sp>
    </p:spTree>
    <p:extLst>
      <p:ext uri="{BB962C8B-B14F-4D97-AF65-F5344CB8AC3E}">
        <p14:creationId xmlns:p14="http://schemas.microsoft.com/office/powerpoint/2010/main" val="15570127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12156" y="154546"/>
            <a:ext cx="10515600" cy="953038"/>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I- DEFINITION</a:t>
            </a:r>
            <a:endParaRPr lang="fr-FR" sz="4000" b="1" dirty="0">
              <a:solidFill>
                <a:srgbClr val="FF0000"/>
              </a:solidFill>
              <a:latin typeface="+mj-lt"/>
            </a:endParaRPr>
          </a:p>
        </p:txBody>
      </p:sp>
      <p:sp>
        <p:nvSpPr>
          <p:cNvPr id="3" name="Espace réservé du texte 2"/>
          <p:cNvSpPr>
            <a:spLocks noGrp="1"/>
          </p:cNvSpPr>
          <p:nvPr>
            <p:ph type="body" idx="1"/>
          </p:nvPr>
        </p:nvSpPr>
        <p:spPr>
          <a:xfrm>
            <a:off x="242888" y="1891386"/>
            <a:ext cx="11472862" cy="5331853"/>
          </a:xfrm>
        </p:spPr>
        <p:txBody>
          <a:bodyPr>
            <a:noAutofit/>
          </a:bodyPr>
          <a:lstStyle/>
          <a:p>
            <a:pPr lvl="0">
              <a:lnSpc>
                <a:spcPct val="150000"/>
              </a:lnSpc>
            </a:pPr>
            <a:r>
              <a:rPr lang="fr-FR" sz="3600" dirty="0" smtClean="0">
                <a:solidFill>
                  <a:schemeClr val="tx1"/>
                </a:solidFill>
                <a:latin typeface="Times New Roman" pitchFamily="18" charset="0"/>
                <a:cs typeface="Times New Roman" pitchFamily="18" charset="0"/>
              </a:rPr>
              <a:t>Un épisode maniaque est un état durant lequel on observe une gaieté de l’humeur. Durant cet épisode, le malade est distrait, bouge beaucoup et son temps de sommeil est réduit.</a:t>
            </a:r>
            <a:r>
              <a:rPr lang="fr-FR" sz="3600" dirty="0" smtClean="0">
                <a:latin typeface="Times New Roman" pitchFamily="18" charset="0"/>
                <a:cs typeface="Times New Roman" pitchFamily="18" charset="0"/>
              </a:rPr>
              <a:t> </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4635396"/>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12156" y="154546"/>
            <a:ext cx="10515600" cy="953038"/>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II- ETIOLOGIE</a:t>
            </a:r>
            <a:endParaRPr lang="fr-FR" sz="4400" b="1" dirty="0">
              <a:solidFill>
                <a:srgbClr val="FF0000"/>
              </a:solidFill>
              <a:latin typeface="+mj-lt"/>
            </a:endParaRPr>
          </a:p>
        </p:txBody>
      </p:sp>
      <p:sp>
        <p:nvSpPr>
          <p:cNvPr id="3" name="Espace réservé du texte 2"/>
          <p:cNvSpPr>
            <a:spLocks noGrp="1"/>
          </p:cNvSpPr>
          <p:nvPr>
            <p:ph type="body" idx="1"/>
          </p:nvPr>
        </p:nvSpPr>
        <p:spPr>
          <a:xfrm>
            <a:off x="818147" y="1378038"/>
            <a:ext cx="10940265" cy="5331853"/>
          </a:xfrm>
        </p:spPr>
        <p:txBody>
          <a:bodyPr>
            <a:noAutofit/>
          </a:bodyPr>
          <a:lstStyle/>
          <a:p>
            <a:endParaRPr lang="fr-FR" sz="3600" dirty="0">
              <a:solidFill>
                <a:schemeClr val="tx1"/>
              </a:solidFill>
            </a:endParaRPr>
          </a:p>
          <a:p>
            <a:pPr>
              <a:lnSpc>
                <a:spcPct val="150000"/>
              </a:lnSpc>
            </a:pPr>
            <a:r>
              <a:rPr lang="fr-CA" sz="3600" dirty="0" smtClean="0"/>
              <a:t/>
            </a:r>
            <a:br>
              <a:rPr lang="fr-CA" sz="3600" dirty="0" smtClean="0"/>
            </a:br>
            <a:r>
              <a:rPr lang="fr-FR" sz="3600" dirty="0" smtClean="0">
                <a:latin typeface="Times New Roman" pitchFamily="18" charset="0"/>
                <a:cs typeface="Times New Roman" pitchFamily="18" charset="0"/>
              </a:rPr>
              <a:t> </a:t>
            </a:r>
            <a:r>
              <a:rPr lang="fr-FR" sz="3600" dirty="0" smtClean="0">
                <a:solidFill>
                  <a:schemeClr val="tx1"/>
                </a:solidFill>
                <a:latin typeface="Times New Roman" pitchFamily="18" charset="0"/>
                <a:cs typeface="Times New Roman" pitchFamily="18" charset="0"/>
              </a:rPr>
              <a:t>L’épisode maniaque survient soit dans le cadre d’une maladie maniacodépressive (ou trouble bipolaire) soit au décours d’un syndrome dépressif. </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9172838"/>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12156" y="154546"/>
            <a:ext cx="10515600" cy="695686"/>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III- DIAGNOSTIC</a:t>
            </a:r>
            <a:endParaRPr lang="fr-FR" sz="4000" b="1" dirty="0">
              <a:solidFill>
                <a:srgbClr val="FF0000"/>
              </a:solidFill>
              <a:latin typeface="+mj-lt"/>
            </a:endParaRPr>
          </a:p>
        </p:txBody>
      </p:sp>
      <p:sp>
        <p:nvSpPr>
          <p:cNvPr id="3" name="Espace réservé du texte 2"/>
          <p:cNvSpPr>
            <a:spLocks noGrp="1"/>
          </p:cNvSpPr>
          <p:nvPr>
            <p:ph type="body" idx="1"/>
          </p:nvPr>
        </p:nvSpPr>
        <p:spPr>
          <a:xfrm>
            <a:off x="176463" y="1394080"/>
            <a:ext cx="11839074" cy="5331853"/>
          </a:xfrm>
        </p:spPr>
        <p:txBody>
          <a:bodyPr>
            <a:noAutofit/>
          </a:bodyPr>
          <a:lstStyle/>
          <a:p>
            <a:pPr marL="1028689" lvl="1" indent="-571500">
              <a:lnSpc>
                <a:spcPct val="150000"/>
              </a:lnSpc>
            </a:pPr>
            <a:r>
              <a:rPr lang="fr-FR" sz="3600" dirty="0" smtClean="0">
                <a:solidFill>
                  <a:schemeClr val="tx1"/>
                </a:solidFill>
                <a:latin typeface="Times New Roman" pitchFamily="18" charset="0"/>
                <a:cs typeface="Times New Roman" pitchFamily="18" charset="0"/>
              </a:rPr>
              <a:t>Le début peut être brutal. Ces patients font souvent beaucoup de dépenses (achat pathologiques). On observe un patient qui bouge beaucoup. Il est joyeux, familier ou violent. On observe aussi chez ce patient une insomnie, une augmentation de la libido.</a:t>
            </a:r>
            <a:endParaRPr lang="fr-FR" sz="3600" dirty="0">
              <a:solidFill>
                <a:schemeClr val="tx1"/>
              </a:solidFill>
            </a:endParaRPr>
          </a:p>
          <a:p>
            <a:r>
              <a:rPr lang="fr-CA" sz="3600" dirty="0"/>
              <a:t/>
            </a:r>
            <a:br>
              <a:rPr lang="fr-CA" sz="3600" dirty="0"/>
            </a:br>
            <a:endParaRPr lang="fr-FR"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3126345"/>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12156" y="154546"/>
            <a:ext cx="10515600" cy="683654"/>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IV- EVOLUTION</a:t>
            </a:r>
            <a:endParaRPr lang="fr-FR" sz="4000" b="1" dirty="0">
              <a:solidFill>
                <a:srgbClr val="FF0000"/>
              </a:solidFill>
              <a:latin typeface="+mj-lt"/>
            </a:endParaRPr>
          </a:p>
        </p:txBody>
      </p:sp>
      <p:sp>
        <p:nvSpPr>
          <p:cNvPr id="3" name="Espace réservé du texte 2"/>
          <p:cNvSpPr>
            <a:spLocks noGrp="1"/>
          </p:cNvSpPr>
          <p:nvPr>
            <p:ph type="body" idx="1"/>
          </p:nvPr>
        </p:nvSpPr>
        <p:spPr>
          <a:xfrm>
            <a:off x="350520" y="966558"/>
            <a:ext cx="11362172" cy="5331853"/>
          </a:xfrm>
        </p:spPr>
        <p:txBody>
          <a:bodyPr>
            <a:noAutofit/>
          </a:bodyPr>
          <a:lstStyle/>
          <a:p>
            <a:pPr marL="1028689" lvl="1" indent="-571500">
              <a:lnSpc>
                <a:spcPct val="150000"/>
              </a:lnSpc>
            </a:pPr>
            <a:endParaRPr lang="fr-FR" sz="3600" dirty="0" smtClean="0">
              <a:solidFill>
                <a:schemeClr val="tx1"/>
              </a:solidFill>
              <a:latin typeface="Times New Roman" pitchFamily="18" charset="0"/>
              <a:cs typeface="Times New Roman" pitchFamily="18" charset="0"/>
            </a:endParaRPr>
          </a:p>
          <a:p>
            <a:pPr marL="1028689" lvl="1" indent="-571500">
              <a:lnSpc>
                <a:spcPct val="150000"/>
              </a:lnSpc>
            </a:pPr>
            <a:r>
              <a:rPr lang="fr-FR" sz="3600" dirty="0" smtClean="0">
                <a:solidFill>
                  <a:schemeClr val="tx1"/>
                </a:solidFill>
                <a:latin typeface="Times New Roman" pitchFamily="18" charset="0"/>
                <a:cs typeface="Times New Roman" pitchFamily="18" charset="0"/>
              </a:rPr>
              <a:t>L’évolution de l’épisode maniaque sans traitement peut évoluer vers une dépression avec risque de suicide.</a:t>
            </a:r>
            <a:endParaRPr lang="fr-FR" sz="3600" dirty="0">
              <a:solidFill>
                <a:schemeClr val="tx1"/>
              </a:solidFill>
            </a:endParaRPr>
          </a:p>
        </p:txBody>
      </p:sp>
    </p:spTree>
    <p:extLst>
      <p:ext uri="{BB962C8B-B14F-4D97-AF65-F5344CB8AC3E}">
        <p14:creationId xmlns:p14="http://schemas.microsoft.com/office/powerpoint/2010/main" val="2328929604"/>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12156" y="154546"/>
            <a:ext cx="10515600" cy="683654"/>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V- TRAITEMENT</a:t>
            </a:r>
            <a:endParaRPr lang="fr-FR" sz="4000" b="1" dirty="0">
              <a:solidFill>
                <a:srgbClr val="FF0000"/>
              </a:solidFill>
              <a:latin typeface="+mj-lt"/>
            </a:endParaRPr>
          </a:p>
        </p:txBody>
      </p:sp>
      <p:sp>
        <p:nvSpPr>
          <p:cNvPr id="3" name="Espace réservé du texte 2"/>
          <p:cNvSpPr>
            <a:spLocks noGrp="1"/>
          </p:cNvSpPr>
          <p:nvPr>
            <p:ph type="body" idx="1"/>
          </p:nvPr>
        </p:nvSpPr>
        <p:spPr>
          <a:xfrm>
            <a:off x="306947" y="966558"/>
            <a:ext cx="11603865" cy="5331853"/>
          </a:xfrm>
        </p:spPr>
        <p:txBody>
          <a:bodyPr>
            <a:noAutofit/>
          </a:bodyPr>
          <a:lstStyle/>
          <a:p>
            <a:pPr lvl="1" fontAlgn="base">
              <a:lnSpc>
                <a:spcPct val="150000"/>
              </a:lnSpc>
            </a:pPr>
            <a:r>
              <a:rPr lang="fr-FR" sz="3600" b="1" dirty="0" smtClean="0">
                <a:solidFill>
                  <a:schemeClr val="tx1"/>
                </a:solidFill>
                <a:latin typeface="Times New Roman" pitchFamily="18" charset="0"/>
                <a:cs typeface="Times New Roman" pitchFamily="18" charset="0"/>
              </a:rPr>
              <a:t>5.1- Mesures générales </a:t>
            </a:r>
            <a:endParaRPr lang="fr-FR" sz="3600" dirty="0" smtClean="0">
              <a:solidFill>
                <a:schemeClr val="tx1"/>
              </a:solidFill>
              <a:latin typeface="Times New Roman" pitchFamily="18" charset="0"/>
              <a:cs typeface="Times New Roman" pitchFamily="18" charset="0"/>
            </a:endParaRPr>
          </a:p>
          <a:p>
            <a:pPr>
              <a:lnSpc>
                <a:spcPct val="150000"/>
              </a:lnSpc>
            </a:pPr>
            <a:r>
              <a:rPr lang="fr-FR" sz="3600" dirty="0" smtClean="0">
                <a:solidFill>
                  <a:schemeClr val="tx1"/>
                </a:solidFill>
                <a:latin typeface="Times New Roman" pitchFamily="18" charset="0"/>
                <a:cs typeface="Times New Roman" pitchFamily="18" charset="0"/>
              </a:rPr>
              <a:t>Il faut réduire l’état d’agitation, protéger le patient contre ses propres agissements (possibilité d’achats pathologiques ; de conduites sexuelles à risque, de violence…) et, dans un second temps, prévenir la rechute. </a:t>
            </a:r>
            <a:endParaRPr lang="fr-FR" sz="3200" dirty="0" smtClean="0">
              <a:solidFill>
                <a:schemeClr val="tx1"/>
              </a:solidFill>
              <a:latin typeface="Times New Roman" pitchFamily="18" charset="0"/>
              <a:cs typeface="Times New Roman" pitchFamily="18" charset="0"/>
            </a:endParaRPr>
          </a:p>
          <a:p>
            <a:pPr>
              <a:lnSpc>
                <a:spcPct val="150000"/>
              </a:lnSpc>
            </a:pPr>
            <a:r>
              <a:rPr lang="fr-FR" sz="3200" dirty="0" smtClean="0">
                <a:solidFill>
                  <a:schemeClr val="tx1"/>
                </a:solidFill>
                <a:latin typeface="Times New Roman" pitchFamily="18" charset="0"/>
                <a:cs typeface="Times New Roman" pitchFamily="18" charset="0"/>
              </a:rPr>
              <a:t>	</a:t>
            </a:r>
            <a:endParaRPr lang="fr-FR" sz="3600" dirty="0">
              <a:solidFill>
                <a:schemeClr val="tx1"/>
              </a:solidFill>
              <a:effectLst/>
            </a:endParaRPr>
          </a:p>
        </p:txBody>
      </p:sp>
    </p:spTree>
    <p:extLst>
      <p:ext uri="{BB962C8B-B14F-4D97-AF65-F5344CB8AC3E}">
        <p14:creationId xmlns:p14="http://schemas.microsoft.com/office/powerpoint/2010/main" val="3467127388"/>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12156" y="154546"/>
            <a:ext cx="10515600" cy="683654"/>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V- TRAITEMENT</a:t>
            </a:r>
            <a:endParaRPr lang="fr-FR" sz="4000" b="1" dirty="0">
              <a:solidFill>
                <a:srgbClr val="FF0000"/>
              </a:solidFill>
              <a:latin typeface="+mj-lt"/>
            </a:endParaRPr>
          </a:p>
        </p:txBody>
      </p:sp>
      <p:sp>
        <p:nvSpPr>
          <p:cNvPr id="3" name="Espace réservé du texte 2"/>
          <p:cNvSpPr>
            <a:spLocks noGrp="1"/>
          </p:cNvSpPr>
          <p:nvPr>
            <p:ph type="body" idx="1"/>
          </p:nvPr>
        </p:nvSpPr>
        <p:spPr>
          <a:xfrm>
            <a:off x="306947" y="966558"/>
            <a:ext cx="11603865" cy="5331853"/>
          </a:xfrm>
        </p:spPr>
        <p:txBody>
          <a:bodyPr>
            <a:noAutofit/>
          </a:bodyPr>
          <a:lstStyle/>
          <a:p>
            <a:pPr lvl="1" fontAlgn="base">
              <a:lnSpc>
                <a:spcPct val="150000"/>
              </a:lnSpc>
            </a:pPr>
            <a:endParaRPr lang="fr-FR" sz="3200" dirty="0" smtClean="0">
              <a:solidFill>
                <a:schemeClr val="tx1"/>
              </a:solidFill>
              <a:latin typeface="Times New Roman" pitchFamily="18" charset="0"/>
              <a:cs typeface="Times New Roman" pitchFamily="18" charset="0"/>
            </a:endParaRPr>
          </a:p>
          <a:p>
            <a:pPr>
              <a:lnSpc>
                <a:spcPct val="150000"/>
              </a:lnSpc>
            </a:pPr>
            <a:r>
              <a:rPr lang="fr-FR" sz="3200" dirty="0" smtClean="0">
                <a:solidFill>
                  <a:schemeClr val="tx1"/>
                </a:solidFill>
                <a:latin typeface="Times New Roman" pitchFamily="18" charset="0"/>
                <a:cs typeface="Times New Roman" pitchFamily="18" charset="0"/>
              </a:rPr>
              <a:t>	</a:t>
            </a:r>
            <a:r>
              <a:rPr lang="fr-FR" sz="3600" b="1" dirty="0" smtClean="0">
                <a:solidFill>
                  <a:schemeClr val="tx1"/>
                </a:solidFill>
                <a:latin typeface="Times New Roman" pitchFamily="18" charset="0"/>
                <a:cs typeface="Times New Roman" pitchFamily="18" charset="0"/>
              </a:rPr>
              <a:t>5.2- Médicaments </a:t>
            </a:r>
          </a:p>
          <a:p>
            <a:pPr>
              <a:lnSpc>
                <a:spcPct val="150000"/>
              </a:lnSpc>
            </a:pPr>
            <a:r>
              <a:rPr lang="fr-FR" sz="3600" dirty="0" smtClean="0">
                <a:solidFill>
                  <a:schemeClr val="tx1"/>
                </a:solidFill>
                <a:latin typeface="Times New Roman" pitchFamily="18" charset="0"/>
                <a:cs typeface="Times New Roman" pitchFamily="18" charset="0"/>
              </a:rPr>
              <a:t>Le traitement en phase aiguë repose sur les neuroleptiques (</a:t>
            </a:r>
            <a:r>
              <a:rPr lang="fr-FR" sz="3600" dirty="0" err="1" smtClean="0">
                <a:solidFill>
                  <a:schemeClr val="tx1"/>
                </a:solidFill>
                <a:latin typeface="Times New Roman" pitchFamily="18" charset="0"/>
                <a:cs typeface="Times New Roman" pitchFamily="18" charset="0"/>
              </a:rPr>
              <a:t>Haldol</a:t>
            </a:r>
            <a:r>
              <a:rPr lang="fr-FR" sz="3600" b="1" dirty="0" smtClean="0">
                <a:solidFill>
                  <a:schemeClr val="tx1"/>
                </a:solidFill>
                <a:latin typeface="Times New Roman" pitchFamily="18" charset="0"/>
                <a:cs typeface="Times New Roman" pitchFamily="18" charset="0"/>
              </a:rPr>
              <a:t>, </a:t>
            </a:r>
            <a:r>
              <a:rPr lang="fr-FR" sz="3600" dirty="0" err="1" smtClean="0">
                <a:solidFill>
                  <a:schemeClr val="tx1"/>
                </a:solidFill>
                <a:latin typeface="Times New Roman" pitchFamily="18" charset="0"/>
                <a:cs typeface="Times New Roman" pitchFamily="18" charset="0"/>
              </a:rPr>
              <a:t>Nozinan</a:t>
            </a:r>
            <a:r>
              <a:rPr lang="fr-FR" sz="3600" dirty="0" smtClean="0">
                <a:solidFill>
                  <a:schemeClr val="tx1"/>
                </a:solidFill>
                <a:latin typeface="Times New Roman" pitchFamily="18" charset="0"/>
                <a:cs typeface="Times New Roman" pitchFamily="18" charset="0"/>
              </a:rPr>
              <a:t>). Il peut être prescrit par voie injectable si le patient refuse le traitement.</a:t>
            </a:r>
            <a:endParaRPr lang="fr-FR" sz="3600" dirty="0">
              <a:solidFill>
                <a:schemeClr val="tx1"/>
              </a:solidFill>
              <a:effectLst/>
            </a:endParaRPr>
          </a:p>
        </p:txBody>
      </p:sp>
    </p:spTree>
    <p:extLst>
      <p:ext uri="{BB962C8B-B14F-4D97-AF65-F5344CB8AC3E}">
        <p14:creationId xmlns:p14="http://schemas.microsoft.com/office/powerpoint/2010/main" val="3467127388"/>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81676" y="181160"/>
            <a:ext cx="10515600" cy="626560"/>
          </a:xfrm>
        </p:spPr>
        <p:txBody>
          <a:bodyPr>
            <a:normAutofit/>
          </a:bodyPr>
          <a:lstStyle/>
          <a:p>
            <a:pPr lvl="1" algn="ctr" defTabSz="914377" rtl="0">
              <a:lnSpc>
                <a:spcPct val="90000"/>
              </a:lnSpc>
              <a:spcBef>
                <a:spcPct val="0"/>
              </a:spcBef>
            </a:pPr>
            <a:r>
              <a:rPr lang="fr-FR" sz="3200" b="1" dirty="0">
                <a:solidFill>
                  <a:srgbClr val="FF0000"/>
                </a:solidFill>
                <a:latin typeface="+mj-lt"/>
                <a:cs typeface="Times New Roman" pitchFamily="18" charset="0"/>
              </a:rPr>
              <a:t>VI- CONDUITE A TENIR DE L’AUXILIAIRE</a:t>
            </a:r>
            <a:endParaRPr lang="fr-FR" sz="4000" b="1" dirty="0">
              <a:solidFill>
                <a:srgbClr val="FF0000"/>
              </a:solidFill>
              <a:latin typeface="+mj-lt"/>
            </a:endParaRPr>
          </a:p>
        </p:txBody>
      </p:sp>
      <p:sp>
        <p:nvSpPr>
          <p:cNvPr id="3" name="Espace réservé du texte 2"/>
          <p:cNvSpPr>
            <a:spLocks noGrp="1"/>
          </p:cNvSpPr>
          <p:nvPr>
            <p:ph type="body" idx="1"/>
          </p:nvPr>
        </p:nvSpPr>
        <p:spPr>
          <a:xfrm>
            <a:off x="609600" y="807720"/>
            <a:ext cx="10994265" cy="5331853"/>
          </a:xfrm>
        </p:spPr>
        <p:txBody>
          <a:bodyPr>
            <a:noAutofit/>
          </a:bodyPr>
          <a:lstStyle/>
          <a:p>
            <a:pPr>
              <a:lnSpc>
                <a:spcPct val="150000"/>
              </a:lnSpc>
            </a:pPr>
            <a:r>
              <a:rPr lang="fr-FR" sz="3600" b="1" dirty="0" smtClean="0">
                <a:solidFill>
                  <a:schemeClr val="tx1"/>
                </a:solidFill>
                <a:latin typeface="Times New Roman" pitchFamily="18" charset="0"/>
                <a:cs typeface="Times New Roman" pitchFamily="18" charset="0"/>
              </a:rPr>
              <a:t>6.1- accueil du patient </a:t>
            </a:r>
            <a:endParaRPr lang="fr-FR" sz="3600" dirty="0" smtClean="0">
              <a:solidFill>
                <a:schemeClr val="tx1"/>
              </a:solidFill>
              <a:latin typeface="Times New Roman" pitchFamily="18" charset="0"/>
              <a:cs typeface="Times New Roman" pitchFamily="18" charset="0"/>
            </a:endParaRPr>
          </a:p>
          <a:p>
            <a:pPr>
              <a:lnSpc>
                <a:spcPct val="150000"/>
              </a:lnSpc>
            </a:pPr>
            <a:r>
              <a:rPr lang="fr-FR" sz="3600" dirty="0" smtClean="0">
                <a:solidFill>
                  <a:schemeClr val="tx1"/>
                </a:solidFill>
                <a:latin typeface="Times New Roman" pitchFamily="18" charset="0"/>
                <a:cs typeface="Times New Roman" pitchFamily="18" charset="0"/>
              </a:rPr>
              <a:t>Il faut l’installer dans sa chambre (si nécessaire en chambre d’isolement), procéder à l’inventaire de ses affaires, le mettre à l’écart des stimulations et lui faire respecter le cadre du service.</a:t>
            </a:r>
            <a:r>
              <a:rPr lang="fr-FR" dirty="0" smtClean="0">
                <a:solidFill>
                  <a:schemeClr val="tx1"/>
                </a:solidFill>
                <a:latin typeface="Times New Roman" pitchFamily="18" charset="0"/>
                <a:cs typeface="Times New Roman" pitchFamily="18" charset="0"/>
              </a:rPr>
              <a:t> </a:t>
            </a:r>
          </a:p>
          <a:p>
            <a:pPr>
              <a:lnSpc>
                <a:spcPct val="150000"/>
              </a:lnSpc>
            </a:pP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5164616"/>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81676" y="181160"/>
            <a:ext cx="10515600" cy="626560"/>
          </a:xfrm>
        </p:spPr>
        <p:txBody>
          <a:bodyPr>
            <a:normAutofit/>
          </a:bodyPr>
          <a:lstStyle/>
          <a:p>
            <a:pPr lvl="1" algn="ctr" defTabSz="914377" rtl="0">
              <a:lnSpc>
                <a:spcPct val="90000"/>
              </a:lnSpc>
              <a:spcBef>
                <a:spcPct val="0"/>
              </a:spcBef>
            </a:pPr>
            <a:r>
              <a:rPr lang="fr-FR" sz="3200" b="1" dirty="0">
                <a:solidFill>
                  <a:srgbClr val="FF0000"/>
                </a:solidFill>
                <a:latin typeface="+mj-lt"/>
                <a:cs typeface="Times New Roman" pitchFamily="18" charset="0"/>
              </a:rPr>
              <a:t>VI- CONDUITE A TENIR DE L’AUXILIAIRE</a:t>
            </a:r>
            <a:endParaRPr lang="fr-FR" sz="4000" b="1" dirty="0">
              <a:solidFill>
                <a:srgbClr val="FF0000"/>
              </a:solidFill>
              <a:latin typeface="+mj-lt"/>
            </a:endParaRPr>
          </a:p>
        </p:txBody>
      </p:sp>
      <p:sp>
        <p:nvSpPr>
          <p:cNvPr id="3" name="Espace réservé du texte 2"/>
          <p:cNvSpPr>
            <a:spLocks noGrp="1"/>
          </p:cNvSpPr>
          <p:nvPr>
            <p:ph type="body" idx="1"/>
          </p:nvPr>
        </p:nvSpPr>
        <p:spPr>
          <a:xfrm>
            <a:off x="609600" y="807720"/>
            <a:ext cx="10994265" cy="5331853"/>
          </a:xfrm>
        </p:spPr>
        <p:txBody>
          <a:bodyPr>
            <a:noAutofit/>
          </a:bodyPr>
          <a:lstStyle/>
          <a:p>
            <a:pPr>
              <a:lnSpc>
                <a:spcPct val="150000"/>
              </a:lnSpc>
            </a:pPr>
            <a:endParaRPr lang="fr-FR" dirty="0" smtClean="0">
              <a:solidFill>
                <a:schemeClr val="tx1"/>
              </a:solidFill>
              <a:latin typeface="Times New Roman" pitchFamily="18" charset="0"/>
              <a:cs typeface="Times New Roman" pitchFamily="18" charset="0"/>
            </a:endParaRPr>
          </a:p>
          <a:p>
            <a:pPr>
              <a:lnSpc>
                <a:spcPct val="150000"/>
              </a:lnSpc>
            </a:pPr>
            <a:r>
              <a:rPr lang="fr-FR" sz="3600" b="1" dirty="0" smtClean="0">
                <a:solidFill>
                  <a:schemeClr val="tx1"/>
                </a:solidFill>
                <a:latin typeface="Times New Roman" pitchFamily="18" charset="0"/>
                <a:cs typeface="Times New Roman" pitchFamily="18" charset="0"/>
              </a:rPr>
              <a:t>6.2- Observation infirmière </a:t>
            </a:r>
            <a:endParaRPr lang="fr-FR" sz="3600" dirty="0" smtClean="0">
              <a:solidFill>
                <a:schemeClr val="tx1"/>
              </a:solidFill>
              <a:latin typeface="Times New Roman" pitchFamily="18" charset="0"/>
              <a:cs typeface="Times New Roman" pitchFamily="18" charset="0"/>
            </a:endParaRPr>
          </a:p>
          <a:p>
            <a:pPr>
              <a:lnSpc>
                <a:spcPct val="150000"/>
              </a:lnSpc>
            </a:pPr>
            <a:r>
              <a:rPr lang="fr-FR" sz="3600" dirty="0" smtClean="0">
                <a:solidFill>
                  <a:schemeClr val="tx1"/>
                </a:solidFill>
                <a:latin typeface="Times New Roman" pitchFamily="18" charset="0"/>
                <a:cs typeface="Times New Roman" pitchFamily="18" charset="0"/>
              </a:rPr>
              <a:t>Recueillir, si possible, les éléments de l’histoire du patient (épisode antérieur, traitement…), observer la symptomatologie afin de prévenir tout débordement</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5164616"/>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00100" y="0"/>
            <a:ext cx="10258425" cy="768667"/>
          </a:xfrm>
        </p:spPr>
        <p:txBody>
          <a:bodyPr>
            <a:normAutofit/>
          </a:bodyPr>
          <a:lstStyle/>
          <a:p>
            <a:pPr lvl="1" algn="ctr" defTabSz="914377" rtl="0">
              <a:lnSpc>
                <a:spcPct val="90000"/>
              </a:lnSpc>
              <a:spcBef>
                <a:spcPct val="0"/>
              </a:spcBef>
            </a:pPr>
            <a:r>
              <a:rPr lang="fr-FR" sz="3200" b="1" dirty="0" smtClean="0">
                <a:solidFill>
                  <a:srgbClr val="FF0000"/>
                </a:solidFill>
                <a:latin typeface="+mj-lt"/>
                <a:cs typeface="Times New Roman" pitchFamily="18" charset="0"/>
              </a:rPr>
              <a:t>VI- CONDUITE A TENIR</a:t>
            </a:r>
            <a:r>
              <a:rPr lang="fr-FR" sz="3200" b="1" dirty="0">
                <a:solidFill>
                  <a:srgbClr val="FF0000"/>
                </a:solidFill>
                <a:latin typeface="+mj-lt"/>
                <a:cs typeface="Times New Roman" pitchFamily="18" charset="0"/>
              </a:rPr>
              <a:t> </a:t>
            </a:r>
            <a:r>
              <a:rPr lang="fr-FR" sz="3200" b="1" dirty="0" smtClean="0">
                <a:solidFill>
                  <a:srgbClr val="FF0000"/>
                </a:solidFill>
                <a:latin typeface="+mj-lt"/>
                <a:cs typeface="Times New Roman" pitchFamily="18" charset="0"/>
              </a:rPr>
              <a:t>DE L’AUXILIAIRE</a:t>
            </a:r>
            <a:endParaRPr lang="fr-FR" sz="4000" b="1" dirty="0">
              <a:solidFill>
                <a:srgbClr val="FF0000"/>
              </a:solidFill>
              <a:latin typeface="+mj-lt"/>
            </a:endParaRPr>
          </a:p>
        </p:txBody>
      </p:sp>
      <p:sp>
        <p:nvSpPr>
          <p:cNvPr id="3" name="Espace réservé du texte 2"/>
          <p:cNvSpPr>
            <a:spLocks noGrp="1"/>
          </p:cNvSpPr>
          <p:nvPr>
            <p:ph type="body" idx="1"/>
          </p:nvPr>
        </p:nvSpPr>
        <p:spPr>
          <a:xfrm>
            <a:off x="214313" y="1054659"/>
            <a:ext cx="11977687" cy="5331853"/>
          </a:xfrm>
        </p:spPr>
        <p:txBody>
          <a:bodyPr>
            <a:noAutofit/>
          </a:bodyPr>
          <a:lstStyle/>
          <a:p>
            <a:r>
              <a:rPr lang="fr-CA" sz="3600" dirty="0"/>
              <a:t> </a:t>
            </a:r>
            <a:r>
              <a:rPr lang="fr-FR" sz="3600" b="1" dirty="0" smtClean="0">
                <a:solidFill>
                  <a:schemeClr val="tx1"/>
                </a:solidFill>
              </a:rPr>
              <a:t>6.3- Surveillance</a:t>
            </a:r>
          </a:p>
          <a:p>
            <a:pPr lvl="0" fontAlgn="base">
              <a:lnSpc>
                <a:spcPct val="150000"/>
              </a:lnSpc>
            </a:pPr>
            <a:r>
              <a:rPr lang="fr-FR" sz="3600" b="1" dirty="0" smtClean="0">
                <a:solidFill>
                  <a:schemeClr val="tx1"/>
                </a:solidFill>
              </a:rPr>
              <a:t> </a:t>
            </a:r>
            <a:r>
              <a:rPr lang="fr-FR" sz="3600" dirty="0" smtClean="0">
                <a:solidFill>
                  <a:schemeClr val="tx1"/>
                </a:solidFill>
                <a:latin typeface="Times New Roman" pitchFamily="18" charset="0"/>
                <a:cs typeface="Times New Roman" pitchFamily="18" charset="0"/>
              </a:rPr>
              <a:t>Surveiller :</a:t>
            </a:r>
            <a:r>
              <a:rPr lang="fr-FR" sz="3600" b="1" dirty="0" smtClean="0">
                <a:solidFill>
                  <a:schemeClr val="tx1"/>
                </a:solidFill>
                <a:latin typeface="Times New Roman" pitchFamily="18" charset="0"/>
                <a:cs typeface="Times New Roman" pitchFamily="18" charset="0"/>
              </a:rPr>
              <a:t> </a:t>
            </a:r>
            <a:endParaRPr lang="fr-FR" sz="3600" dirty="0" smtClean="0">
              <a:solidFill>
                <a:schemeClr val="tx1"/>
              </a:solidFill>
              <a:latin typeface="Times New Roman" pitchFamily="18" charset="0"/>
              <a:cs typeface="Times New Roman" pitchFamily="18" charset="0"/>
            </a:endParaRPr>
          </a:p>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le traitement ; </a:t>
            </a:r>
          </a:p>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l’efficacité du traitement sur l’humeur, l’état d’agitation, le sommeil, le trouble de l’attention, les idées de grandeurs ; </a:t>
            </a:r>
          </a:p>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les effets secondaires du traitement (somnolence…). </a:t>
            </a:r>
            <a:endParaRPr lang="fr-FR" dirty="0">
              <a:solidFill>
                <a:schemeClr val="tx1"/>
              </a:solidFill>
            </a:endParaRPr>
          </a:p>
          <a:p>
            <a:r>
              <a:rPr lang="fr-CA" sz="3600" dirty="0"/>
              <a:t/>
            </a:r>
            <a:br>
              <a:rPr lang="fr-CA" sz="3600" dirty="0"/>
            </a:br>
            <a:endParaRPr lang="fr-FR"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4861566"/>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0" y="1114425"/>
            <a:ext cx="12192000" cy="4576291"/>
          </a:xfrm>
        </p:spPr>
        <p:txBody>
          <a:bodyPr>
            <a:noAutofit/>
          </a:bodyPr>
          <a:lstStyle/>
          <a:p>
            <a:pPr>
              <a:lnSpc>
                <a:spcPct val="150000"/>
              </a:lnSpc>
            </a:pPr>
            <a:r>
              <a:rPr lang="fr-FR" sz="3200" b="1" dirty="0" smtClean="0">
                <a:solidFill>
                  <a:schemeClr val="tx1"/>
                </a:solidFill>
                <a:latin typeface="Times New Roman" pitchFamily="18" charset="0"/>
                <a:cs typeface="Times New Roman" pitchFamily="18" charset="0"/>
              </a:rPr>
              <a:t>6.4- Conduite à tenir de l’auxiliaire en chambre d’isolement </a:t>
            </a:r>
            <a:endParaRPr lang="fr-FR" sz="3200" dirty="0" smtClean="0">
              <a:solidFill>
                <a:schemeClr val="tx1"/>
              </a:solidFill>
              <a:latin typeface="Times New Roman" pitchFamily="18" charset="0"/>
              <a:cs typeface="Times New Roman" pitchFamily="18" charset="0"/>
            </a:endParaRPr>
          </a:p>
          <a:p>
            <a:pPr>
              <a:lnSpc>
                <a:spcPct val="150000"/>
              </a:lnSpc>
            </a:pPr>
            <a:r>
              <a:rPr lang="fr-FR" sz="3200" dirty="0" smtClean="0">
                <a:solidFill>
                  <a:schemeClr val="tx1"/>
                </a:solidFill>
                <a:latin typeface="Times New Roman" pitchFamily="18" charset="0"/>
                <a:cs typeface="Times New Roman" pitchFamily="18" charset="0"/>
              </a:rPr>
              <a:t>La mise en chambre d’isolement est utilisée lorsque l’état d’agitation du patient n’est plus gérable dans le service et/ou qu’il se met en danger. </a:t>
            </a:r>
          </a:p>
          <a:p>
            <a:pPr>
              <a:lnSpc>
                <a:spcPct val="150000"/>
              </a:lnSpc>
            </a:pPr>
            <a:r>
              <a:rPr lang="fr-FR" sz="3200" dirty="0" smtClean="0">
                <a:solidFill>
                  <a:schemeClr val="tx1"/>
                </a:solidFill>
                <a:latin typeface="Times New Roman" pitchFamily="18" charset="0"/>
                <a:cs typeface="Times New Roman" pitchFamily="18" charset="0"/>
              </a:rPr>
              <a:t>Elle permet de mettre le patient à l’abri des stimulations extérieures, de l’isoler des autres patients et de mieux le surveiller. Il ne faut pas aller voir seul le patient s’il y a un risque de violence. </a:t>
            </a:r>
            <a:endParaRPr lang="fr-FR" sz="3600" dirty="0">
              <a:solidFill>
                <a:schemeClr val="tx1"/>
              </a:solidFill>
              <a:latin typeface="Arial" panose="020B0604020202020204" pitchFamily="34" charset="0"/>
              <a:cs typeface="Arial" panose="020B0604020202020204" pitchFamily="34" charset="0"/>
            </a:endParaRPr>
          </a:p>
        </p:txBody>
      </p:sp>
      <p:sp>
        <p:nvSpPr>
          <p:cNvPr id="4" name="Rectangle 3"/>
          <p:cNvSpPr/>
          <p:nvPr/>
        </p:nvSpPr>
        <p:spPr>
          <a:xfrm>
            <a:off x="1100138" y="258247"/>
            <a:ext cx="9944100" cy="584775"/>
          </a:xfrm>
          <a:prstGeom prst="rect">
            <a:avLst/>
          </a:prstGeom>
        </p:spPr>
        <p:txBody>
          <a:bodyPr wrap="square">
            <a:spAutoFit/>
          </a:bodyPr>
          <a:lstStyle/>
          <a:p>
            <a:pPr algn="ctr"/>
            <a:r>
              <a:rPr lang="fr-FR" sz="3200" b="1" dirty="0" smtClean="0">
                <a:solidFill>
                  <a:srgbClr val="FF0000"/>
                </a:solidFill>
                <a:latin typeface="+mj-lt"/>
                <a:cs typeface="Times New Roman" pitchFamily="18" charset="0"/>
              </a:rPr>
              <a:t>VI- CONDUITE A TENIR DE L’AUXILIAIRE</a:t>
            </a:r>
            <a:endParaRPr lang="fr-FR" dirty="0">
              <a:latin typeface="+mj-lt"/>
            </a:endParaRPr>
          </a:p>
        </p:txBody>
      </p:sp>
    </p:spTree>
    <p:extLst>
      <p:ext uri="{BB962C8B-B14F-4D97-AF65-F5344CB8AC3E}">
        <p14:creationId xmlns:p14="http://schemas.microsoft.com/office/powerpoint/2010/main" val="2570128849"/>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19088" y="1014412"/>
            <a:ext cx="11499332" cy="5291137"/>
          </a:xfrm>
        </p:spPr>
        <p:txBody>
          <a:bodyPr>
            <a:noAutofit/>
          </a:bodyPr>
          <a:lstStyle/>
          <a:p>
            <a:pPr>
              <a:lnSpc>
                <a:spcPct val="100000"/>
              </a:lnSpc>
            </a:pPr>
            <a:endParaRPr lang="fr-FR" sz="3600" dirty="0" smtClean="0">
              <a:solidFill>
                <a:schemeClr val="tx1"/>
              </a:solidFill>
              <a:latin typeface="Times New Roman" pitchFamily="18" charset="0"/>
              <a:cs typeface="Times New Roman" pitchFamily="18" charset="0"/>
            </a:endParaRPr>
          </a:p>
          <a:p>
            <a:pPr>
              <a:lnSpc>
                <a:spcPct val="100000"/>
              </a:lnSpc>
            </a:pPr>
            <a:r>
              <a:rPr lang="fr-FR" sz="3600" dirty="0" smtClean="0">
                <a:solidFill>
                  <a:schemeClr val="tx1"/>
                </a:solidFill>
                <a:latin typeface="Times New Roman" pitchFamily="18" charset="0"/>
                <a:cs typeface="Times New Roman" pitchFamily="18" charset="0"/>
              </a:rPr>
              <a:t>1- Durant l’épisode maniaque, le malade est distrait, bouge beaucoup et son temps de sommeil est réduit.</a:t>
            </a:r>
          </a:p>
          <a:p>
            <a:pPr>
              <a:lnSpc>
                <a:spcPct val="100000"/>
              </a:lnSpc>
            </a:pPr>
            <a:r>
              <a:rPr lang="fr-FR" sz="3600" dirty="0" smtClean="0">
                <a:solidFill>
                  <a:schemeClr val="tx1"/>
                </a:solidFill>
                <a:latin typeface="Times New Roman" pitchFamily="18" charset="0"/>
                <a:cs typeface="Times New Roman" pitchFamily="18" charset="0"/>
              </a:rPr>
              <a:t>			vrai			faux</a:t>
            </a:r>
          </a:p>
          <a:p>
            <a:pPr>
              <a:lnSpc>
                <a:spcPct val="100000"/>
              </a:lnSpc>
            </a:pPr>
            <a:r>
              <a:rPr lang="fr-FR" sz="3600" dirty="0" smtClean="0">
                <a:solidFill>
                  <a:schemeClr val="tx1"/>
                </a:solidFill>
                <a:latin typeface="Times New Roman" pitchFamily="18" charset="0"/>
                <a:cs typeface="Times New Roman" pitchFamily="18" charset="0"/>
              </a:rPr>
              <a:t>2- l’accueil, l’observation et la surveillance sont les éléments du rôle de l’auxiliaire en collaboration avec l’infirmier dans la prise en charge d’un maniaque.</a:t>
            </a:r>
          </a:p>
          <a:p>
            <a:pPr>
              <a:lnSpc>
                <a:spcPct val="150000"/>
              </a:lnSpc>
            </a:pPr>
            <a:r>
              <a:rPr lang="fr-FR" sz="3600" dirty="0" smtClean="0">
                <a:solidFill>
                  <a:schemeClr val="tx1"/>
                </a:solidFill>
                <a:latin typeface="Times New Roman" pitchFamily="18" charset="0"/>
                <a:cs typeface="Times New Roman" pitchFamily="18" charset="0"/>
              </a:rPr>
              <a:t>		             vrai			faux</a:t>
            </a:r>
            <a:endParaRPr lang="fr-FR" sz="4000" dirty="0">
              <a:solidFill>
                <a:schemeClr val="tx1"/>
              </a:solidFill>
            </a:endParaRPr>
          </a:p>
        </p:txBody>
      </p:sp>
      <p:sp>
        <p:nvSpPr>
          <p:cNvPr id="4" name="Rectangle 3"/>
          <p:cNvSpPr/>
          <p:nvPr/>
        </p:nvSpPr>
        <p:spPr>
          <a:xfrm>
            <a:off x="1042988" y="258247"/>
            <a:ext cx="9015412" cy="707886"/>
          </a:xfrm>
          <a:prstGeom prst="rect">
            <a:avLst/>
          </a:prstGeom>
        </p:spPr>
        <p:txBody>
          <a:bodyPr wrap="square">
            <a:spAutoFit/>
          </a:bodyPr>
          <a:lstStyle/>
          <a:p>
            <a:pPr algn="ctr"/>
            <a:r>
              <a:rPr lang="fr-FR" sz="4000" b="1" dirty="0" smtClean="0">
                <a:solidFill>
                  <a:srgbClr val="FF0000"/>
                </a:solidFill>
                <a:latin typeface="+mj-lt"/>
                <a:cs typeface="Times New Roman" pitchFamily="18" charset="0"/>
              </a:rPr>
              <a:t>RESUMONS</a:t>
            </a:r>
            <a:endParaRPr lang="fr-FR" dirty="0">
              <a:solidFill>
                <a:srgbClr val="FF0000"/>
              </a:solidFill>
              <a:latin typeface="+mj-lt"/>
            </a:endParaRPr>
          </a:p>
        </p:txBody>
      </p:sp>
    </p:spTree>
    <p:extLst>
      <p:ext uri="{BB962C8B-B14F-4D97-AF65-F5344CB8AC3E}">
        <p14:creationId xmlns:p14="http://schemas.microsoft.com/office/powerpoint/2010/main" val="4014266029"/>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7A70F2-A536-4832-B090-14416EA5BA5E}"/>
              </a:ext>
            </a:extLst>
          </p:cNvPr>
          <p:cNvSpPr>
            <a:spLocks noGrp="1"/>
          </p:cNvSpPr>
          <p:nvPr>
            <p:ph type="title"/>
          </p:nvPr>
        </p:nvSpPr>
        <p:spPr/>
        <p:txBody>
          <a:bodyPr/>
          <a:lstStyle/>
          <a:p>
            <a:r>
              <a:rPr lang="fr-CI" dirty="0"/>
              <a:t> </a:t>
            </a:r>
          </a:p>
        </p:txBody>
      </p:sp>
      <p:pic>
        <p:nvPicPr>
          <p:cNvPr id="4" name="Espace réservé du contenu 5">
            <a:extLst>
              <a:ext uri="{FF2B5EF4-FFF2-40B4-BE49-F238E27FC236}">
                <a16:creationId xmlns:a16="http://schemas.microsoft.com/office/drawing/2014/main" id="{A79AD0FB-FE6A-4923-BC43-7107C9A577A5}"/>
              </a:ext>
            </a:extLst>
          </p:cNvPr>
          <p:cNvPicPr>
            <a:picLocks noGrp="1" noChangeAspect="1"/>
          </p:cNvPicPr>
          <p:nvPr>
            <p:ph idx="1"/>
          </p:nvPr>
        </p:nvPicPr>
        <p:blipFill>
          <a:blip r:embed="rId2"/>
          <a:stretch>
            <a:fillRect/>
          </a:stretch>
        </p:blipFill>
        <p:spPr>
          <a:xfrm>
            <a:off x="2283261" y="1261052"/>
            <a:ext cx="7109311" cy="4351338"/>
          </a:xfrm>
          <a:prstGeom prst="rect">
            <a:avLst/>
          </a:prstGeom>
        </p:spPr>
      </p:pic>
      <p:pic>
        <p:nvPicPr>
          <p:cNvPr id="5" name="Picture 3" descr="AG00373_">
            <a:extLst>
              <a:ext uri="{FF2B5EF4-FFF2-40B4-BE49-F238E27FC236}">
                <a16:creationId xmlns:a16="http://schemas.microsoft.com/office/drawing/2014/main" id="{4192ECD9-A6D5-461B-BFA0-3555BCB914B4}"/>
              </a:ext>
            </a:extLst>
          </p:cNvPr>
          <p:cNvPicPr>
            <a:picLocks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flipH="1">
            <a:off x="-1" y="4256373"/>
            <a:ext cx="2356984" cy="242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AG00373_">
            <a:extLst>
              <a:ext uri="{FF2B5EF4-FFF2-40B4-BE49-F238E27FC236}">
                <a16:creationId xmlns:a16="http://schemas.microsoft.com/office/drawing/2014/main" id="{47DE6839-C9A8-4F67-89CC-81C792AB6B02}"/>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835015" y="4328134"/>
            <a:ext cx="2356985" cy="2336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Espace réservé de la date 6">
            <a:extLst>
              <a:ext uri="{FF2B5EF4-FFF2-40B4-BE49-F238E27FC236}">
                <a16:creationId xmlns:a16="http://schemas.microsoft.com/office/drawing/2014/main" id="{00C8A457-37DE-464B-B1EB-E27B6F216B2E}"/>
              </a:ext>
            </a:extLst>
          </p:cNvPr>
          <p:cNvSpPr>
            <a:spLocks noGrp="1"/>
          </p:cNvSpPr>
          <p:nvPr>
            <p:ph type="dt" sz="half" idx="10"/>
          </p:nvPr>
        </p:nvSpPr>
        <p:spPr>
          <a:xfrm>
            <a:off x="1849563" y="5963182"/>
            <a:ext cx="2743200" cy="365125"/>
          </a:xfrm>
        </p:spPr>
        <p:txBody>
          <a:bodyPr/>
          <a:lstStyle/>
          <a:p>
            <a:fld id="{8FD405D7-5D38-428A-8CC2-F9E854823807}" type="datetime1">
              <a:rPr lang="fr-FR" smtClean="0"/>
              <a:pPr/>
              <a:t>15/05/2026</a:t>
            </a:fld>
            <a:endParaRPr lang="fr-FR" dirty="0"/>
          </a:p>
        </p:txBody>
      </p:sp>
      <p:sp>
        <p:nvSpPr>
          <p:cNvPr id="9" name="ZoneTexte 8">
            <a:extLst>
              <a:ext uri="{FF2B5EF4-FFF2-40B4-BE49-F238E27FC236}">
                <a16:creationId xmlns:a16="http://schemas.microsoft.com/office/drawing/2014/main" id="{3FABC065-1A3D-4D1A-95C3-88E96A3D9C59}"/>
              </a:ext>
            </a:extLst>
          </p:cNvPr>
          <p:cNvSpPr txBox="1"/>
          <p:nvPr/>
        </p:nvSpPr>
        <p:spPr>
          <a:xfrm>
            <a:off x="3051699" y="1976969"/>
            <a:ext cx="6103398" cy="369332"/>
          </a:xfrm>
          <a:prstGeom prst="rect">
            <a:avLst/>
          </a:prstGeom>
          <a:noFill/>
        </p:spPr>
        <p:txBody>
          <a:bodyPr wrap="square">
            <a:spAutoFit/>
          </a:bodyPr>
          <a:lstStyle/>
          <a:p>
            <a:r>
              <a:rPr lang="fr-F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fr-FR" sz="1800" dirty="0">
              <a:solidFill>
                <a:srgbClr val="000000"/>
              </a:solidFill>
              <a:effectLst/>
              <a:latin typeface="Arial Unicode MS"/>
            </a:endParaRPr>
          </a:p>
        </p:txBody>
      </p:sp>
    </p:spTree>
    <p:extLst>
      <p:ext uri="{BB962C8B-B14F-4D97-AF65-F5344CB8AC3E}">
        <p14:creationId xmlns:p14="http://schemas.microsoft.com/office/powerpoint/2010/main" val="23459574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55816" y="1228725"/>
            <a:ext cx="10515600" cy="3788401"/>
          </a:xfrm>
        </p:spPr>
        <p:txBody>
          <a:bodyPr>
            <a:noAutofit/>
          </a:bodyPr>
          <a:lstStyle/>
          <a:p>
            <a:pPr lvl="1" algn="ctr" defTabSz="914377" rtl="0">
              <a:lnSpc>
                <a:spcPct val="150000"/>
              </a:lnSpc>
              <a:spcBef>
                <a:spcPct val="0"/>
              </a:spcBef>
            </a:pPr>
            <a:r>
              <a:rPr lang="fr-FR" sz="4000" dirty="0"/>
              <a:t/>
            </a:r>
            <a:br>
              <a:rPr lang="fr-FR" sz="4000" dirty="0"/>
            </a:br>
            <a:endParaRPr lang="fr-FR" sz="4000" b="1" dirty="0">
              <a:solidFill>
                <a:srgbClr val="FF0000"/>
              </a:solidFill>
            </a:endParaRPr>
          </a:p>
        </p:txBody>
      </p:sp>
      <p:sp>
        <p:nvSpPr>
          <p:cNvPr id="3" name="Rectangle 2"/>
          <p:cNvSpPr/>
          <p:nvPr/>
        </p:nvSpPr>
        <p:spPr>
          <a:xfrm>
            <a:off x="971551" y="3244334"/>
            <a:ext cx="9601200" cy="769441"/>
          </a:xfrm>
          <a:prstGeom prst="rect">
            <a:avLst/>
          </a:prstGeom>
        </p:spPr>
        <p:txBody>
          <a:bodyPr wrap="square">
            <a:spAutoFit/>
          </a:bodyPr>
          <a:lstStyle/>
          <a:p>
            <a:pPr algn="ctr"/>
            <a:r>
              <a:rPr lang="fr-FR" sz="4400" b="1" dirty="0" smtClean="0">
                <a:solidFill>
                  <a:srgbClr val="FF0000"/>
                </a:solidFill>
                <a:latin typeface="+mj-lt"/>
                <a:cs typeface="Times New Roman" pitchFamily="18" charset="0"/>
              </a:rPr>
              <a:t>C- LES  PSYCHOSES</a:t>
            </a:r>
            <a:endParaRPr lang="fr-FR" dirty="0">
              <a:solidFill>
                <a:srgbClr val="FF0000"/>
              </a:solidFill>
              <a:latin typeface="+mj-lt"/>
            </a:endParaRPr>
          </a:p>
        </p:txBody>
      </p:sp>
    </p:spTree>
    <p:extLst>
      <p:ext uri="{BB962C8B-B14F-4D97-AF65-F5344CB8AC3E}">
        <p14:creationId xmlns:p14="http://schemas.microsoft.com/office/powerpoint/2010/main" val="81623282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92431" y="149311"/>
            <a:ext cx="10515600" cy="857251"/>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INTRODUCTION</a:t>
            </a:r>
            <a:endParaRPr lang="fr-FR" sz="4000" b="1" dirty="0">
              <a:solidFill>
                <a:srgbClr val="FF0000"/>
              </a:solidFill>
              <a:latin typeface="+mj-lt"/>
            </a:endParaRPr>
          </a:p>
        </p:txBody>
      </p:sp>
      <p:sp>
        <p:nvSpPr>
          <p:cNvPr id="3" name="Espace réservé du texte 2"/>
          <p:cNvSpPr>
            <a:spLocks noGrp="1"/>
          </p:cNvSpPr>
          <p:nvPr>
            <p:ph type="body" idx="1"/>
          </p:nvPr>
        </p:nvSpPr>
        <p:spPr>
          <a:xfrm>
            <a:off x="0" y="1006562"/>
            <a:ext cx="12100463" cy="5331853"/>
          </a:xfrm>
        </p:spPr>
        <p:txBody>
          <a:bodyPr>
            <a:noAutofit/>
          </a:bodyPr>
          <a:lstStyle/>
          <a:p>
            <a:pPr>
              <a:lnSpc>
                <a:spcPct val="150000"/>
              </a:lnSpc>
            </a:pPr>
            <a:r>
              <a:rPr lang="fr-FR" sz="3600" dirty="0" smtClean="0">
                <a:solidFill>
                  <a:schemeClr val="tx1"/>
                </a:solidFill>
                <a:latin typeface="Times New Roman" pitchFamily="18" charset="0"/>
                <a:cs typeface="Times New Roman" pitchFamily="18" charset="0"/>
              </a:rPr>
              <a:t>Elles sont les maladies les plus invalidantes en psychiatrie. Elles se distinguent à l’oppose des névroses par une méconnaissance par le patient de ses troubles et par une distorsion de la réalité. Le patient psychotique n’est pas toujours délirant.</a:t>
            </a:r>
          </a:p>
          <a:p>
            <a:pPr>
              <a:lnSpc>
                <a:spcPct val="150000"/>
              </a:lnSpc>
            </a:pPr>
            <a:r>
              <a:rPr lang="fr-FR" sz="3600" dirty="0" smtClean="0">
                <a:solidFill>
                  <a:schemeClr val="tx1"/>
                </a:solidFill>
                <a:latin typeface="Times New Roman" pitchFamily="18" charset="0"/>
                <a:cs typeface="Times New Roman" pitchFamily="18" charset="0"/>
              </a:rPr>
              <a:t>On distingue les psychoses aigues; appelées bouffées délirantes aigues et les psychoses chroniques.</a:t>
            </a:r>
            <a:endParaRPr lang="fr-FR" sz="3600" dirty="0">
              <a:solidFill>
                <a:schemeClr val="tx1"/>
              </a:solidFill>
              <a:effectLst/>
            </a:endParaRPr>
          </a:p>
        </p:txBody>
      </p:sp>
    </p:spTree>
    <p:extLst>
      <p:ext uri="{BB962C8B-B14F-4D97-AF65-F5344CB8AC3E}">
        <p14:creationId xmlns:p14="http://schemas.microsoft.com/office/powerpoint/2010/main" val="371783894"/>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83568" y="0"/>
            <a:ext cx="10515600" cy="953038"/>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OBJECTIF GENERAL</a:t>
            </a:r>
            <a:endParaRPr lang="fr-FR" sz="4000" b="1" dirty="0">
              <a:solidFill>
                <a:srgbClr val="FF0000"/>
              </a:solidFill>
              <a:latin typeface="+mj-lt"/>
            </a:endParaRPr>
          </a:p>
        </p:txBody>
      </p:sp>
      <p:sp>
        <p:nvSpPr>
          <p:cNvPr id="3" name="Espace réservé du texte 2"/>
          <p:cNvSpPr>
            <a:spLocks noGrp="1"/>
          </p:cNvSpPr>
          <p:nvPr>
            <p:ph type="body" idx="1"/>
          </p:nvPr>
        </p:nvSpPr>
        <p:spPr>
          <a:xfrm>
            <a:off x="214313" y="1206588"/>
            <a:ext cx="11977687" cy="5331853"/>
          </a:xfrm>
        </p:spPr>
        <p:txBody>
          <a:bodyPr>
            <a:noAutofit/>
          </a:bodyPr>
          <a:lstStyle/>
          <a:p>
            <a:pPr lvl="0">
              <a:lnSpc>
                <a:spcPct val="150000"/>
              </a:lnSpc>
            </a:pPr>
            <a:endParaRPr lang="fr-FR" sz="3600" dirty="0" smtClean="0">
              <a:latin typeface="Times New Roman" pitchFamily="18" charset="0"/>
              <a:cs typeface="Times New Roman" pitchFamily="18" charset="0"/>
            </a:endParaRPr>
          </a:p>
          <a:p>
            <a:pPr lvl="0">
              <a:lnSpc>
                <a:spcPct val="150000"/>
              </a:lnSpc>
            </a:pPr>
            <a:r>
              <a:rPr lang="fr-FR" sz="3600" dirty="0" smtClean="0">
                <a:solidFill>
                  <a:schemeClr val="tx1"/>
                </a:solidFill>
                <a:latin typeface="Times New Roman" pitchFamily="18" charset="0"/>
                <a:cs typeface="Times New Roman" pitchFamily="18" charset="0"/>
              </a:rPr>
              <a:t>Le cours vise à amener l’étudiant auxiliaire de santé à connaitre les troubles psychotiques.</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87860746"/>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5443" y="171450"/>
            <a:ext cx="10515600" cy="650787"/>
          </a:xfrm>
        </p:spPr>
        <p:txBody>
          <a:bodyPr>
            <a:normAutofit/>
          </a:bodyPr>
          <a:lstStyle/>
          <a:p>
            <a:pPr lvl="1" algn="ctr" defTabSz="914377" rtl="0">
              <a:lnSpc>
                <a:spcPct val="90000"/>
              </a:lnSpc>
              <a:spcBef>
                <a:spcPct val="0"/>
              </a:spcBef>
            </a:pPr>
            <a:r>
              <a:rPr lang="fr-FR" sz="4000" b="1" dirty="0" smtClean="0">
                <a:solidFill>
                  <a:srgbClr val="FF0000"/>
                </a:solidFill>
                <a:latin typeface="+mj-lt"/>
                <a:cs typeface="Times New Roman" pitchFamily="18" charset="0"/>
              </a:rPr>
              <a:t>OBJECTIFS SPECIFIQUES</a:t>
            </a:r>
            <a:endParaRPr lang="fr-FR" sz="2800" b="1" dirty="0">
              <a:solidFill>
                <a:srgbClr val="FF0000"/>
              </a:solidFill>
              <a:latin typeface="+mj-lt"/>
            </a:endParaRPr>
          </a:p>
        </p:txBody>
      </p:sp>
      <p:sp>
        <p:nvSpPr>
          <p:cNvPr id="3" name="Espace réservé du texte 2"/>
          <p:cNvSpPr>
            <a:spLocks noGrp="1"/>
          </p:cNvSpPr>
          <p:nvPr>
            <p:ph type="body" idx="1"/>
          </p:nvPr>
        </p:nvSpPr>
        <p:spPr>
          <a:xfrm>
            <a:off x="0" y="937791"/>
            <a:ext cx="12192000" cy="5331853"/>
          </a:xfrm>
        </p:spPr>
        <p:txBody>
          <a:bodyPr>
            <a:noAutofit/>
          </a:bodyPr>
          <a:lstStyle/>
          <a:p>
            <a:pPr>
              <a:lnSpc>
                <a:spcPct val="150000"/>
              </a:lnSpc>
            </a:pPr>
            <a:r>
              <a:rPr lang="fr-FR" sz="3600" dirty="0" smtClean="0">
                <a:solidFill>
                  <a:schemeClr val="tx1"/>
                </a:solidFill>
                <a:latin typeface="Times New Roman" pitchFamily="18" charset="0"/>
                <a:cs typeface="Times New Roman" pitchFamily="18" charset="0"/>
              </a:rPr>
              <a:t>L’étudiant auxiliaire de santé doit être capable de :</a:t>
            </a:r>
          </a:p>
          <a:p>
            <a:pPr>
              <a:lnSpc>
                <a:spcPct val="150000"/>
              </a:lnSpc>
            </a:pPr>
            <a:r>
              <a:rPr lang="fr-FR" sz="3600" dirty="0" smtClean="0">
                <a:solidFill>
                  <a:schemeClr val="tx1"/>
                </a:solidFill>
                <a:latin typeface="Times New Roman" pitchFamily="18" charset="0"/>
                <a:cs typeface="Times New Roman" pitchFamily="18" charset="0"/>
              </a:rPr>
              <a:t>1- faire la différence entre psychose aigue et psychose chronique</a:t>
            </a:r>
          </a:p>
          <a:p>
            <a:pPr>
              <a:lnSpc>
                <a:spcPct val="150000"/>
              </a:lnSpc>
            </a:pPr>
            <a:r>
              <a:rPr lang="fr-FR" sz="3600" dirty="0" smtClean="0">
                <a:solidFill>
                  <a:schemeClr val="tx1"/>
                </a:solidFill>
                <a:latin typeface="Times New Roman" pitchFamily="18" charset="0"/>
                <a:cs typeface="Times New Roman" pitchFamily="18" charset="0"/>
              </a:rPr>
              <a:t>2- citer les axes principaux du diagnostic de la schizophrénie</a:t>
            </a:r>
          </a:p>
          <a:p>
            <a:pPr>
              <a:lnSpc>
                <a:spcPct val="150000"/>
              </a:lnSpc>
            </a:pPr>
            <a:r>
              <a:rPr lang="fr-FR" sz="3600" dirty="0" smtClean="0">
                <a:solidFill>
                  <a:schemeClr val="tx1"/>
                </a:solidFill>
                <a:latin typeface="Times New Roman" pitchFamily="18" charset="0"/>
                <a:cs typeface="Times New Roman" pitchFamily="18" charset="0"/>
              </a:rPr>
              <a:t>3- énumérer deux caractéristiques du délire paranoïaque</a:t>
            </a:r>
          </a:p>
          <a:p>
            <a:pPr>
              <a:lnSpc>
                <a:spcPct val="150000"/>
              </a:lnSpc>
            </a:pPr>
            <a:r>
              <a:rPr lang="fr-FR" sz="3600" dirty="0" smtClean="0">
                <a:solidFill>
                  <a:schemeClr val="tx1"/>
                </a:solidFill>
                <a:latin typeface="Times New Roman" pitchFamily="18" charset="0"/>
                <a:cs typeface="Times New Roman" pitchFamily="18" charset="0"/>
              </a:rPr>
              <a:t>4- citer trois étiologies d’une bouffée délirante aigue</a:t>
            </a:r>
            <a:endParaRPr lang="fr-FR" sz="3600" dirty="0">
              <a:solidFill>
                <a:schemeClr val="tx1"/>
              </a:solidFill>
            </a:endParaRPr>
          </a:p>
          <a:p>
            <a:pPr lvl="0"/>
            <a:endParaRPr lang="fr-FR" sz="3600" dirty="0">
              <a:solidFill>
                <a:schemeClr val="tx1"/>
              </a:solidFill>
              <a:effectLst/>
            </a:endParaRPr>
          </a:p>
        </p:txBody>
      </p:sp>
    </p:spTree>
    <p:extLst>
      <p:ext uri="{BB962C8B-B14F-4D97-AF65-F5344CB8AC3E}">
        <p14:creationId xmlns:p14="http://schemas.microsoft.com/office/powerpoint/2010/main" val="4300191"/>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4664" y="2757488"/>
            <a:ext cx="10515600" cy="953038"/>
          </a:xfrm>
        </p:spPr>
        <p:txBody>
          <a:bodyPr>
            <a:normAutofit/>
          </a:bodyPr>
          <a:lstStyle/>
          <a:p>
            <a:pPr lvl="1" algn="ctr" defTabSz="914377" rtl="0">
              <a:lnSpc>
                <a:spcPct val="90000"/>
              </a:lnSpc>
              <a:spcBef>
                <a:spcPct val="0"/>
              </a:spcBef>
            </a:pPr>
            <a:r>
              <a:rPr lang="fr-FR" sz="4400" b="1" dirty="0" smtClean="0">
                <a:solidFill>
                  <a:srgbClr val="FF0000"/>
                </a:solidFill>
                <a:latin typeface="+mj-lt"/>
                <a:cs typeface="Times New Roman" pitchFamily="18" charset="0"/>
              </a:rPr>
              <a:t>CHAPITRE I: SCHIZOPHRENIE</a:t>
            </a:r>
            <a:endParaRPr lang="fr-FR" sz="4400" b="1" dirty="0">
              <a:solidFill>
                <a:srgbClr val="FF0000"/>
              </a:solidFill>
              <a:latin typeface="+mj-lt"/>
            </a:endParaRPr>
          </a:p>
        </p:txBody>
      </p:sp>
    </p:spTree>
    <p:extLst>
      <p:ext uri="{BB962C8B-B14F-4D97-AF65-F5344CB8AC3E}">
        <p14:creationId xmlns:p14="http://schemas.microsoft.com/office/powerpoint/2010/main" val="88400925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1851" y="0"/>
            <a:ext cx="10515600" cy="937208"/>
          </a:xfrm>
        </p:spPr>
        <p:txBody>
          <a:bodyPr>
            <a:normAutofit/>
          </a:bodyPr>
          <a:lstStyle/>
          <a:p>
            <a:pPr algn="ctr"/>
            <a:r>
              <a:rPr lang="fr-FR" sz="4000" b="1" dirty="0" smtClean="0">
                <a:solidFill>
                  <a:srgbClr val="FF0000"/>
                </a:solidFill>
                <a:latin typeface="+mj-lt"/>
                <a:cs typeface="Times New Roman" pitchFamily="18" charset="0"/>
              </a:rPr>
              <a:t>PLAN DU COURS</a:t>
            </a:r>
            <a:endParaRPr lang="fr-FR" sz="4400" dirty="0">
              <a:solidFill>
                <a:srgbClr val="FF0000"/>
              </a:solidFill>
              <a:latin typeface="+mj-lt"/>
            </a:endParaRPr>
          </a:p>
        </p:txBody>
      </p:sp>
      <p:sp>
        <p:nvSpPr>
          <p:cNvPr id="3" name="Espace réservé du texte 2"/>
          <p:cNvSpPr>
            <a:spLocks noGrp="1"/>
          </p:cNvSpPr>
          <p:nvPr>
            <p:ph type="body" idx="1"/>
          </p:nvPr>
        </p:nvSpPr>
        <p:spPr>
          <a:xfrm>
            <a:off x="210219" y="1076244"/>
            <a:ext cx="11758863" cy="5003714"/>
          </a:xfrm>
        </p:spPr>
        <p:txBody>
          <a:bodyPr>
            <a:noAutofit/>
          </a:bodyPr>
          <a:lstStyle/>
          <a:p>
            <a:pPr lvl="0" fontAlgn="base">
              <a:lnSpc>
                <a:spcPct val="100000"/>
              </a:lnSpc>
            </a:pPr>
            <a:r>
              <a:rPr lang="fr-FR" sz="3600" dirty="0" smtClean="0">
                <a:solidFill>
                  <a:schemeClr val="tx1"/>
                </a:solidFill>
                <a:latin typeface="Times New Roman" pitchFamily="18" charset="0"/>
                <a:cs typeface="Times New Roman" pitchFamily="18" charset="0"/>
              </a:rPr>
              <a:t>I- Définition </a:t>
            </a:r>
          </a:p>
          <a:p>
            <a:pPr lvl="0" fontAlgn="base">
              <a:lnSpc>
                <a:spcPct val="100000"/>
              </a:lnSpc>
            </a:pPr>
            <a:r>
              <a:rPr lang="fr-FR" sz="3600" dirty="0" smtClean="0">
                <a:solidFill>
                  <a:schemeClr val="tx1"/>
                </a:solidFill>
                <a:latin typeface="Times New Roman" pitchFamily="18" charset="0"/>
                <a:cs typeface="Times New Roman" pitchFamily="18" charset="0"/>
              </a:rPr>
              <a:t>II- Epidémiologie </a:t>
            </a:r>
          </a:p>
          <a:p>
            <a:pPr lvl="0" fontAlgn="base">
              <a:lnSpc>
                <a:spcPct val="100000"/>
              </a:lnSpc>
            </a:pPr>
            <a:r>
              <a:rPr lang="fr-FR" sz="3600" dirty="0" smtClean="0">
                <a:solidFill>
                  <a:schemeClr val="tx1"/>
                </a:solidFill>
                <a:latin typeface="Times New Roman" pitchFamily="18" charset="0"/>
                <a:cs typeface="Times New Roman" pitchFamily="18" charset="0"/>
              </a:rPr>
              <a:t>III- Diagnostic </a:t>
            </a:r>
          </a:p>
          <a:p>
            <a:pPr lvl="0" fontAlgn="base">
              <a:lnSpc>
                <a:spcPct val="100000"/>
              </a:lnSpc>
            </a:pPr>
            <a:r>
              <a:rPr lang="fr-FR" sz="3600" dirty="0" smtClean="0">
                <a:solidFill>
                  <a:schemeClr val="tx1"/>
                </a:solidFill>
                <a:latin typeface="Times New Roman" pitchFamily="18" charset="0"/>
                <a:cs typeface="Times New Roman" pitchFamily="18" charset="0"/>
              </a:rPr>
              <a:t>IV- Formes cliniques </a:t>
            </a:r>
          </a:p>
          <a:p>
            <a:pPr lvl="0" fontAlgn="base">
              <a:lnSpc>
                <a:spcPct val="100000"/>
              </a:lnSpc>
            </a:pPr>
            <a:r>
              <a:rPr lang="fr-FR" sz="3600" dirty="0" smtClean="0">
                <a:solidFill>
                  <a:schemeClr val="tx1"/>
                </a:solidFill>
                <a:latin typeface="Times New Roman" pitchFamily="18" charset="0"/>
                <a:cs typeface="Times New Roman" pitchFamily="18" charset="0"/>
              </a:rPr>
              <a:t>V- Evolution </a:t>
            </a:r>
          </a:p>
          <a:p>
            <a:pPr lvl="0" fontAlgn="base">
              <a:lnSpc>
                <a:spcPct val="100000"/>
              </a:lnSpc>
            </a:pPr>
            <a:r>
              <a:rPr lang="fr-FR" sz="3600" dirty="0" smtClean="0">
                <a:solidFill>
                  <a:schemeClr val="tx1"/>
                </a:solidFill>
                <a:latin typeface="Times New Roman" pitchFamily="18" charset="0"/>
                <a:cs typeface="Times New Roman" pitchFamily="18" charset="0"/>
              </a:rPr>
              <a:t>VI- Traitement </a:t>
            </a:r>
          </a:p>
          <a:p>
            <a:pPr lvl="0" fontAlgn="base">
              <a:lnSpc>
                <a:spcPct val="100000"/>
              </a:lnSpc>
            </a:pPr>
            <a:r>
              <a:rPr lang="fr-FR" sz="3600" dirty="0" smtClean="0">
                <a:solidFill>
                  <a:schemeClr val="tx1"/>
                </a:solidFill>
                <a:latin typeface="Times New Roman" pitchFamily="18" charset="0"/>
                <a:cs typeface="Times New Roman" pitchFamily="18" charset="0"/>
              </a:rPr>
              <a:t>VII- Conduite à tenir de l’infirmier</a:t>
            </a:r>
            <a:endParaRPr lang="fr-FR" sz="3600" dirty="0">
              <a:solidFill>
                <a:schemeClr val="tx1"/>
              </a:solidFill>
              <a:effectLst/>
            </a:endParaRPr>
          </a:p>
        </p:txBody>
      </p:sp>
    </p:spTree>
    <p:extLst>
      <p:ext uri="{BB962C8B-B14F-4D97-AF65-F5344CB8AC3E}">
        <p14:creationId xmlns:p14="http://schemas.microsoft.com/office/powerpoint/2010/main" val="3199977003"/>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1851" y="0"/>
            <a:ext cx="10515600" cy="937208"/>
          </a:xfrm>
        </p:spPr>
        <p:txBody>
          <a:bodyPr>
            <a:normAutofit/>
          </a:bodyPr>
          <a:lstStyle/>
          <a:p>
            <a:pPr algn="ctr"/>
            <a:r>
              <a:rPr lang="fr-FR" sz="4000" b="1" dirty="0" smtClean="0">
                <a:solidFill>
                  <a:srgbClr val="FF0000"/>
                </a:solidFill>
                <a:latin typeface="+mj-lt"/>
                <a:cs typeface="Times New Roman" pitchFamily="18" charset="0"/>
              </a:rPr>
              <a:t>I- DEFINTION</a:t>
            </a:r>
            <a:endParaRPr lang="fr-FR" sz="4400" dirty="0">
              <a:solidFill>
                <a:srgbClr val="FF0000"/>
              </a:solidFill>
              <a:latin typeface="+mj-lt"/>
            </a:endParaRPr>
          </a:p>
        </p:txBody>
      </p:sp>
      <p:sp>
        <p:nvSpPr>
          <p:cNvPr id="3" name="Espace réservé du texte 2"/>
          <p:cNvSpPr>
            <a:spLocks noGrp="1"/>
          </p:cNvSpPr>
          <p:nvPr>
            <p:ph type="body" idx="1"/>
          </p:nvPr>
        </p:nvSpPr>
        <p:spPr>
          <a:xfrm>
            <a:off x="210219" y="1076244"/>
            <a:ext cx="11758863" cy="5003714"/>
          </a:xfrm>
        </p:spPr>
        <p:txBody>
          <a:bodyPr>
            <a:noAutofit/>
          </a:bodyPr>
          <a:lstStyle/>
          <a:p>
            <a:pPr marL="571500" lvl="0" indent="-571500">
              <a:lnSpc>
                <a:spcPct val="150000"/>
              </a:lnSpc>
            </a:pPr>
            <a:r>
              <a:rPr lang="fr-FR" sz="3600" dirty="0" smtClean="0">
                <a:solidFill>
                  <a:schemeClr val="tx1"/>
                </a:solidFill>
                <a:latin typeface="Times New Roman" pitchFamily="18" charset="0"/>
                <a:cs typeface="Times New Roman" pitchFamily="18" charset="0"/>
              </a:rPr>
              <a:t>La schizophrénie est une maladie qui se définit par des idées délirantes et/ou un discours et un comportement désorganisés associés à une perturbation majeure de la vie sociale, professionnelle et affective.</a:t>
            </a:r>
            <a:endParaRPr lang="fr-FR" sz="3600" dirty="0">
              <a:solidFill>
                <a:schemeClr val="tx1"/>
              </a:solidFill>
              <a:effectLst/>
            </a:endParaRPr>
          </a:p>
        </p:txBody>
      </p:sp>
    </p:spTree>
    <p:extLst>
      <p:ext uri="{BB962C8B-B14F-4D97-AF65-F5344CB8AC3E}">
        <p14:creationId xmlns:p14="http://schemas.microsoft.com/office/powerpoint/2010/main" val="3659897881"/>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1850" y="0"/>
            <a:ext cx="10515600" cy="937208"/>
          </a:xfrm>
        </p:spPr>
        <p:txBody>
          <a:bodyPr>
            <a:normAutofit/>
          </a:bodyPr>
          <a:lstStyle/>
          <a:p>
            <a:pPr algn="ctr"/>
            <a:r>
              <a:rPr lang="fr-FR" sz="4000" b="1" dirty="0" smtClean="0">
                <a:solidFill>
                  <a:srgbClr val="FF0000"/>
                </a:solidFill>
                <a:latin typeface="+mj-lt"/>
                <a:cs typeface="Times New Roman" pitchFamily="18" charset="0"/>
              </a:rPr>
              <a:t>II- EPIDEMIOLOGIE</a:t>
            </a:r>
            <a:endParaRPr lang="fr-FR" sz="4400" dirty="0">
              <a:solidFill>
                <a:srgbClr val="FF0000"/>
              </a:solidFill>
              <a:latin typeface="+mj-lt"/>
            </a:endParaRPr>
          </a:p>
        </p:txBody>
      </p:sp>
      <p:sp>
        <p:nvSpPr>
          <p:cNvPr id="3" name="Espace réservé du texte 2"/>
          <p:cNvSpPr>
            <a:spLocks noGrp="1"/>
          </p:cNvSpPr>
          <p:nvPr>
            <p:ph type="body" idx="1"/>
          </p:nvPr>
        </p:nvSpPr>
        <p:spPr>
          <a:xfrm>
            <a:off x="210219" y="1076244"/>
            <a:ext cx="11758863" cy="5781756"/>
          </a:xfrm>
        </p:spPr>
        <p:txBody>
          <a:bodyPr>
            <a:noAutofit/>
          </a:bodyPr>
          <a:lstStyle/>
          <a:p>
            <a:pPr marL="571500" lvl="0" indent="-571500"/>
            <a:endParaRPr lang="fr-FR" sz="3200" dirty="0">
              <a:solidFill>
                <a:schemeClr val="tx1"/>
              </a:solidFill>
            </a:endParaRPr>
          </a:p>
          <a:p>
            <a:pPr marL="571500" indent="-571500"/>
            <a:r>
              <a:rPr lang="fr-FR" sz="3200" dirty="0"/>
              <a:t> </a:t>
            </a:r>
          </a:p>
          <a:p>
            <a:pPr marL="571500" lvl="0" indent="-571500"/>
            <a:r>
              <a:rPr lang="fr-FR" sz="3600" dirty="0" smtClean="0">
                <a:solidFill>
                  <a:schemeClr val="tx1"/>
                </a:solidFill>
                <a:latin typeface="Times New Roman" pitchFamily="18" charset="0"/>
                <a:cs typeface="Times New Roman" pitchFamily="18" charset="0"/>
              </a:rPr>
              <a:t>La prévalence pour la vie toute entière se situe autour de 1%.</a:t>
            </a:r>
            <a:endParaRPr lang="fr-FR" sz="3600" dirty="0">
              <a:solidFill>
                <a:schemeClr val="tx1"/>
              </a:solidFill>
              <a:effectLst/>
            </a:endParaRPr>
          </a:p>
        </p:txBody>
      </p:sp>
    </p:spTree>
    <p:extLst>
      <p:ext uri="{BB962C8B-B14F-4D97-AF65-F5344CB8AC3E}">
        <p14:creationId xmlns:p14="http://schemas.microsoft.com/office/powerpoint/2010/main" val="3941921341"/>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1850" y="0"/>
            <a:ext cx="10515600" cy="937208"/>
          </a:xfrm>
        </p:spPr>
        <p:txBody>
          <a:bodyPr>
            <a:normAutofit/>
          </a:bodyPr>
          <a:lstStyle/>
          <a:p>
            <a:pPr algn="ctr"/>
            <a:r>
              <a:rPr lang="fr-FR" sz="4000" b="1" dirty="0" smtClean="0">
                <a:solidFill>
                  <a:srgbClr val="FF0000"/>
                </a:solidFill>
                <a:latin typeface="+mj-lt"/>
                <a:cs typeface="Times New Roman" pitchFamily="18" charset="0"/>
              </a:rPr>
              <a:t>III- DIAGNOSTIC</a:t>
            </a:r>
            <a:endParaRPr lang="fr-FR" sz="4400" dirty="0">
              <a:solidFill>
                <a:srgbClr val="FF0000"/>
              </a:solidFill>
              <a:latin typeface="+mj-lt"/>
            </a:endParaRPr>
          </a:p>
        </p:txBody>
      </p:sp>
      <p:sp>
        <p:nvSpPr>
          <p:cNvPr id="3" name="Espace réservé du texte 2"/>
          <p:cNvSpPr>
            <a:spLocks noGrp="1"/>
          </p:cNvSpPr>
          <p:nvPr>
            <p:ph type="body" idx="1"/>
          </p:nvPr>
        </p:nvSpPr>
        <p:spPr>
          <a:xfrm>
            <a:off x="210219" y="1076244"/>
            <a:ext cx="11758863" cy="5781756"/>
          </a:xfrm>
        </p:spPr>
        <p:txBody>
          <a:bodyPr>
            <a:noAutofit/>
          </a:bodyPr>
          <a:lstStyle/>
          <a:p>
            <a:pPr marL="571500" lvl="0" indent="-571500"/>
            <a:endParaRPr lang="fr-FR" sz="3200" dirty="0">
              <a:solidFill>
                <a:schemeClr val="tx1"/>
              </a:solidFill>
            </a:endParaRPr>
          </a:p>
          <a:p>
            <a:pPr>
              <a:lnSpc>
                <a:spcPct val="150000"/>
              </a:lnSpc>
            </a:pPr>
            <a:r>
              <a:rPr lang="fr-FR" sz="3200" dirty="0"/>
              <a:t> </a:t>
            </a:r>
            <a:r>
              <a:rPr lang="fr-FR" sz="3200" dirty="0" smtClean="0">
                <a:latin typeface="Times New Roman" pitchFamily="18" charset="0"/>
                <a:cs typeface="Times New Roman" pitchFamily="18" charset="0"/>
              </a:rPr>
              <a:t> </a:t>
            </a:r>
            <a:r>
              <a:rPr lang="fr-FR" sz="3600" dirty="0" smtClean="0">
                <a:solidFill>
                  <a:schemeClr val="tx1"/>
                </a:solidFill>
                <a:latin typeface="Times New Roman" pitchFamily="18" charset="0"/>
                <a:cs typeface="Times New Roman" pitchFamily="18" charset="0"/>
              </a:rPr>
              <a:t>Le diagnostic s’établit autour de trois axes principaux :  </a:t>
            </a:r>
          </a:p>
          <a:p>
            <a:pPr>
              <a:lnSpc>
                <a:spcPct val="150000"/>
              </a:lnSpc>
            </a:pPr>
            <a:r>
              <a:rPr lang="fr-FR" sz="3600" dirty="0" smtClean="0">
                <a:solidFill>
                  <a:schemeClr val="tx1"/>
                </a:solidFill>
                <a:latin typeface="Times New Roman" pitchFamily="18" charset="0"/>
                <a:cs typeface="Times New Roman" pitchFamily="18" charset="0"/>
              </a:rPr>
              <a:t>-le délire (appelé symptômes positifs) </a:t>
            </a:r>
          </a:p>
          <a:p>
            <a:pPr>
              <a:lnSpc>
                <a:spcPct val="150000"/>
              </a:lnSpc>
            </a:pPr>
            <a:r>
              <a:rPr lang="fr-FR" sz="3600" dirty="0" smtClean="0">
                <a:solidFill>
                  <a:schemeClr val="tx1"/>
                </a:solidFill>
                <a:latin typeface="Times New Roman" pitchFamily="18" charset="0"/>
                <a:cs typeface="Times New Roman" pitchFamily="18" charset="0"/>
              </a:rPr>
              <a:t>-la dissociation et  </a:t>
            </a:r>
          </a:p>
          <a:p>
            <a:pPr>
              <a:lnSpc>
                <a:spcPct val="150000"/>
              </a:lnSpc>
            </a:pPr>
            <a:r>
              <a:rPr lang="fr-FR" sz="3600" dirty="0" smtClean="0">
                <a:solidFill>
                  <a:schemeClr val="tx1"/>
                </a:solidFill>
                <a:latin typeface="Times New Roman" pitchFamily="18" charset="0"/>
                <a:cs typeface="Times New Roman" pitchFamily="18" charset="0"/>
              </a:rPr>
              <a:t>-le repli autistique (appelé symptômes négatifs). </a:t>
            </a:r>
            <a:endParaRPr lang="fr-FR" sz="3200" dirty="0">
              <a:solidFill>
                <a:schemeClr val="tx1"/>
              </a:solidFill>
            </a:endParaRPr>
          </a:p>
          <a:p>
            <a:pPr marL="571500" lvl="0" indent="-571500">
              <a:buFont typeface="Wingdings" panose="05000000000000000000" pitchFamily="2" charset="2"/>
              <a:buChar char="v"/>
            </a:pPr>
            <a:endParaRPr lang="fr-FR" sz="3600" dirty="0">
              <a:solidFill>
                <a:schemeClr val="tx1"/>
              </a:solidFill>
              <a:effectLst/>
            </a:endParaRPr>
          </a:p>
        </p:txBody>
      </p:sp>
    </p:spTree>
    <p:extLst>
      <p:ext uri="{BB962C8B-B14F-4D97-AF65-F5344CB8AC3E}">
        <p14:creationId xmlns:p14="http://schemas.microsoft.com/office/powerpoint/2010/main" val="3941921341"/>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1850" y="0"/>
            <a:ext cx="10515600" cy="680033"/>
          </a:xfrm>
        </p:spPr>
        <p:txBody>
          <a:bodyPr>
            <a:normAutofit fontScale="90000"/>
          </a:bodyPr>
          <a:lstStyle/>
          <a:p>
            <a:pPr algn="ctr"/>
            <a:r>
              <a:rPr lang="fr-FR" sz="4400" b="1" dirty="0" smtClean="0">
                <a:solidFill>
                  <a:srgbClr val="FF0000"/>
                </a:solidFill>
                <a:latin typeface="+mj-lt"/>
                <a:cs typeface="Times New Roman" pitchFamily="18" charset="0"/>
              </a:rPr>
              <a:t>III- DIAGNOSTIC</a:t>
            </a:r>
            <a:endParaRPr lang="fr-FR" sz="4400" dirty="0">
              <a:solidFill>
                <a:srgbClr val="FF0000"/>
              </a:solidFill>
              <a:latin typeface="+mj-lt"/>
            </a:endParaRPr>
          </a:p>
        </p:txBody>
      </p:sp>
      <p:sp>
        <p:nvSpPr>
          <p:cNvPr id="3" name="Espace réservé du texte 2"/>
          <p:cNvSpPr>
            <a:spLocks noGrp="1"/>
          </p:cNvSpPr>
          <p:nvPr>
            <p:ph type="body" idx="1"/>
          </p:nvPr>
        </p:nvSpPr>
        <p:spPr>
          <a:xfrm>
            <a:off x="210219" y="1076244"/>
            <a:ext cx="11758863" cy="5781756"/>
          </a:xfrm>
        </p:spPr>
        <p:txBody>
          <a:bodyPr>
            <a:noAutofit/>
          </a:bodyPr>
          <a:lstStyle/>
          <a:p>
            <a:pPr marL="571500" lvl="0" indent="-571500"/>
            <a:endParaRPr lang="fr-FR" sz="3200" dirty="0">
              <a:solidFill>
                <a:schemeClr val="tx1"/>
              </a:solidFill>
            </a:endParaRPr>
          </a:p>
          <a:p>
            <a:pPr marL="571500" indent="-571500"/>
            <a:r>
              <a:rPr lang="fr-FR" sz="3200" dirty="0"/>
              <a:t> </a:t>
            </a:r>
          </a:p>
          <a:p>
            <a:pPr marL="571500" lvl="0" indent="-571500">
              <a:buFont typeface="Wingdings" panose="05000000000000000000" pitchFamily="2" charset="2"/>
              <a:buChar char="v"/>
            </a:pPr>
            <a:endParaRPr lang="fr-FR" sz="3600" dirty="0">
              <a:solidFill>
                <a:schemeClr val="tx1"/>
              </a:solidFill>
              <a:effectLst/>
            </a:endParaRPr>
          </a:p>
        </p:txBody>
      </p:sp>
      <p:sp>
        <p:nvSpPr>
          <p:cNvPr id="4" name="Espace réservé du texte 2"/>
          <p:cNvSpPr txBox="1">
            <a:spLocks/>
          </p:cNvSpPr>
          <p:nvPr/>
        </p:nvSpPr>
        <p:spPr>
          <a:xfrm>
            <a:off x="0" y="519031"/>
            <a:ext cx="11758863" cy="5781756"/>
          </a:xfrm>
          <a:prstGeom prst="rect">
            <a:avLst/>
          </a:prstGeom>
        </p:spPr>
        <p:txBody>
          <a:bodyPr vert="horz" lIns="91440" tIns="45720" rIns="91440" bIns="45720" rtlCol="0">
            <a:noAutofit/>
          </a:bodyPr>
          <a:lstStyle/>
          <a:p>
            <a:pPr lvl="1" fontAlgn="base">
              <a:lnSpc>
                <a:spcPct val="150000"/>
              </a:lnSpc>
              <a:buFont typeface="Wingdings" pitchFamily="2" charset="2"/>
              <a:buChar char="§"/>
            </a:pPr>
            <a:r>
              <a:rPr lang="fr-FR" sz="3600" b="1" dirty="0" smtClean="0">
                <a:latin typeface="Times New Roman" pitchFamily="18" charset="0"/>
                <a:cs typeface="Times New Roman" pitchFamily="18" charset="0"/>
              </a:rPr>
              <a:t>Délire </a:t>
            </a:r>
            <a:endParaRPr lang="fr-FR" sz="3600" dirty="0" smtClean="0">
              <a:latin typeface="Times New Roman" pitchFamily="18" charset="0"/>
              <a:cs typeface="Times New Roman" pitchFamily="18" charset="0"/>
            </a:endParaRPr>
          </a:p>
          <a:p>
            <a:pPr>
              <a:lnSpc>
                <a:spcPct val="150000"/>
              </a:lnSpc>
            </a:pPr>
            <a:r>
              <a:rPr lang="fr-FR" sz="3600" dirty="0" smtClean="0">
                <a:latin typeface="Times New Roman" pitchFamily="18" charset="0"/>
                <a:cs typeface="Times New Roman" pitchFamily="18" charset="0"/>
              </a:rPr>
              <a:t>Le délire est qualifié de paranoïde c’est-à-dire que ses thèmes et ses mécanismes sont polymorphes :  </a:t>
            </a:r>
          </a:p>
          <a:p>
            <a:pPr>
              <a:lnSpc>
                <a:spcPct val="150000"/>
              </a:lnSpc>
            </a:pPr>
            <a:r>
              <a:rPr lang="fr-FR" sz="3600" dirty="0" smtClean="0">
                <a:latin typeface="Times New Roman" pitchFamily="18" charset="0"/>
                <a:cs typeface="Times New Roman" pitchFamily="18" charset="0"/>
              </a:rPr>
              <a:t>-le patient a l’impression que l’on peut lire dans ses pensées, qu’on peut le téléguider,.   </a:t>
            </a:r>
          </a:p>
          <a:p>
            <a:pPr>
              <a:lnSpc>
                <a:spcPct val="150000"/>
              </a:lnSpc>
            </a:pPr>
            <a:r>
              <a:rPr lang="fr-FR" sz="3600" dirty="0" smtClean="0">
                <a:latin typeface="Times New Roman" pitchFamily="18" charset="0"/>
                <a:cs typeface="Times New Roman" pitchFamily="18" charset="0"/>
              </a:rPr>
              <a:t>-le patient a impression d’être en dehors de son corps, que son corps est différent, transformé, etc.,</a:t>
            </a:r>
            <a:endParaRPr kumimoji="0" lang="fr-FR" sz="36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941921341"/>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88988" y="0"/>
            <a:ext cx="10515600" cy="708608"/>
          </a:xfrm>
        </p:spPr>
        <p:txBody>
          <a:bodyPr>
            <a:normAutofit/>
          </a:bodyPr>
          <a:lstStyle/>
          <a:p>
            <a:pPr algn="ctr"/>
            <a:r>
              <a:rPr lang="fr-FR" sz="4000" b="1" dirty="0" smtClean="0">
                <a:solidFill>
                  <a:srgbClr val="FF0000"/>
                </a:solidFill>
                <a:latin typeface="+mj-lt"/>
                <a:cs typeface="Times New Roman" pitchFamily="18" charset="0"/>
              </a:rPr>
              <a:t>III- DIAGNOSTIC</a:t>
            </a:r>
            <a:endParaRPr lang="fr-FR" sz="4400" dirty="0">
              <a:solidFill>
                <a:srgbClr val="FF0000"/>
              </a:solidFill>
              <a:latin typeface="+mj-lt"/>
            </a:endParaRPr>
          </a:p>
        </p:txBody>
      </p:sp>
      <p:sp>
        <p:nvSpPr>
          <p:cNvPr id="3" name="Espace réservé du texte 2"/>
          <p:cNvSpPr>
            <a:spLocks noGrp="1"/>
          </p:cNvSpPr>
          <p:nvPr>
            <p:ph type="body" idx="1"/>
          </p:nvPr>
        </p:nvSpPr>
        <p:spPr>
          <a:xfrm>
            <a:off x="195931" y="733344"/>
            <a:ext cx="11758863" cy="5781756"/>
          </a:xfrm>
        </p:spPr>
        <p:txBody>
          <a:bodyPr>
            <a:noAutofit/>
          </a:bodyPr>
          <a:lstStyle/>
          <a:p>
            <a:pPr lvl="1" fontAlgn="base">
              <a:lnSpc>
                <a:spcPct val="150000"/>
              </a:lnSpc>
              <a:buFont typeface="Wingdings" pitchFamily="2" charset="2"/>
              <a:buChar char="§"/>
            </a:pPr>
            <a:r>
              <a:rPr lang="fr-FR" sz="3600" b="1" dirty="0" smtClean="0">
                <a:solidFill>
                  <a:schemeClr val="tx1"/>
                </a:solidFill>
                <a:latin typeface="Times New Roman" pitchFamily="18" charset="0"/>
                <a:cs typeface="Times New Roman" pitchFamily="18" charset="0"/>
              </a:rPr>
              <a:t>Dissociation </a:t>
            </a:r>
            <a:endParaRPr lang="fr-FR" sz="3600" dirty="0" smtClean="0">
              <a:solidFill>
                <a:schemeClr val="tx1"/>
              </a:solidFill>
              <a:latin typeface="Times New Roman" pitchFamily="18" charset="0"/>
              <a:cs typeface="Times New Roman" pitchFamily="18" charset="0"/>
            </a:endParaRPr>
          </a:p>
          <a:p>
            <a:pPr>
              <a:lnSpc>
                <a:spcPct val="100000"/>
              </a:lnSpc>
            </a:pPr>
            <a:r>
              <a:rPr lang="fr-FR" sz="3600" dirty="0" smtClean="0">
                <a:solidFill>
                  <a:schemeClr val="tx1"/>
                </a:solidFill>
                <a:latin typeface="Times New Roman" pitchFamily="18" charset="0"/>
                <a:cs typeface="Times New Roman" pitchFamily="18" charset="0"/>
              </a:rPr>
              <a:t>La dissociation se définit quand la pensée, l’acte et l’affect ne sont plus reliés harmonieusement (par exemple, dire en souriant que sa mère est morte et qu’on l’aimait beaucoup…).</a:t>
            </a:r>
          </a:p>
          <a:p>
            <a:pPr>
              <a:lnSpc>
                <a:spcPct val="100000"/>
              </a:lnSpc>
            </a:pPr>
            <a:r>
              <a:rPr lang="fr-FR" sz="3600" dirty="0" smtClean="0">
                <a:solidFill>
                  <a:schemeClr val="tx1"/>
                </a:solidFill>
                <a:latin typeface="Times New Roman" pitchFamily="18" charset="0"/>
                <a:cs typeface="Times New Roman" pitchFamily="18" charset="0"/>
              </a:rPr>
              <a:t>  </a:t>
            </a:r>
          </a:p>
          <a:p>
            <a:pPr lvl="1" fontAlgn="base">
              <a:lnSpc>
                <a:spcPct val="100000"/>
              </a:lnSpc>
              <a:buFont typeface="Wingdings" pitchFamily="2" charset="2"/>
              <a:buChar char="§"/>
            </a:pPr>
            <a:r>
              <a:rPr lang="fr-FR" sz="3600" b="1" dirty="0" smtClean="0">
                <a:solidFill>
                  <a:schemeClr val="tx1"/>
                </a:solidFill>
                <a:latin typeface="Times New Roman" pitchFamily="18" charset="0"/>
                <a:cs typeface="Times New Roman" pitchFamily="18" charset="0"/>
              </a:rPr>
              <a:t>Repli autistique  </a:t>
            </a:r>
            <a:endParaRPr lang="fr-FR" sz="3600" dirty="0" smtClean="0">
              <a:solidFill>
                <a:schemeClr val="tx1"/>
              </a:solidFill>
              <a:latin typeface="Times New Roman" pitchFamily="18" charset="0"/>
              <a:cs typeface="Times New Roman" pitchFamily="18" charset="0"/>
            </a:endParaRPr>
          </a:p>
          <a:p>
            <a:pPr>
              <a:lnSpc>
                <a:spcPct val="100000"/>
              </a:lnSpc>
            </a:pPr>
            <a:r>
              <a:rPr lang="fr-FR" sz="3600" dirty="0" smtClean="0">
                <a:solidFill>
                  <a:schemeClr val="tx1"/>
                </a:solidFill>
                <a:latin typeface="Times New Roman" pitchFamily="18" charset="0"/>
                <a:cs typeface="Times New Roman" pitchFamily="18" charset="0"/>
              </a:rPr>
              <a:t>Il traduit la perte de contact avec la réalité extérieure. Il se manifeste par un retrait de la vie sociale.</a:t>
            </a:r>
            <a:endParaRPr lang="fr-FR" sz="3600" dirty="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941921341"/>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1850" y="0"/>
            <a:ext cx="10515600" cy="937208"/>
          </a:xfrm>
        </p:spPr>
        <p:txBody>
          <a:bodyPr>
            <a:normAutofit/>
          </a:bodyPr>
          <a:lstStyle/>
          <a:p>
            <a:pPr algn="ctr"/>
            <a:r>
              <a:rPr lang="fr-FR" sz="4000" b="1" dirty="0" smtClean="0">
                <a:solidFill>
                  <a:srgbClr val="FF0000"/>
                </a:solidFill>
                <a:latin typeface="+mj-lt"/>
                <a:cs typeface="Times New Roman" pitchFamily="18" charset="0"/>
              </a:rPr>
              <a:t>IV- FORMES CLINIQUES</a:t>
            </a:r>
            <a:endParaRPr lang="fr-FR" sz="4400" dirty="0">
              <a:solidFill>
                <a:srgbClr val="FF0000"/>
              </a:solidFill>
              <a:latin typeface="+mj-lt"/>
            </a:endParaRPr>
          </a:p>
        </p:txBody>
      </p:sp>
      <p:sp>
        <p:nvSpPr>
          <p:cNvPr id="3" name="Espace réservé du texte 2"/>
          <p:cNvSpPr>
            <a:spLocks noGrp="1"/>
          </p:cNvSpPr>
          <p:nvPr>
            <p:ph type="body" idx="1"/>
          </p:nvPr>
        </p:nvSpPr>
        <p:spPr>
          <a:xfrm>
            <a:off x="195932" y="847644"/>
            <a:ext cx="11758863" cy="5781756"/>
          </a:xfrm>
        </p:spPr>
        <p:txBody>
          <a:bodyPr>
            <a:noAutofit/>
          </a:bodyPr>
          <a:lstStyle/>
          <a:p>
            <a:pPr>
              <a:lnSpc>
                <a:spcPct val="150000"/>
              </a:lnSpc>
            </a:pPr>
            <a:r>
              <a:rPr lang="fr-FR" sz="3600" dirty="0" smtClean="0">
                <a:solidFill>
                  <a:schemeClr val="tx1"/>
                </a:solidFill>
                <a:latin typeface="Times New Roman" pitchFamily="18" charset="0"/>
                <a:cs typeface="Times New Roman" pitchFamily="18" charset="0"/>
              </a:rPr>
              <a:t>On distingue plusieurs formes de schizophrénie:</a:t>
            </a:r>
          </a:p>
          <a:p>
            <a:pPr>
              <a:lnSpc>
                <a:spcPct val="150000"/>
              </a:lnSpc>
              <a:buFont typeface="Wingdings" pitchFamily="2" charset="2"/>
              <a:buChar char="q"/>
            </a:pPr>
            <a:r>
              <a:rPr lang="fr-FR" sz="3600" b="1" dirty="0" smtClean="0">
                <a:solidFill>
                  <a:schemeClr val="tx1"/>
                </a:solidFill>
                <a:latin typeface="Times New Roman" pitchFamily="18" charset="0"/>
                <a:cs typeface="Times New Roman" pitchFamily="18" charset="0"/>
              </a:rPr>
              <a:t>La schizophrénie paranoïde</a:t>
            </a:r>
            <a:r>
              <a:rPr lang="fr-FR" sz="3600" dirty="0" smtClean="0">
                <a:solidFill>
                  <a:schemeClr val="tx1"/>
                </a:solidFill>
                <a:latin typeface="Times New Roman" pitchFamily="18" charset="0"/>
                <a:cs typeface="Times New Roman" pitchFamily="18" charset="0"/>
              </a:rPr>
              <a:t>: se caractérise par un délire très riche</a:t>
            </a:r>
          </a:p>
          <a:p>
            <a:pPr>
              <a:lnSpc>
                <a:spcPct val="100000"/>
              </a:lnSpc>
              <a:buFont typeface="Wingdings" pitchFamily="2" charset="2"/>
              <a:buChar char="q"/>
            </a:pPr>
            <a:r>
              <a:rPr lang="fr-FR" sz="3600" b="1" dirty="0" smtClean="0">
                <a:solidFill>
                  <a:schemeClr val="tx1"/>
                </a:solidFill>
                <a:latin typeface="Times New Roman" pitchFamily="18" charset="0"/>
                <a:cs typeface="Times New Roman" pitchFamily="18" charset="0"/>
              </a:rPr>
              <a:t>La schizophrénie hébéphrénique: </a:t>
            </a:r>
            <a:r>
              <a:rPr lang="fr-FR" sz="3600" dirty="0" smtClean="0">
                <a:solidFill>
                  <a:schemeClr val="tx1"/>
                </a:solidFill>
                <a:latin typeface="Times New Roman" pitchFamily="18" charset="0"/>
                <a:cs typeface="Times New Roman" pitchFamily="18" charset="0"/>
              </a:rPr>
              <a:t>prédominance des symptômes dits «négatifs»: le repli autistique</a:t>
            </a:r>
          </a:p>
          <a:p>
            <a:pPr>
              <a:lnSpc>
                <a:spcPct val="100000"/>
              </a:lnSpc>
              <a:buFont typeface="Wingdings" pitchFamily="2" charset="2"/>
              <a:buChar char="q"/>
            </a:pPr>
            <a:r>
              <a:rPr lang="fr-FR" sz="3600" b="1" dirty="0" smtClean="0">
                <a:solidFill>
                  <a:schemeClr val="tx1"/>
                </a:solidFill>
                <a:latin typeface="Times New Roman" pitchFamily="18" charset="0"/>
                <a:cs typeface="Times New Roman" pitchFamily="18" charset="0"/>
              </a:rPr>
              <a:t>La schizophrénie simple: </a:t>
            </a:r>
            <a:r>
              <a:rPr lang="fr-FR" sz="3600" dirty="0" smtClean="0">
                <a:solidFill>
                  <a:schemeClr val="tx1"/>
                </a:solidFill>
                <a:latin typeface="Times New Roman" pitchFamily="18" charset="0"/>
                <a:cs typeface="Times New Roman" pitchFamily="18" charset="0"/>
              </a:rPr>
              <a:t>symptomatologie est dominée par le syndrome dissociatif et le repli autistique</a:t>
            </a:r>
            <a:endParaRPr lang="fr-FR" sz="2800" dirty="0" smtClean="0">
              <a:solidFill>
                <a:schemeClr val="tx1"/>
              </a:solidFill>
              <a:latin typeface="Times New Roman" pitchFamily="18" charset="0"/>
              <a:cs typeface="Times New Roman" pitchFamily="18" charset="0"/>
            </a:endParaRPr>
          </a:p>
          <a:p>
            <a:pPr>
              <a:lnSpc>
                <a:spcPct val="100000"/>
              </a:lnSpc>
            </a:pPr>
            <a:endParaRPr lang="fr-FR" sz="3200" dirty="0">
              <a:solidFill>
                <a:schemeClr val="tx1"/>
              </a:solidFill>
            </a:endParaRPr>
          </a:p>
          <a:p>
            <a:pPr marL="571500" indent="-571500"/>
            <a:r>
              <a:rPr lang="fr-FR" sz="3200" dirty="0"/>
              <a:t> </a:t>
            </a:r>
          </a:p>
          <a:p>
            <a:pPr marL="571500" lvl="0" indent="-571500">
              <a:buFont typeface="Wingdings" panose="05000000000000000000" pitchFamily="2" charset="2"/>
              <a:buChar char="v"/>
            </a:pPr>
            <a:endParaRPr lang="fr-FR" sz="3600" dirty="0">
              <a:solidFill>
                <a:schemeClr val="tx1"/>
              </a:solidFill>
              <a:effectLst/>
            </a:endParaRPr>
          </a:p>
        </p:txBody>
      </p:sp>
    </p:spTree>
    <p:extLst>
      <p:ext uri="{BB962C8B-B14F-4D97-AF65-F5344CB8AC3E}">
        <p14:creationId xmlns:p14="http://schemas.microsoft.com/office/powerpoint/2010/main" val="3941921341"/>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1850" y="0"/>
            <a:ext cx="10515600" cy="937208"/>
          </a:xfrm>
        </p:spPr>
        <p:txBody>
          <a:bodyPr>
            <a:normAutofit/>
          </a:bodyPr>
          <a:lstStyle/>
          <a:p>
            <a:pPr algn="ctr"/>
            <a:r>
              <a:rPr lang="fr-FR" sz="4000" b="1" dirty="0" smtClean="0">
                <a:solidFill>
                  <a:srgbClr val="FF0000"/>
                </a:solidFill>
                <a:latin typeface="+mj-lt"/>
                <a:cs typeface="Times New Roman" pitchFamily="18" charset="0"/>
              </a:rPr>
              <a:t>IV- FORMES CLINIQUES</a:t>
            </a:r>
            <a:endParaRPr lang="fr-FR" sz="4400" dirty="0">
              <a:solidFill>
                <a:srgbClr val="FF0000"/>
              </a:solidFill>
              <a:latin typeface="+mj-lt"/>
            </a:endParaRPr>
          </a:p>
        </p:txBody>
      </p:sp>
      <p:sp>
        <p:nvSpPr>
          <p:cNvPr id="3" name="Espace réservé du texte 2"/>
          <p:cNvSpPr>
            <a:spLocks noGrp="1"/>
          </p:cNvSpPr>
          <p:nvPr>
            <p:ph type="body" idx="1"/>
          </p:nvPr>
        </p:nvSpPr>
        <p:spPr>
          <a:xfrm>
            <a:off x="210219" y="876219"/>
            <a:ext cx="11981781" cy="5781756"/>
          </a:xfrm>
        </p:spPr>
        <p:txBody>
          <a:bodyPr>
            <a:noAutofit/>
          </a:bodyPr>
          <a:lstStyle/>
          <a:p>
            <a:pPr>
              <a:lnSpc>
                <a:spcPct val="150000"/>
              </a:lnSpc>
              <a:buFont typeface="Wingdings" pitchFamily="2" charset="2"/>
              <a:buChar char="q"/>
            </a:pPr>
            <a:r>
              <a:rPr lang="fr-FR" sz="3600" b="1" dirty="0" smtClean="0">
                <a:solidFill>
                  <a:schemeClr val="tx1"/>
                </a:solidFill>
                <a:latin typeface="Times New Roman" pitchFamily="18" charset="0"/>
                <a:cs typeface="Times New Roman" pitchFamily="18" charset="0"/>
              </a:rPr>
              <a:t>La schizophrénie héboïdophrénie: </a:t>
            </a:r>
            <a:r>
              <a:rPr lang="fr-FR" sz="3600" dirty="0" smtClean="0">
                <a:solidFill>
                  <a:schemeClr val="tx1"/>
                </a:solidFill>
                <a:latin typeface="Times New Roman" pitchFamily="18" charset="0"/>
                <a:cs typeface="Times New Roman" pitchFamily="18" charset="0"/>
              </a:rPr>
              <a:t>ici les symptômes de la schizophrénie sont associés à ceux de la psychopathie: violence, intolérance à la frustration, passage à l’acte, impulsivité</a:t>
            </a:r>
          </a:p>
          <a:p>
            <a:pPr>
              <a:lnSpc>
                <a:spcPct val="100000"/>
              </a:lnSpc>
              <a:buFont typeface="Wingdings" pitchFamily="2" charset="2"/>
              <a:buChar char="q"/>
            </a:pPr>
            <a:r>
              <a:rPr lang="fr-FR" sz="3600" b="1" dirty="0" smtClean="0">
                <a:solidFill>
                  <a:schemeClr val="tx1"/>
                </a:solidFill>
                <a:latin typeface="Times New Roman" pitchFamily="18" charset="0"/>
                <a:cs typeface="Times New Roman" pitchFamily="18" charset="0"/>
              </a:rPr>
              <a:t>La schizophrénie catatonique: </a:t>
            </a:r>
            <a:r>
              <a:rPr lang="fr-FR" sz="3600" dirty="0" smtClean="0">
                <a:solidFill>
                  <a:schemeClr val="tx1"/>
                </a:solidFill>
                <a:latin typeface="Times New Roman" pitchFamily="18" charset="0"/>
                <a:cs typeface="Times New Roman" pitchFamily="18" charset="0"/>
              </a:rPr>
              <a:t>le sujet est dans une attitude de repli figé, dans un état d’inertie avec conservation des attitudes.</a:t>
            </a:r>
            <a:endParaRPr lang="fr-FR" sz="3200" dirty="0">
              <a:solidFill>
                <a:schemeClr val="tx1"/>
              </a:solidFill>
            </a:endParaRPr>
          </a:p>
          <a:p>
            <a:pPr marL="571500" indent="-571500"/>
            <a:r>
              <a:rPr lang="fr-FR" sz="3200" dirty="0"/>
              <a:t> </a:t>
            </a:r>
          </a:p>
          <a:p>
            <a:pPr marL="571500" lvl="0" indent="-571500">
              <a:buFont typeface="Wingdings" panose="05000000000000000000" pitchFamily="2" charset="2"/>
              <a:buChar char="v"/>
            </a:pPr>
            <a:endParaRPr lang="fr-FR" sz="3600" dirty="0">
              <a:solidFill>
                <a:schemeClr val="tx1"/>
              </a:solidFill>
              <a:effectLst/>
            </a:endParaRPr>
          </a:p>
        </p:txBody>
      </p:sp>
    </p:spTree>
    <p:extLst>
      <p:ext uri="{BB962C8B-B14F-4D97-AF65-F5344CB8AC3E}">
        <p14:creationId xmlns:p14="http://schemas.microsoft.com/office/powerpoint/2010/main" val="3941921341"/>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1850" y="0"/>
            <a:ext cx="10515600" cy="937208"/>
          </a:xfrm>
        </p:spPr>
        <p:txBody>
          <a:bodyPr>
            <a:normAutofit/>
          </a:bodyPr>
          <a:lstStyle/>
          <a:p>
            <a:pPr algn="ctr"/>
            <a:r>
              <a:rPr lang="fr-FR" sz="4000" b="1" dirty="0" smtClean="0">
                <a:solidFill>
                  <a:srgbClr val="FF0000"/>
                </a:solidFill>
                <a:latin typeface="+mj-lt"/>
                <a:cs typeface="Times New Roman" pitchFamily="18" charset="0"/>
              </a:rPr>
              <a:t>V- EVOLUTION</a:t>
            </a:r>
            <a:endParaRPr lang="fr-FR" sz="4400" dirty="0">
              <a:solidFill>
                <a:srgbClr val="FF0000"/>
              </a:solidFill>
              <a:latin typeface="+mj-lt"/>
            </a:endParaRPr>
          </a:p>
        </p:txBody>
      </p:sp>
      <p:sp>
        <p:nvSpPr>
          <p:cNvPr id="3" name="Espace réservé du texte 2"/>
          <p:cNvSpPr>
            <a:spLocks noGrp="1"/>
          </p:cNvSpPr>
          <p:nvPr>
            <p:ph type="body" idx="1"/>
          </p:nvPr>
        </p:nvSpPr>
        <p:spPr>
          <a:xfrm>
            <a:off x="210219" y="1076244"/>
            <a:ext cx="11758863" cy="5167394"/>
          </a:xfrm>
        </p:spPr>
        <p:txBody>
          <a:bodyPr>
            <a:noAutofit/>
          </a:bodyPr>
          <a:lstStyle/>
          <a:p>
            <a:pPr marL="571500" lvl="0" indent="-571500"/>
            <a:endParaRPr lang="fr-FR" sz="3200" dirty="0">
              <a:solidFill>
                <a:schemeClr val="tx1"/>
              </a:solidFill>
            </a:endParaRPr>
          </a:p>
          <a:p>
            <a:pPr>
              <a:lnSpc>
                <a:spcPct val="150000"/>
              </a:lnSpc>
            </a:pPr>
            <a:r>
              <a:rPr lang="fr-FR" sz="3200" dirty="0"/>
              <a:t> </a:t>
            </a:r>
            <a:r>
              <a:rPr lang="fr-FR" sz="3200" dirty="0" smtClean="0">
                <a:latin typeface="Times New Roman" pitchFamily="18" charset="0"/>
                <a:cs typeface="Times New Roman" pitchFamily="18" charset="0"/>
              </a:rPr>
              <a:t> </a:t>
            </a:r>
            <a:r>
              <a:rPr lang="fr-FR" sz="3600" dirty="0" smtClean="0">
                <a:solidFill>
                  <a:schemeClr val="tx1"/>
                </a:solidFill>
                <a:latin typeface="Times New Roman" pitchFamily="18" charset="0"/>
                <a:cs typeface="Times New Roman" pitchFamily="18" charset="0"/>
              </a:rPr>
              <a:t>Le risque majeur est le suicide (environ 10% de schizophrènes se suicident). </a:t>
            </a:r>
          </a:p>
          <a:p>
            <a:pPr>
              <a:lnSpc>
                <a:spcPct val="150000"/>
              </a:lnSpc>
            </a:pPr>
            <a:r>
              <a:rPr lang="fr-FR" sz="3600" dirty="0" smtClean="0">
                <a:solidFill>
                  <a:schemeClr val="tx1"/>
                </a:solidFill>
                <a:latin typeface="Times New Roman" pitchFamily="18" charset="0"/>
                <a:cs typeface="Times New Roman" pitchFamily="18" charset="0"/>
              </a:rPr>
              <a:t>Il peut suivre une dépression. </a:t>
            </a:r>
          </a:p>
          <a:p>
            <a:pPr>
              <a:lnSpc>
                <a:spcPct val="150000"/>
              </a:lnSpc>
            </a:pPr>
            <a:r>
              <a:rPr lang="fr-FR" sz="3600" dirty="0" smtClean="0">
                <a:solidFill>
                  <a:schemeClr val="tx1"/>
                </a:solidFill>
                <a:latin typeface="Times New Roman" pitchFamily="18" charset="0"/>
                <a:cs typeface="Times New Roman" pitchFamily="18" charset="0"/>
              </a:rPr>
              <a:t>Le patient peut commettre des actes délictuels voire criminels. </a:t>
            </a:r>
            <a:endParaRPr lang="fr-FR" sz="3200" dirty="0">
              <a:solidFill>
                <a:schemeClr val="tx1"/>
              </a:solidFill>
            </a:endParaRPr>
          </a:p>
          <a:p>
            <a:pPr marL="571500" lvl="0" indent="-571500">
              <a:buFont typeface="Wingdings" panose="05000000000000000000" pitchFamily="2" charset="2"/>
              <a:buChar char="v"/>
            </a:pPr>
            <a:endParaRPr lang="fr-FR" sz="3600" dirty="0">
              <a:solidFill>
                <a:schemeClr val="tx1"/>
              </a:solidFill>
              <a:effectLst/>
            </a:endParaRPr>
          </a:p>
        </p:txBody>
      </p:sp>
    </p:spTree>
    <p:extLst>
      <p:ext uri="{BB962C8B-B14F-4D97-AF65-F5344CB8AC3E}">
        <p14:creationId xmlns:p14="http://schemas.microsoft.com/office/powerpoint/2010/main" val="3941921341"/>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03275" y="0"/>
            <a:ext cx="10515600" cy="737183"/>
          </a:xfrm>
        </p:spPr>
        <p:txBody>
          <a:bodyPr>
            <a:normAutofit/>
          </a:bodyPr>
          <a:lstStyle/>
          <a:p>
            <a:pPr algn="ctr"/>
            <a:r>
              <a:rPr lang="fr-FR" sz="4000" b="1" dirty="0" smtClean="0">
                <a:solidFill>
                  <a:srgbClr val="FF0000"/>
                </a:solidFill>
                <a:latin typeface="+mj-lt"/>
                <a:cs typeface="Times New Roman" pitchFamily="18" charset="0"/>
              </a:rPr>
              <a:t>VI- TRAITEMENT</a:t>
            </a:r>
            <a:endParaRPr lang="fr-FR" sz="4400" dirty="0">
              <a:solidFill>
                <a:srgbClr val="FF0000"/>
              </a:solidFill>
              <a:latin typeface="+mj-lt"/>
            </a:endParaRPr>
          </a:p>
        </p:txBody>
      </p:sp>
      <p:sp>
        <p:nvSpPr>
          <p:cNvPr id="3" name="Espace réservé du texte 2"/>
          <p:cNvSpPr>
            <a:spLocks noGrp="1"/>
          </p:cNvSpPr>
          <p:nvPr>
            <p:ph type="body" idx="1"/>
          </p:nvPr>
        </p:nvSpPr>
        <p:spPr>
          <a:xfrm>
            <a:off x="0" y="733344"/>
            <a:ext cx="11758863" cy="5781756"/>
          </a:xfrm>
        </p:spPr>
        <p:txBody>
          <a:bodyPr>
            <a:noAutofit/>
          </a:bodyPr>
          <a:lstStyle/>
          <a:p>
            <a:pPr lvl="1" fontAlgn="base">
              <a:lnSpc>
                <a:spcPct val="150000"/>
              </a:lnSpc>
            </a:pPr>
            <a:r>
              <a:rPr lang="fr-FR" sz="3600" b="1" dirty="0" smtClean="0">
                <a:solidFill>
                  <a:schemeClr val="tx1"/>
                </a:solidFill>
                <a:latin typeface="Times New Roman" pitchFamily="18" charset="0"/>
                <a:cs typeface="Times New Roman" pitchFamily="18" charset="0"/>
              </a:rPr>
              <a:t>Mesures générales </a:t>
            </a:r>
            <a:endParaRPr lang="fr-FR" sz="3600" dirty="0" smtClean="0">
              <a:solidFill>
                <a:schemeClr val="tx1"/>
              </a:solidFill>
              <a:latin typeface="Times New Roman" pitchFamily="18" charset="0"/>
              <a:cs typeface="Times New Roman" pitchFamily="18" charset="0"/>
            </a:endParaRPr>
          </a:p>
          <a:p>
            <a:pPr>
              <a:lnSpc>
                <a:spcPct val="150000"/>
              </a:lnSpc>
            </a:pPr>
            <a:r>
              <a:rPr lang="fr-FR" sz="3600" b="1" dirty="0" smtClean="0">
                <a:solidFill>
                  <a:schemeClr val="tx1"/>
                </a:solidFill>
                <a:latin typeface="Times New Roman" pitchFamily="18" charset="0"/>
                <a:cs typeface="Times New Roman" pitchFamily="18" charset="0"/>
              </a:rPr>
              <a:t>-</a:t>
            </a:r>
            <a:r>
              <a:rPr lang="fr-FR" sz="3600" dirty="0" smtClean="0">
                <a:solidFill>
                  <a:schemeClr val="tx1"/>
                </a:solidFill>
                <a:latin typeface="Times New Roman" pitchFamily="18" charset="0"/>
                <a:cs typeface="Times New Roman" pitchFamily="18" charset="0"/>
              </a:rPr>
              <a:t>L’hospitalisation est indiquée en cas de crise aiguë. </a:t>
            </a:r>
          </a:p>
          <a:p>
            <a:pPr>
              <a:lnSpc>
                <a:spcPct val="150000"/>
              </a:lnSpc>
            </a:pPr>
            <a:r>
              <a:rPr lang="fr-FR" sz="3600" b="1" dirty="0" smtClean="0">
                <a:solidFill>
                  <a:schemeClr val="tx1"/>
                </a:solidFill>
                <a:latin typeface="Times New Roman" pitchFamily="18" charset="0"/>
                <a:cs typeface="Times New Roman" pitchFamily="18" charset="0"/>
              </a:rPr>
              <a:t>-</a:t>
            </a:r>
            <a:r>
              <a:rPr lang="fr-FR" sz="3600" dirty="0" smtClean="0">
                <a:solidFill>
                  <a:schemeClr val="tx1"/>
                </a:solidFill>
                <a:latin typeface="Times New Roman" pitchFamily="18" charset="0"/>
                <a:cs typeface="Times New Roman" pitchFamily="18" charset="0"/>
              </a:rPr>
              <a:t>Le traitement médicamenteux repose sur les neuroleptiques. </a:t>
            </a:r>
          </a:p>
          <a:p>
            <a:pPr lvl="1" fontAlgn="base">
              <a:lnSpc>
                <a:spcPct val="150000"/>
              </a:lnSpc>
            </a:pPr>
            <a:r>
              <a:rPr lang="fr-FR" sz="3600" b="1" dirty="0" smtClean="0">
                <a:solidFill>
                  <a:schemeClr val="tx1"/>
                </a:solidFill>
                <a:latin typeface="Times New Roman" pitchFamily="18" charset="0"/>
                <a:cs typeface="Times New Roman" pitchFamily="18" charset="0"/>
              </a:rPr>
              <a:t>Médicaments </a:t>
            </a:r>
            <a:endParaRPr lang="fr-FR" sz="3600" dirty="0" smtClean="0">
              <a:solidFill>
                <a:schemeClr val="tx1"/>
              </a:solidFill>
              <a:latin typeface="Times New Roman" pitchFamily="18" charset="0"/>
              <a:cs typeface="Times New Roman" pitchFamily="18" charset="0"/>
            </a:endParaRPr>
          </a:p>
          <a:p>
            <a:pPr>
              <a:lnSpc>
                <a:spcPct val="150000"/>
              </a:lnSpc>
            </a:pPr>
            <a:r>
              <a:rPr lang="fr-FR" sz="3600" dirty="0" smtClean="0">
                <a:solidFill>
                  <a:schemeClr val="tx1"/>
                </a:solidFill>
                <a:latin typeface="Times New Roman" pitchFamily="18" charset="0"/>
                <a:cs typeface="Times New Roman" pitchFamily="18" charset="0"/>
              </a:rPr>
              <a:t>-Les neuroleptiques (</a:t>
            </a:r>
            <a:r>
              <a:rPr lang="fr-FR" sz="3600" dirty="0" err="1" smtClean="0">
                <a:solidFill>
                  <a:schemeClr val="tx1"/>
                </a:solidFill>
                <a:latin typeface="Times New Roman" pitchFamily="18" charset="0"/>
                <a:cs typeface="Times New Roman" pitchFamily="18" charset="0"/>
              </a:rPr>
              <a:t>nozinan</a:t>
            </a:r>
            <a:r>
              <a:rPr lang="fr-FR" sz="3600" dirty="0" smtClean="0">
                <a:solidFill>
                  <a:schemeClr val="tx1"/>
                </a:solidFill>
                <a:latin typeface="Times New Roman" pitchFamily="18" charset="0"/>
                <a:cs typeface="Times New Roman" pitchFamily="18" charset="0"/>
              </a:rPr>
              <a:t>, </a:t>
            </a:r>
            <a:r>
              <a:rPr lang="fr-FR" sz="3600" dirty="0" err="1" smtClean="0">
                <a:solidFill>
                  <a:schemeClr val="tx1"/>
                </a:solidFill>
                <a:latin typeface="Times New Roman" pitchFamily="18" charset="0"/>
                <a:cs typeface="Times New Roman" pitchFamily="18" charset="0"/>
              </a:rPr>
              <a:t>largactil</a:t>
            </a:r>
            <a:r>
              <a:rPr lang="fr-FR" sz="3600" dirty="0" smtClean="0">
                <a:solidFill>
                  <a:schemeClr val="tx1"/>
                </a:solidFill>
                <a:latin typeface="Times New Roman" pitchFamily="18" charset="0"/>
                <a:cs typeface="Times New Roman" pitchFamily="18" charset="0"/>
              </a:rPr>
              <a:t>) </a:t>
            </a:r>
          </a:p>
          <a:p>
            <a:pPr>
              <a:lnSpc>
                <a:spcPct val="150000"/>
              </a:lnSpc>
            </a:pPr>
            <a:r>
              <a:rPr lang="fr-FR" sz="3600" dirty="0" smtClean="0">
                <a:solidFill>
                  <a:schemeClr val="tx1"/>
                </a:solidFill>
                <a:latin typeface="Times New Roman" pitchFamily="18" charset="0"/>
                <a:cs typeface="Times New Roman" pitchFamily="18" charset="0"/>
              </a:rPr>
              <a:t>-Les antidépresseurs (</a:t>
            </a:r>
            <a:r>
              <a:rPr lang="fr-FR" sz="3600" dirty="0" err="1" smtClean="0">
                <a:solidFill>
                  <a:schemeClr val="tx1"/>
                </a:solidFill>
                <a:latin typeface="Times New Roman" pitchFamily="18" charset="0"/>
                <a:cs typeface="Times New Roman" pitchFamily="18" charset="0"/>
              </a:rPr>
              <a:t>anafranil</a:t>
            </a:r>
            <a:r>
              <a:rPr lang="fr-FR" sz="3600" dirty="0" smtClean="0">
                <a:solidFill>
                  <a:schemeClr val="tx1"/>
                </a:solidFill>
                <a:latin typeface="Times New Roman" pitchFamily="18" charset="0"/>
                <a:cs typeface="Times New Roman" pitchFamily="18" charset="0"/>
              </a:rPr>
              <a:t>, </a:t>
            </a:r>
            <a:r>
              <a:rPr lang="fr-FR" sz="3600" dirty="0" err="1" smtClean="0">
                <a:solidFill>
                  <a:schemeClr val="tx1"/>
                </a:solidFill>
                <a:latin typeface="Times New Roman" pitchFamily="18" charset="0"/>
                <a:cs typeface="Times New Roman" pitchFamily="18" charset="0"/>
              </a:rPr>
              <a:t>tofranil</a:t>
            </a:r>
            <a:r>
              <a:rPr lang="fr-FR" sz="3600" dirty="0" smtClean="0">
                <a:solidFill>
                  <a:schemeClr val="tx1"/>
                </a:solidFill>
                <a:latin typeface="Times New Roman" pitchFamily="18" charset="0"/>
                <a:cs typeface="Times New Roman" pitchFamily="18" charset="0"/>
              </a:rPr>
              <a:t>) </a:t>
            </a:r>
            <a:endParaRPr lang="fr-FR" sz="3200" dirty="0">
              <a:solidFill>
                <a:schemeClr val="tx1"/>
              </a:solidFill>
            </a:endParaRPr>
          </a:p>
          <a:p>
            <a:pPr marL="571500" lvl="0" indent="-571500">
              <a:buFont typeface="Wingdings" panose="05000000000000000000" pitchFamily="2" charset="2"/>
              <a:buChar char="v"/>
            </a:pPr>
            <a:endParaRPr lang="fr-FR" sz="3600" dirty="0">
              <a:solidFill>
                <a:schemeClr val="tx1"/>
              </a:solidFill>
              <a:effectLst/>
            </a:endParaRPr>
          </a:p>
        </p:txBody>
      </p:sp>
    </p:spTree>
    <p:extLst>
      <p:ext uri="{BB962C8B-B14F-4D97-AF65-F5344CB8AC3E}">
        <p14:creationId xmlns:p14="http://schemas.microsoft.com/office/powerpoint/2010/main" val="3941921341"/>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1850" y="0"/>
            <a:ext cx="10515600" cy="937208"/>
          </a:xfrm>
        </p:spPr>
        <p:txBody>
          <a:bodyPr>
            <a:normAutofit/>
          </a:bodyPr>
          <a:lstStyle/>
          <a:p>
            <a:pPr algn="ctr"/>
            <a:r>
              <a:rPr lang="fr-FR" sz="4000" b="1" dirty="0" smtClean="0">
                <a:solidFill>
                  <a:srgbClr val="FF0000"/>
                </a:solidFill>
                <a:latin typeface="+mj-lt"/>
                <a:cs typeface="Times New Roman" pitchFamily="18" charset="0"/>
              </a:rPr>
              <a:t>VII- CONDUITE A TENIR</a:t>
            </a:r>
            <a:endParaRPr lang="fr-FR" sz="4400" dirty="0">
              <a:solidFill>
                <a:srgbClr val="FF0000"/>
              </a:solidFill>
              <a:latin typeface="+mj-lt"/>
            </a:endParaRPr>
          </a:p>
        </p:txBody>
      </p:sp>
      <p:sp>
        <p:nvSpPr>
          <p:cNvPr id="3" name="Espace réservé du texte 2"/>
          <p:cNvSpPr>
            <a:spLocks noGrp="1"/>
          </p:cNvSpPr>
          <p:nvPr>
            <p:ph type="body" idx="1"/>
          </p:nvPr>
        </p:nvSpPr>
        <p:spPr>
          <a:xfrm>
            <a:off x="1" y="1076244"/>
            <a:ext cx="12192000" cy="5781756"/>
          </a:xfrm>
        </p:spPr>
        <p:txBody>
          <a:bodyPr>
            <a:noAutofit/>
          </a:bodyPr>
          <a:lstStyle/>
          <a:p>
            <a:pPr lvl="2" fontAlgn="base">
              <a:lnSpc>
                <a:spcPct val="150000"/>
              </a:lnSpc>
              <a:buFont typeface="Wingdings" pitchFamily="2" charset="2"/>
              <a:buChar char="q"/>
            </a:pPr>
            <a:r>
              <a:rPr lang="fr-FR" sz="3600" b="1" dirty="0" smtClean="0">
                <a:solidFill>
                  <a:schemeClr val="tx1"/>
                </a:solidFill>
                <a:latin typeface="Times New Roman" pitchFamily="18" charset="0"/>
                <a:cs typeface="Times New Roman" pitchFamily="18" charset="0"/>
              </a:rPr>
              <a:t>Accueil du patient </a:t>
            </a:r>
          </a:p>
          <a:p>
            <a:pPr>
              <a:lnSpc>
                <a:spcPct val="150000"/>
              </a:lnSpc>
            </a:pPr>
            <a:r>
              <a:rPr lang="fr-FR" sz="3600" dirty="0" smtClean="0">
                <a:solidFill>
                  <a:schemeClr val="tx1"/>
                </a:solidFill>
                <a:latin typeface="Times New Roman" pitchFamily="18" charset="0"/>
                <a:cs typeface="Times New Roman" pitchFamily="18" charset="0"/>
              </a:rPr>
              <a:t>-Il y a parfois besoin d’une hospitalisation dans les crises aiguës. </a:t>
            </a:r>
          </a:p>
          <a:p>
            <a:pPr>
              <a:lnSpc>
                <a:spcPct val="150000"/>
              </a:lnSpc>
            </a:pPr>
            <a:r>
              <a:rPr lang="fr-FR" sz="3600" dirty="0" smtClean="0">
                <a:solidFill>
                  <a:schemeClr val="tx1"/>
                </a:solidFill>
                <a:latin typeface="Times New Roman" pitchFamily="18" charset="0"/>
                <a:cs typeface="Times New Roman" pitchFamily="18" charset="0"/>
              </a:rPr>
              <a:t>-Il faut informer le patient et sa famille des modalités de l’hospitalisation (libre, sous contrainte, droit de visites, etc.) avec le Médecin. </a:t>
            </a:r>
          </a:p>
          <a:p>
            <a:pPr lvl="2" fontAlgn="base">
              <a:lnSpc>
                <a:spcPct val="120000"/>
              </a:lnSpc>
            </a:pPr>
            <a:endParaRPr lang="fr-FR" sz="3600" dirty="0">
              <a:solidFill>
                <a:schemeClr val="tx1"/>
              </a:solidFill>
              <a:effectLst/>
            </a:endParaRPr>
          </a:p>
        </p:txBody>
      </p:sp>
    </p:spTree>
    <p:extLst>
      <p:ext uri="{BB962C8B-B14F-4D97-AF65-F5344CB8AC3E}">
        <p14:creationId xmlns:p14="http://schemas.microsoft.com/office/powerpoint/2010/main" val="3941921341"/>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1850" y="0"/>
            <a:ext cx="10515600" cy="937208"/>
          </a:xfrm>
        </p:spPr>
        <p:txBody>
          <a:bodyPr>
            <a:normAutofit/>
          </a:bodyPr>
          <a:lstStyle/>
          <a:p>
            <a:pPr algn="ctr"/>
            <a:r>
              <a:rPr lang="fr-FR" sz="4000" b="1" dirty="0" smtClean="0">
                <a:solidFill>
                  <a:srgbClr val="FF0000"/>
                </a:solidFill>
                <a:latin typeface="+mj-lt"/>
                <a:cs typeface="Times New Roman" pitchFamily="18" charset="0"/>
              </a:rPr>
              <a:t>VII- CONDUITE A TENIR</a:t>
            </a:r>
            <a:endParaRPr lang="fr-FR" sz="4400" dirty="0">
              <a:solidFill>
                <a:srgbClr val="FF0000"/>
              </a:solidFill>
              <a:latin typeface="+mj-lt"/>
            </a:endParaRPr>
          </a:p>
        </p:txBody>
      </p:sp>
      <p:sp>
        <p:nvSpPr>
          <p:cNvPr id="3" name="Espace réservé du texte 2"/>
          <p:cNvSpPr>
            <a:spLocks noGrp="1"/>
          </p:cNvSpPr>
          <p:nvPr>
            <p:ph type="body" idx="1"/>
          </p:nvPr>
        </p:nvSpPr>
        <p:spPr>
          <a:xfrm>
            <a:off x="210219" y="1076244"/>
            <a:ext cx="11758863" cy="5781756"/>
          </a:xfrm>
        </p:spPr>
        <p:txBody>
          <a:bodyPr>
            <a:noAutofit/>
          </a:bodyPr>
          <a:lstStyle/>
          <a:p>
            <a:pPr lvl="2" fontAlgn="base">
              <a:lnSpc>
                <a:spcPct val="120000"/>
              </a:lnSpc>
              <a:buFont typeface="Wingdings" pitchFamily="2" charset="2"/>
              <a:buChar char="q"/>
            </a:pPr>
            <a:r>
              <a:rPr lang="fr-FR" sz="2600" dirty="0" smtClean="0">
                <a:latin typeface="Times New Roman" pitchFamily="18" charset="0"/>
                <a:cs typeface="Times New Roman" pitchFamily="18" charset="0"/>
              </a:rPr>
              <a:t> </a:t>
            </a:r>
            <a:r>
              <a:rPr lang="fr-FR" sz="3600" b="1" dirty="0" smtClean="0">
                <a:solidFill>
                  <a:schemeClr val="tx1"/>
                </a:solidFill>
                <a:latin typeface="Times New Roman" pitchFamily="18" charset="0"/>
                <a:cs typeface="Times New Roman" pitchFamily="18" charset="0"/>
              </a:rPr>
              <a:t>Traitement initial</a:t>
            </a:r>
            <a:r>
              <a:rPr lang="fr-FR" sz="3600" dirty="0" smtClean="0">
                <a:solidFill>
                  <a:schemeClr val="tx1"/>
                </a:solidFill>
                <a:latin typeface="Times New Roman" pitchFamily="18" charset="0"/>
                <a:cs typeface="Times New Roman" pitchFamily="18" charset="0"/>
              </a:rPr>
              <a:t> </a:t>
            </a:r>
          </a:p>
          <a:p>
            <a:pPr>
              <a:lnSpc>
                <a:spcPct val="120000"/>
              </a:lnSpc>
            </a:pPr>
            <a:r>
              <a:rPr lang="fr-FR" sz="3600" dirty="0" smtClean="0">
                <a:solidFill>
                  <a:schemeClr val="tx1"/>
                </a:solidFill>
                <a:latin typeface="Times New Roman" pitchFamily="18" charset="0"/>
                <a:cs typeface="Times New Roman" pitchFamily="18" charset="0"/>
              </a:rPr>
              <a:t>-Aider le patient à prendre son traitement. </a:t>
            </a:r>
          </a:p>
          <a:p>
            <a:pPr>
              <a:lnSpc>
                <a:spcPct val="120000"/>
              </a:lnSpc>
            </a:pPr>
            <a:r>
              <a:rPr lang="fr-FR" sz="3600" dirty="0" smtClean="0">
                <a:solidFill>
                  <a:schemeClr val="tx1"/>
                </a:solidFill>
                <a:latin typeface="Times New Roman" pitchFamily="18" charset="0"/>
                <a:cs typeface="Times New Roman" pitchFamily="18" charset="0"/>
              </a:rPr>
              <a:t>-Amener le patient à dire ce qu’il ressent. </a:t>
            </a:r>
          </a:p>
          <a:p>
            <a:pPr>
              <a:lnSpc>
                <a:spcPct val="120000"/>
              </a:lnSpc>
            </a:pPr>
            <a:r>
              <a:rPr lang="fr-FR" sz="3600" dirty="0" smtClean="0">
                <a:solidFill>
                  <a:schemeClr val="tx1"/>
                </a:solidFill>
                <a:latin typeface="Times New Roman" pitchFamily="18" charset="0"/>
                <a:cs typeface="Times New Roman" pitchFamily="18" charset="0"/>
              </a:rPr>
              <a:t>-Amener le patient à participer aux activités dans le service. </a:t>
            </a:r>
          </a:p>
          <a:p>
            <a:pPr>
              <a:lnSpc>
                <a:spcPct val="120000"/>
              </a:lnSpc>
            </a:pPr>
            <a:r>
              <a:rPr lang="fr-FR" sz="3600" dirty="0" smtClean="0">
                <a:solidFill>
                  <a:schemeClr val="tx1"/>
                </a:solidFill>
                <a:latin typeface="Times New Roman" pitchFamily="18" charset="0"/>
                <a:cs typeface="Times New Roman" pitchFamily="18" charset="0"/>
              </a:rPr>
              <a:t>-Prévenir les effets secondaires les plus fréquents : somnolence, sécheresse de la bouche, constipation etc. </a:t>
            </a:r>
          </a:p>
          <a:p>
            <a:pPr>
              <a:lnSpc>
                <a:spcPct val="120000"/>
              </a:lnSpc>
            </a:pPr>
            <a:r>
              <a:rPr lang="fr-FR" sz="3600" dirty="0" smtClean="0">
                <a:solidFill>
                  <a:schemeClr val="tx1"/>
                </a:solidFill>
                <a:latin typeface="Times New Roman" pitchFamily="18" charset="0"/>
                <a:cs typeface="Times New Roman" pitchFamily="18" charset="0"/>
              </a:rPr>
              <a:t>-Stimuler le malade pour sa toilette, son alimentation… </a:t>
            </a:r>
            <a:endParaRPr lang="fr-FR" sz="3600" dirty="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941921341"/>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1850" y="0"/>
            <a:ext cx="10515600" cy="937208"/>
          </a:xfrm>
        </p:spPr>
        <p:txBody>
          <a:bodyPr>
            <a:normAutofit/>
          </a:bodyPr>
          <a:lstStyle/>
          <a:p>
            <a:pPr algn="ctr"/>
            <a:r>
              <a:rPr lang="fr-FR" sz="4000" b="1" dirty="0" smtClean="0">
                <a:solidFill>
                  <a:srgbClr val="FF0000"/>
                </a:solidFill>
                <a:latin typeface="+mj-lt"/>
                <a:cs typeface="Times New Roman" pitchFamily="18" charset="0"/>
              </a:rPr>
              <a:t>VII- CONDUITE A TENIR</a:t>
            </a:r>
            <a:endParaRPr lang="fr-FR" sz="4400" dirty="0">
              <a:solidFill>
                <a:srgbClr val="FF0000"/>
              </a:solidFill>
              <a:latin typeface="+mj-lt"/>
            </a:endParaRPr>
          </a:p>
        </p:txBody>
      </p:sp>
      <p:sp>
        <p:nvSpPr>
          <p:cNvPr id="3" name="Espace réservé du texte 2"/>
          <p:cNvSpPr>
            <a:spLocks noGrp="1"/>
          </p:cNvSpPr>
          <p:nvPr>
            <p:ph type="body" idx="1"/>
          </p:nvPr>
        </p:nvSpPr>
        <p:spPr>
          <a:xfrm>
            <a:off x="210219" y="1076244"/>
            <a:ext cx="11758863" cy="5781756"/>
          </a:xfrm>
        </p:spPr>
        <p:txBody>
          <a:bodyPr>
            <a:noAutofit/>
          </a:bodyPr>
          <a:lstStyle/>
          <a:p>
            <a:pPr lvl="2" fontAlgn="base">
              <a:lnSpc>
                <a:spcPct val="150000"/>
              </a:lnSpc>
              <a:buFont typeface="Wingdings" pitchFamily="2" charset="2"/>
              <a:buChar char="q"/>
            </a:pPr>
            <a:r>
              <a:rPr lang="fr-FR" sz="3600" b="1" dirty="0" smtClean="0">
                <a:solidFill>
                  <a:schemeClr val="tx1"/>
                </a:solidFill>
                <a:latin typeface="Times New Roman" pitchFamily="18" charset="0"/>
                <a:cs typeface="Times New Roman" pitchFamily="18" charset="0"/>
              </a:rPr>
              <a:t> Traitement au long cours </a:t>
            </a:r>
          </a:p>
          <a:p>
            <a:pPr>
              <a:lnSpc>
                <a:spcPct val="150000"/>
              </a:lnSpc>
            </a:pPr>
            <a:r>
              <a:rPr lang="fr-FR" sz="3600" dirty="0" smtClean="0">
                <a:solidFill>
                  <a:schemeClr val="tx1"/>
                </a:solidFill>
                <a:latin typeface="Times New Roman" pitchFamily="18" charset="0"/>
                <a:cs typeface="Times New Roman" pitchFamily="18" charset="0"/>
              </a:rPr>
              <a:t>-Le traitement au long cours permet au patient d’éviter les rechutes.</a:t>
            </a:r>
          </a:p>
          <a:p>
            <a:pPr>
              <a:lnSpc>
                <a:spcPct val="150000"/>
              </a:lnSpc>
            </a:pPr>
            <a:r>
              <a:rPr lang="fr-FR" sz="3600" dirty="0" smtClean="0">
                <a:solidFill>
                  <a:schemeClr val="tx1"/>
                </a:solidFill>
                <a:latin typeface="Times New Roman" pitchFamily="18" charset="0"/>
                <a:cs typeface="Times New Roman" pitchFamily="18" charset="0"/>
              </a:rPr>
              <a:t>-L’auxiliaire de santé et l’infirmier peuvent faire des visites à domicile afin d’éviter l’isolement, voir si le malade peut se prendre en charge lui-même. </a:t>
            </a:r>
            <a:endParaRPr lang="fr-FR" sz="3200" dirty="0" smtClean="0">
              <a:solidFill>
                <a:schemeClr val="tx1"/>
              </a:solidFill>
            </a:endParaRPr>
          </a:p>
          <a:p>
            <a:pPr marL="571500" lvl="0" indent="-571500">
              <a:buFont typeface="Wingdings" panose="05000000000000000000" pitchFamily="2" charset="2"/>
              <a:buChar char="v"/>
            </a:pPr>
            <a:endParaRPr lang="fr-FR" sz="3600" dirty="0">
              <a:solidFill>
                <a:schemeClr val="tx1"/>
              </a:solidFill>
              <a:effectLst/>
            </a:endParaRPr>
          </a:p>
        </p:txBody>
      </p:sp>
    </p:spTree>
    <p:extLst>
      <p:ext uri="{BB962C8B-B14F-4D97-AF65-F5344CB8AC3E}">
        <p14:creationId xmlns:p14="http://schemas.microsoft.com/office/powerpoint/2010/main" val="3941921341"/>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0413" y="0"/>
            <a:ext cx="10515600" cy="637170"/>
          </a:xfrm>
        </p:spPr>
        <p:txBody>
          <a:bodyPr>
            <a:normAutofit fontScale="90000"/>
          </a:bodyPr>
          <a:lstStyle/>
          <a:p>
            <a:pPr algn="ctr"/>
            <a:r>
              <a:rPr lang="fr-FR" sz="4000" b="1" dirty="0" smtClean="0">
                <a:solidFill>
                  <a:srgbClr val="FF0000"/>
                </a:solidFill>
                <a:latin typeface="+mj-lt"/>
                <a:cs typeface="Times New Roman" pitchFamily="18" charset="0"/>
              </a:rPr>
              <a:t>RESUMONS</a:t>
            </a:r>
            <a:endParaRPr lang="fr-FR" sz="4400" dirty="0">
              <a:solidFill>
                <a:srgbClr val="FF0000"/>
              </a:solidFill>
              <a:latin typeface="+mj-lt"/>
            </a:endParaRPr>
          </a:p>
        </p:txBody>
      </p:sp>
      <p:sp>
        <p:nvSpPr>
          <p:cNvPr id="3" name="Espace réservé du texte 2"/>
          <p:cNvSpPr>
            <a:spLocks noGrp="1"/>
          </p:cNvSpPr>
          <p:nvPr>
            <p:ph type="body" idx="1"/>
          </p:nvPr>
        </p:nvSpPr>
        <p:spPr>
          <a:xfrm>
            <a:off x="0" y="647619"/>
            <a:ext cx="12192001" cy="5781756"/>
          </a:xfrm>
        </p:spPr>
        <p:txBody>
          <a:bodyPr>
            <a:noAutofit/>
          </a:bodyPr>
          <a:lstStyle/>
          <a:p>
            <a:pPr>
              <a:lnSpc>
                <a:spcPct val="100000"/>
              </a:lnSpc>
            </a:pPr>
            <a:r>
              <a:rPr lang="fr-FR" sz="3600" dirty="0" smtClean="0">
                <a:solidFill>
                  <a:schemeClr val="tx1"/>
                </a:solidFill>
                <a:latin typeface="Times New Roman" pitchFamily="18" charset="0"/>
                <a:cs typeface="Times New Roman" pitchFamily="18" charset="0"/>
              </a:rPr>
              <a:t>1- Le diagnostic de la schizophrénie s’établit autour de trois axes principaux qui sont:   le délire, la dissociation et  le repli autistique.</a:t>
            </a:r>
          </a:p>
          <a:p>
            <a:pPr>
              <a:lnSpc>
                <a:spcPct val="100000"/>
              </a:lnSpc>
            </a:pPr>
            <a:r>
              <a:rPr lang="fr-FR" sz="3600" dirty="0" smtClean="0">
                <a:solidFill>
                  <a:schemeClr val="tx1"/>
                </a:solidFill>
                <a:latin typeface="Times New Roman" pitchFamily="18" charset="0"/>
                <a:cs typeface="Times New Roman" pitchFamily="18" charset="0"/>
              </a:rPr>
              <a:t>		vrai			faux</a:t>
            </a:r>
          </a:p>
          <a:p>
            <a:pPr>
              <a:lnSpc>
                <a:spcPct val="100000"/>
              </a:lnSpc>
            </a:pPr>
            <a:r>
              <a:rPr lang="fr-FR" sz="3600" dirty="0" smtClean="0">
                <a:solidFill>
                  <a:schemeClr val="tx1"/>
                </a:solidFill>
                <a:latin typeface="Times New Roman" pitchFamily="18" charset="0"/>
                <a:cs typeface="Times New Roman" pitchFamily="18" charset="0"/>
              </a:rPr>
              <a:t>2- Le délire, dans la schizophrénie est bien construit et organisé</a:t>
            </a:r>
          </a:p>
          <a:p>
            <a:pPr>
              <a:lnSpc>
                <a:spcPct val="100000"/>
              </a:lnSpc>
            </a:pPr>
            <a:r>
              <a:rPr lang="fr-FR" sz="3600" dirty="0" smtClean="0">
                <a:solidFill>
                  <a:schemeClr val="tx1"/>
                </a:solidFill>
                <a:latin typeface="Times New Roman" pitchFamily="18" charset="0"/>
                <a:cs typeface="Times New Roman" pitchFamily="18" charset="0"/>
              </a:rPr>
              <a:t>		vrai			faux</a:t>
            </a:r>
          </a:p>
          <a:p>
            <a:pPr>
              <a:lnSpc>
                <a:spcPct val="100000"/>
              </a:lnSpc>
            </a:pPr>
            <a:r>
              <a:rPr lang="fr-FR" sz="3600" dirty="0" smtClean="0">
                <a:solidFill>
                  <a:schemeClr val="tx1"/>
                </a:solidFill>
                <a:latin typeface="Times New Roman" pitchFamily="18" charset="0"/>
                <a:cs typeface="Times New Roman" pitchFamily="18" charset="0"/>
              </a:rPr>
              <a:t>3- Le suicide est aussi un risque majeur observé dans la schizophrénie.</a:t>
            </a:r>
            <a:endParaRPr lang="fr-FR" sz="3600" dirty="0">
              <a:solidFill>
                <a:schemeClr val="tx1"/>
              </a:solidFill>
              <a:latin typeface="Times New Roman" pitchFamily="18" charset="0"/>
              <a:cs typeface="Times New Roman" pitchFamily="18" charset="0"/>
            </a:endParaRPr>
          </a:p>
          <a:p>
            <a:pPr marL="571500" indent="-571500">
              <a:lnSpc>
                <a:spcPct val="100000"/>
              </a:lnSpc>
            </a:pPr>
            <a:r>
              <a:rPr lang="fr-FR" sz="3600" dirty="0">
                <a:solidFill>
                  <a:schemeClr val="tx1"/>
                </a:solidFill>
                <a:latin typeface="Times New Roman" pitchFamily="18" charset="0"/>
                <a:cs typeface="Times New Roman" pitchFamily="18" charset="0"/>
              </a:rPr>
              <a:t> </a:t>
            </a:r>
            <a:r>
              <a:rPr lang="fr-FR" sz="3600" dirty="0" smtClean="0">
                <a:solidFill>
                  <a:schemeClr val="tx1"/>
                </a:solidFill>
                <a:latin typeface="Times New Roman" pitchFamily="18" charset="0"/>
                <a:cs typeface="Times New Roman" pitchFamily="18" charset="0"/>
              </a:rPr>
              <a:t>			vrai			faux</a:t>
            </a:r>
            <a:endParaRPr lang="fr-FR" sz="3200" dirty="0">
              <a:solidFill>
                <a:schemeClr val="tx1"/>
              </a:solidFill>
              <a:latin typeface="Times New Roman" pitchFamily="18" charset="0"/>
              <a:cs typeface="Times New Roman" pitchFamily="18" charset="0"/>
            </a:endParaRPr>
          </a:p>
          <a:p>
            <a:pPr marL="571500" lvl="0" indent="-571500">
              <a:buFont typeface="Wingdings" panose="05000000000000000000" pitchFamily="2" charset="2"/>
              <a:buChar char="v"/>
            </a:pPr>
            <a:endParaRPr lang="fr-FR" sz="3600" dirty="0">
              <a:solidFill>
                <a:schemeClr val="tx1"/>
              </a:solidFill>
              <a:effectLst/>
            </a:endParaRPr>
          </a:p>
        </p:txBody>
      </p:sp>
    </p:spTree>
    <p:extLst>
      <p:ext uri="{BB962C8B-B14F-4D97-AF65-F5344CB8AC3E}">
        <p14:creationId xmlns:p14="http://schemas.microsoft.com/office/powerpoint/2010/main" val="3941921341"/>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7A70F2-A536-4832-B090-14416EA5BA5E}"/>
              </a:ext>
            </a:extLst>
          </p:cNvPr>
          <p:cNvSpPr>
            <a:spLocks noGrp="1"/>
          </p:cNvSpPr>
          <p:nvPr>
            <p:ph type="title"/>
          </p:nvPr>
        </p:nvSpPr>
        <p:spPr/>
        <p:txBody>
          <a:bodyPr/>
          <a:lstStyle/>
          <a:p>
            <a:r>
              <a:rPr lang="fr-CI" dirty="0"/>
              <a:t> </a:t>
            </a:r>
          </a:p>
        </p:txBody>
      </p:sp>
      <p:pic>
        <p:nvPicPr>
          <p:cNvPr id="4" name="Espace réservé du contenu 5">
            <a:extLst>
              <a:ext uri="{FF2B5EF4-FFF2-40B4-BE49-F238E27FC236}">
                <a16:creationId xmlns:a16="http://schemas.microsoft.com/office/drawing/2014/main" id="{A79AD0FB-FE6A-4923-BC43-7107C9A577A5}"/>
              </a:ext>
            </a:extLst>
          </p:cNvPr>
          <p:cNvPicPr>
            <a:picLocks noGrp="1" noChangeAspect="1"/>
          </p:cNvPicPr>
          <p:nvPr>
            <p:ph idx="1"/>
          </p:nvPr>
        </p:nvPicPr>
        <p:blipFill>
          <a:blip r:embed="rId2"/>
          <a:stretch>
            <a:fillRect/>
          </a:stretch>
        </p:blipFill>
        <p:spPr>
          <a:xfrm>
            <a:off x="2167554" y="514227"/>
            <a:ext cx="7109311" cy="4351338"/>
          </a:xfrm>
          <a:prstGeom prst="rect">
            <a:avLst/>
          </a:prstGeom>
        </p:spPr>
      </p:pic>
      <p:pic>
        <p:nvPicPr>
          <p:cNvPr id="5" name="Picture 3" descr="AG00373_">
            <a:extLst>
              <a:ext uri="{FF2B5EF4-FFF2-40B4-BE49-F238E27FC236}">
                <a16:creationId xmlns:a16="http://schemas.microsoft.com/office/drawing/2014/main" id="{4192ECD9-A6D5-461B-BFA0-3555BCB914B4}"/>
              </a:ext>
            </a:extLst>
          </p:cNvPr>
          <p:cNvPicPr>
            <a:picLocks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flipH="1">
            <a:off x="-1" y="4256373"/>
            <a:ext cx="2356984" cy="242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AG00373_">
            <a:extLst>
              <a:ext uri="{FF2B5EF4-FFF2-40B4-BE49-F238E27FC236}">
                <a16:creationId xmlns:a16="http://schemas.microsoft.com/office/drawing/2014/main" id="{47DE6839-C9A8-4F67-89CC-81C792AB6B02}"/>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835015" y="4328134"/>
            <a:ext cx="2356985" cy="2336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Espace réservé de la date 6">
            <a:extLst>
              <a:ext uri="{FF2B5EF4-FFF2-40B4-BE49-F238E27FC236}">
                <a16:creationId xmlns:a16="http://schemas.microsoft.com/office/drawing/2014/main" id="{00C8A457-37DE-464B-B1EB-E27B6F216B2E}"/>
              </a:ext>
            </a:extLst>
          </p:cNvPr>
          <p:cNvSpPr>
            <a:spLocks noGrp="1"/>
          </p:cNvSpPr>
          <p:nvPr>
            <p:ph type="dt" sz="half" idx="10"/>
          </p:nvPr>
        </p:nvSpPr>
        <p:spPr>
          <a:xfrm>
            <a:off x="1849563" y="5963182"/>
            <a:ext cx="2743200" cy="365125"/>
          </a:xfrm>
        </p:spPr>
        <p:txBody>
          <a:bodyPr/>
          <a:lstStyle/>
          <a:p>
            <a:fld id="{8FD405D7-5D38-428A-8CC2-F9E854823807}" type="datetime1">
              <a:rPr lang="fr-FR" smtClean="0"/>
              <a:pPr/>
              <a:t>15/05/2026</a:t>
            </a:fld>
            <a:endParaRPr lang="fr-FR" dirty="0"/>
          </a:p>
        </p:txBody>
      </p:sp>
      <p:sp>
        <p:nvSpPr>
          <p:cNvPr id="9" name="ZoneTexte 8">
            <a:extLst>
              <a:ext uri="{FF2B5EF4-FFF2-40B4-BE49-F238E27FC236}">
                <a16:creationId xmlns:a16="http://schemas.microsoft.com/office/drawing/2014/main" id="{3FABC065-1A3D-4D1A-95C3-88E96A3D9C59}"/>
              </a:ext>
            </a:extLst>
          </p:cNvPr>
          <p:cNvSpPr txBox="1"/>
          <p:nvPr/>
        </p:nvSpPr>
        <p:spPr>
          <a:xfrm>
            <a:off x="3051699" y="1976969"/>
            <a:ext cx="6103398" cy="369332"/>
          </a:xfrm>
          <a:prstGeom prst="rect">
            <a:avLst/>
          </a:prstGeom>
          <a:noFill/>
        </p:spPr>
        <p:txBody>
          <a:bodyPr wrap="square">
            <a:spAutoFit/>
          </a:bodyPr>
          <a:lstStyle/>
          <a:p>
            <a:r>
              <a:rPr lang="fr-FR"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fr-FR" sz="1800" dirty="0">
              <a:solidFill>
                <a:srgbClr val="000000"/>
              </a:solidFill>
              <a:effectLst/>
              <a:latin typeface="Arial Unicode MS"/>
            </a:endParaRPr>
          </a:p>
        </p:txBody>
      </p:sp>
    </p:spTree>
    <p:extLst>
      <p:ext uri="{BB962C8B-B14F-4D97-AF65-F5344CB8AC3E}">
        <p14:creationId xmlns:p14="http://schemas.microsoft.com/office/powerpoint/2010/main" val="17310767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E30FD7-2A79-46D0-AC68-C5DFD745E11B}"/>
              </a:ext>
            </a:extLst>
          </p:cNvPr>
          <p:cNvSpPr>
            <a:spLocks noGrp="1"/>
          </p:cNvSpPr>
          <p:nvPr>
            <p:ph type="title"/>
          </p:nvPr>
        </p:nvSpPr>
        <p:spPr>
          <a:xfrm>
            <a:off x="214313" y="2673228"/>
            <a:ext cx="11530012" cy="703385"/>
          </a:xfrm>
        </p:spPr>
        <p:txBody>
          <a:bodyPr>
            <a:normAutofit/>
          </a:bodyPr>
          <a:lstStyle/>
          <a:p>
            <a:pPr algn="ctr"/>
            <a:r>
              <a:rPr lang="fr-FR" sz="4000" b="1" dirty="0" smtClean="0">
                <a:solidFill>
                  <a:srgbClr val="FF0000"/>
                </a:solidFill>
                <a:cs typeface="Times New Roman" pitchFamily="18" charset="0"/>
              </a:rPr>
              <a:t>CHAPITRE II: DELIRES PARANOIAQUES</a:t>
            </a:r>
            <a:endParaRPr lang="fr-FR" dirty="0">
              <a:solidFill>
                <a:srgbClr val="FF0000"/>
              </a:solidFill>
            </a:endParaRPr>
          </a:p>
        </p:txBody>
      </p:sp>
    </p:spTree>
    <p:extLst>
      <p:ext uri="{BB962C8B-B14F-4D97-AF65-F5344CB8AC3E}">
        <p14:creationId xmlns:p14="http://schemas.microsoft.com/office/powerpoint/2010/main" val="199968840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74469B-DF38-465F-9104-5C7E1608B78B}"/>
              </a:ext>
            </a:extLst>
          </p:cNvPr>
          <p:cNvSpPr>
            <a:spLocks noGrp="1"/>
          </p:cNvSpPr>
          <p:nvPr>
            <p:ph type="ctrTitle"/>
          </p:nvPr>
        </p:nvSpPr>
        <p:spPr>
          <a:xfrm>
            <a:off x="1488830" y="257909"/>
            <a:ext cx="9144000" cy="679352"/>
          </a:xfrm>
        </p:spPr>
        <p:txBody>
          <a:bodyPr>
            <a:noAutofit/>
          </a:bodyPr>
          <a:lstStyle/>
          <a:p>
            <a:pPr marL="283845" indent="-6350">
              <a:lnSpc>
                <a:spcPct val="105000"/>
              </a:lnSpc>
              <a:spcAft>
                <a:spcPts val="760"/>
              </a:spcAft>
            </a:pPr>
            <a:r>
              <a:rPr lang="fr-FR" sz="4400" b="1" dirty="0" smtClean="0">
                <a:solidFill>
                  <a:srgbClr val="FF0000"/>
                </a:solidFill>
                <a:cs typeface="Times New Roman" pitchFamily="18" charset="0"/>
              </a:rPr>
              <a:t>PLAN DU COURS</a:t>
            </a:r>
            <a:endParaRPr lang="fr-FR" sz="4400" dirty="0">
              <a:solidFill>
                <a:srgbClr val="FF0000"/>
              </a:solidFill>
              <a:effectLst/>
              <a:ea typeface="Calibri" panose="020F0502020204030204" pitchFamily="34" charset="0"/>
              <a:cs typeface="Arial" panose="020B0604020202020204" pitchFamily="34" charset="0"/>
            </a:endParaRPr>
          </a:p>
        </p:txBody>
      </p:sp>
      <p:sp>
        <p:nvSpPr>
          <p:cNvPr id="3" name="Sous-titre 2">
            <a:extLst>
              <a:ext uri="{FF2B5EF4-FFF2-40B4-BE49-F238E27FC236}">
                <a16:creationId xmlns:a16="http://schemas.microsoft.com/office/drawing/2014/main" id="{BEB48C19-2123-420D-806C-6EC568249872}"/>
              </a:ext>
            </a:extLst>
          </p:cNvPr>
          <p:cNvSpPr>
            <a:spLocks noGrp="1"/>
          </p:cNvSpPr>
          <p:nvPr>
            <p:ph type="subTitle" idx="1"/>
          </p:nvPr>
        </p:nvSpPr>
        <p:spPr>
          <a:xfrm>
            <a:off x="492369" y="1485899"/>
            <a:ext cx="11136923" cy="4821115"/>
          </a:xfrm>
        </p:spPr>
        <p:txBody>
          <a:bodyPr>
            <a:normAutofit/>
          </a:bodyPr>
          <a:lstStyle/>
          <a:p>
            <a:pPr lvl="0" algn="l" fontAlgn="base">
              <a:lnSpc>
                <a:spcPct val="150000"/>
              </a:lnSpc>
            </a:pPr>
            <a:r>
              <a:rPr lang="fr-FR" sz="3600" dirty="0" smtClean="0">
                <a:latin typeface="Times New Roman" pitchFamily="18" charset="0"/>
                <a:cs typeface="Times New Roman" pitchFamily="18" charset="0"/>
              </a:rPr>
              <a:t>I- Définition </a:t>
            </a:r>
          </a:p>
          <a:p>
            <a:pPr lvl="0" algn="l" fontAlgn="base">
              <a:lnSpc>
                <a:spcPct val="150000"/>
              </a:lnSpc>
            </a:pPr>
            <a:r>
              <a:rPr lang="fr-FR" sz="3600" dirty="0" smtClean="0">
                <a:latin typeface="Times New Roman" pitchFamily="18" charset="0"/>
                <a:cs typeface="Times New Roman" pitchFamily="18" charset="0"/>
              </a:rPr>
              <a:t>II- Diagnostic </a:t>
            </a:r>
          </a:p>
          <a:p>
            <a:pPr lvl="0" algn="l" fontAlgn="base">
              <a:lnSpc>
                <a:spcPct val="150000"/>
              </a:lnSpc>
            </a:pPr>
            <a:r>
              <a:rPr lang="fr-FR" sz="3600" dirty="0" smtClean="0">
                <a:latin typeface="Times New Roman" pitchFamily="18" charset="0"/>
                <a:cs typeface="Times New Roman" pitchFamily="18" charset="0"/>
              </a:rPr>
              <a:t>III- Evolution</a:t>
            </a:r>
          </a:p>
          <a:p>
            <a:pPr lvl="0" algn="l" fontAlgn="base">
              <a:lnSpc>
                <a:spcPct val="150000"/>
              </a:lnSpc>
            </a:pPr>
            <a:r>
              <a:rPr lang="fr-FR" sz="3600" dirty="0" smtClean="0">
                <a:latin typeface="Times New Roman" pitchFamily="18" charset="0"/>
                <a:cs typeface="Times New Roman" pitchFamily="18" charset="0"/>
              </a:rPr>
              <a:t>IV- Traitement</a:t>
            </a:r>
          </a:p>
          <a:p>
            <a:pPr lvl="0" algn="l" fontAlgn="base">
              <a:lnSpc>
                <a:spcPct val="150000"/>
              </a:lnSpc>
            </a:pPr>
            <a:r>
              <a:rPr lang="fr-FR" sz="3600" dirty="0" smtClean="0">
                <a:latin typeface="Times New Roman" pitchFamily="18" charset="0"/>
                <a:cs typeface="Times New Roman" pitchFamily="18" charset="0"/>
              </a:rPr>
              <a:t>V- Rôle de l’auxiliaire</a:t>
            </a:r>
            <a:endParaRPr lang="fr-FR"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8684217"/>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233CE7-AEB3-442A-B1AA-65E5AA38A8DB}"/>
              </a:ext>
            </a:extLst>
          </p:cNvPr>
          <p:cNvSpPr>
            <a:spLocks noGrp="1"/>
          </p:cNvSpPr>
          <p:nvPr>
            <p:ph type="ctrTitle"/>
          </p:nvPr>
        </p:nvSpPr>
        <p:spPr>
          <a:xfrm>
            <a:off x="1438275" y="328613"/>
            <a:ext cx="9144000" cy="766761"/>
          </a:xfrm>
        </p:spPr>
        <p:txBody>
          <a:bodyPr>
            <a:noAutofit/>
          </a:bodyPr>
          <a:lstStyle/>
          <a:p>
            <a:r>
              <a:rPr lang="fr-FR" sz="4000" b="1" dirty="0" smtClean="0">
                <a:solidFill>
                  <a:srgbClr val="FF0000"/>
                </a:solidFill>
                <a:latin typeface="+mj-lt"/>
                <a:cs typeface="Times New Roman" pitchFamily="18" charset="0"/>
              </a:rPr>
              <a:t>I- DEFINITION</a:t>
            </a:r>
            <a:endParaRPr lang="fr-FR" sz="4000" b="1" dirty="0">
              <a:solidFill>
                <a:srgbClr val="FF0000"/>
              </a:solidFill>
              <a:latin typeface="+mj-lt"/>
              <a:cs typeface="Arial" panose="020B0604020202020204" pitchFamily="34" charset="0"/>
            </a:endParaRPr>
          </a:p>
        </p:txBody>
      </p:sp>
      <p:sp>
        <p:nvSpPr>
          <p:cNvPr id="3" name="Sous-titre 2">
            <a:extLst>
              <a:ext uri="{FF2B5EF4-FFF2-40B4-BE49-F238E27FC236}">
                <a16:creationId xmlns:a16="http://schemas.microsoft.com/office/drawing/2014/main" id="{2EF14B1E-4AD4-487E-992B-98FDBC017D8A}"/>
              </a:ext>
            </a:extLst>
          </p:cNvPr>
          <p:cNvSpPr>
            <a:spLocks noGrp="1"/>
          </p:cNvSpPr>
          <p:nvPr>
            <p:ph type="subTitle" idx="1"/>
          </p:nvPr>
        </p:nvSpPr>
        <p:spPr>
          <a:xfrm>
            <a:off x="-1" y="1737360"/>
            <a:ext cx="11980985" cy="4428978"/>
          </a:xfrm>
        </p:spPr>
        <p:txBody>
          <a:bodyPr>
            <a:normAutofit/>
          </a:bodyPr>
          <a:lstStyle/>
          <a:p>
            <a:pPr algn="l">
              <a:lnSpc>
                <a:spcPct val="150000"/>
              </a:lnSpc>
            </a:pPr>
            <a:r>
              <a:rPr lang="fr-FR" sz="3600" dirty="0" smtClean="0">
                <a:latin typeface="Times New Roman" pitchFamily="18" charset="0"/>
                <a:cs typeface="Times New Roman" pitchFamily="18" charset="0"/>
              </a:rPr>
              <a:t>Le délire paranoïaque est une maladie chronique qui survient chez des sujets ayant une personnalité paranoïaque. Le délire paranoïaque est logique. Il n’y a pas d’hallucination dans les délires paranoïaques. </a:t>
            </a:r>
            <a:endParaRPr lang="fr-FR" dirty="0"/>
          </a:p>
        </p:txBody>
      </p:sp>
    </p:spTree>
    <p:extLst>
      <p:ext uri="{BB962C8B-B14F-4D97-AF65-F5344CB8AC3E}">
        <p14:creationId xmlns:p14="http://schemas.microsoft.com/office/powerpoint/2010/main" val="804399696"/>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E30FD7-2A79-46D0-AC68-C5DFD745E11B}"/>
              </a:ext>
            </a:extLst>
          </p:cNvPr>
          <p:cNvSpPr>
            <a:spLocks noGrp="1"/>
          </p:cNvSpPr>
          <p:nvPr>
            <p:ph type="title"/>
          </p:nvPr>
        </p:nvSpPr>
        <p:spPr>
          <a:xfrm>
            <a:off x="605449" y="0"/>
            <a:ext cx="10515600" cy="774090"/>
          </a:xfrm>
        </p:spPr>
        <p:txBody>
          <a:bodyPr>
            <a:normAutofit/>
          </a:bodyPr>
          <a:lstStyle/>
          <a:p>
            <a:pPr algn="ctr"/>
            <a:r>
              <a:rPr lang="fr-FR" sz="4000" b="1" dirty="0" smtClean="0">
                <a:solidFill>
                  <a:srgbClr val="FF0000"/>
                </a:solidFill>
                <a:latin typeface="+mj-lt"/>
                <a:cs typeface="Times New Roman" pitchFamily="18" charset="0"/>
              </a:rPr>
              <a:t>II- DIAGNOSTIC</a:t>
            </a:r>
            <a:endParaRPr lang="fr-FR" sz="4000" b="1" dirty="0">
              <a:solidFill>
                <a:srgbClr val="FF0000"/>
              </a:solidFill>
              <a:latin typeface="+mj-lt"/>
            </a:endParaRPr>
          </a:p>
        </p:txBody>
      </p:sp>
      <p:sp>
        <p:nvSpPr>
          <p:cNvPr id="3" name="Espace réservé du texte 2">
            <a:extLst>
              <a:ext uri="{FF2B5EF4-FFF2-40B4-BE49-F238E27FC236}">
                <a16:creationId xmlns:a16="http://schemas.microsoft.com/office/drawing/2014/main" id="{A1CD6062-4DED-4414-9E26-7DA16B62F0C1}"/>
              </a:ext>
            </a:extLst>
          </p:cNvPr>
          <p:cNvSpPr>
            <a:spLocks noGrp="1"/>
          </p:cNvSpPr>
          <p:nvPr>
            <p:ph type="body" idx="1"/>
          </p:nvPr>
        </p:nvSpPr>
        <p:spPr>
          <a:xfrm>
            <a:off x="365761" y="1271588"/>
            <a:ext cx="11404208" cy="5329237"/>
          </a:xfrm>
        </p:spPr>
        <p:txBody>
          <a:bodyPr>
            <a:normAutofit fontScale="40000" lnSpcReduction="20000"/>
          </a:bodyPr>
          <a:lstStyle/>
          <a:p>
            <a:pPr>
              <a:lnSpc>
                <a:spcPct val="150000"/>
              </a:lnSpc>
            </a:pPr>
            <a:r>
              <a:rPr lang="fr-FR" sz="144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fr-FR" sz="9000" dirty="0" smtClean="0">
                <a:solidFill>
                  <a:schemeClr val="tx1"/>
                </a:solidFill>
                <a:latin typeface="Times New Roman" pitchFamily="18" charset="0"/>
                <a:cs typeface="Times New Roman" pitchFamily="18" charset="0"/>
              </a:rPr>
              <a:t>Le délire paranoïaque est caractérisé par le fait que: </a:t>
            </a:r>
          </a:p>
          <a:p>
            <a:pPr>
              <a:lnSpc>
                <a:spcPct val="150000"/>
              </a:lnSpc>
              <a:buFont typeface="Wingdings" pitchFamily="2" charset="2"/>
              <a:buChar char="Ø"/>
            </a:pPr>
            <a:r>
              <a:rPr lang="fr-FR" sz="9000" dirty="0" smtClean="0">
                <a:solidFill>
                  <a:schemeClr val="tx1"/>
                </a:solidFill>
                <a:latin typeface="Times New Roman" pitchFamily="18" charset="0"/>
                <a:cs typeface="Times New Roman" pitchFamily="18" charset="0"/>
              </a:rPr>
              <a:t>Le paranoïaque pense que tout le monde lui veut du mal.</a:t>
            </a:r>
          </a:p>
          <a:p>
            <a:pPr>
              <a:lnSpc>
                <a:spcPct val="150000"/>
              </a:lnSpc>
              <a:buFont typeface="Wingdings" pitchFamily="2" charset="2"/>
              <a:buChar char="Ø"/>
            </a:pPr>
            <a:r>
              <a:rPr lang="fr-FR" sz="9000" dirty="0" smtClean="0">
                <a:solidFill>
                  <a:schemeClr val="tx1"/>
                </a:solidFill>
                <a:latin typeface="Times New Roman" pitchFamily="18" charset="0"/>
                <a:cs typeface="Times New Roman" pitchFamily="18" charset="0"/>
              </a:rPr>
              <a:t> Le discours du paranoïaque est logique, bien construit. </a:t>
            </a:r>
          </a:p>
          <a:p>
            <a:pPr>
              <a:lnSpc>
                <a:spcPct val="150000"/>
              </a:lnSpc>
              <a:buFont typeface="Wingdings" pitchFamily="2" charset="2"/>
              <a:buChar char="Ø"/>
            </a:pPr>
            <a:r>
              <a:rPr lang="fr-FR" sz="9000" dirty="0" smtClean="0">
                <a:solidFill>
                  <a:schemeClr val="tx1"/>
                </a:solidFill>
                <a:latin typeface="Times New Roman" pitchFamily="18" charset="0"/>
                <a:cs typeface="Times New Roman" pitchFamily="18" charset="0"/>
              </a:rPr>
              <a:t>Le paranoïaque interprète abusives les faits :</a:t>
            </a:r>
            <a:endParaRPr lang="fr-FR" sz="9000" dirty="0">
              <a:solidFill>
                <a:schemeClr val="tx1"/>
              </a:solidFill>
              <a:effectLst/>
              <a:latin typeface="Times New Roman" pitchFamily="18" charset="0"/>
              <a:ea typeface="Calibri" panose="020F0502020204030204" pitchFamily="34" charset="0"/>
              <a:cs typeface="Times New Roman" pitchFamily="18" charset="0"/>
            </a:endParaRPr>
          </a:p>
          <a:p>
            <a:pPr marL="277495">
              <a:lnSpc>
                <a:spcPct val="120000"/>
              </a:lnSpc>
              <a:spcAft>
                <a:spcPts val="785"/>
              </a:spcAft>
            </a:pPr>
            <a:r>
              <a:rPr lang="fr-FR" sz="14400" dirty="0">
                <a:solidFill>
                  <a:srgbClr val="C00000"/>
                </a:solidFill>
                <a:effectLst/>
                <a:latin typeface="Arial" panose="020B0604020202020204" pitchFamily="34" charset="0"/>
                <a:ea typeface="Times New Roman" panose="02020603050405020304" pitchFamily="18" charset="0"/>
                <a:cs typeface="Arial" panose="020B0604020202020204" pitchFamily="34" charset="0"/>
              </a:rPr>
              <a:t> </a:t>
            </a:r>
            <a:endParaRPr lang="fr-FR" dirty="0"/>
          </a:p>
        </p:txBody>
      </p:sp>
    </p:spTree>
    <p:extLst>
      <p:ext uri="{BB962C8B-B14F-4D97-AF65-F5344CB8AC3E}">
        <p14:creationId xmlns:p14="http://schemas.microsoft.com/office/powerpoint/2010/main" val="3308928902"/>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4D8831-35C8-41AA-9077-8931D54D51A6}"/>
              </a:ext>
            </a:extLst>
          </p:cNvPr>
          <p:cNvSpPr>
            <a:spLocks noGrp="1"/>
          </p:cNvSpPr>
          <p:nvPr>
            <p:ph type="title"/>
          </p:nvPr>
        </p:nvSpPr>
        <p:spPr>
          <a:xfrm>
            <a:off x="831851" y="0"/>
            <a:ext cx="10515600" cy="939675"/>
          </a:xfrm>
        </p:spPr>
        <p:txBody>
          <a:bodyPr>
            <a:normAutofit/>
          </a:bodyPr>
          <a:lstStyle/>
          <a:p>
            <a:pPr algn="ctr"/>
            <a:r>
              <a:rPr lang="fr-FR" sz="4000" b="1" dirty="0" smtClean="0">
                <a:solidFill>
                  <a:srgbClr val="FF0000"/>
                </a:solidFill>
                <a:latin typeface="+mj-lt"/>
                <a:cs typeface="Times New Roman" pitchFamily="18" charset="0"/>
              </a:rPr>
              <a:t>II- DIAGNOSTIC</a:t>
            </a:r>
            <a:endParaRPr lang="fr-FR" sz="4000" b="1" dirty="0">
              <a:solidFill>
                <a:srgbClr val="FF0000"/>
              </a:solidFill>
              <a:latin typeface="+mj-lt"/>
            </a:endParaRPr>
          </a:p>
        </p:txBody>
      </p:sp>
      <p:sp>
        <p:nvSpPr>
          <p:cNvPr id="4" name="Rectangle 3"/>
          <p:cNvSpPr/>
          <p:nvPr/>
        </p:nvSpPr>
        <p:spPr>
          <a:xfrm>
            <a:off x="0" y="1364814"/>
            <a:ext cx="11930063" cy="4978158"/>
          </a:xfrm>
          <a:prstGeom prst="rect">
            <a:avLst/>
          </a:prstGeom>
        </p:spPr>
        <p:txBody>
          <a:bodyPr wrap="square">
            <a:spAutoFit/>
          </a:bodyPr>
          <a:lstStyle/>
          <a:p>
            <a:pPr>
              <a:lnSpc>
                <a:spcPct val="150000"/>
              </a:lnSpc>
            </a:pPr>
            <a:r>
              <a:rPr lang="fr-FR" sz="3600" dirty="0" smtClean="0">
                <a:latin typeface="Times New Roman" pitchFamily="18" charset="0"/>
                <a:cs typeface="Times New Roman" pitchFamily="18" charset="0"/>
              </a:rPr>
              <a:t>Le patient interprétera les visites des voisins, l’éclairage de leur maison, le bruit des chiens comme des signes de leur malveillance) ;</a:t>
            </a:r>
          </a:p>
          <a:p>
            <a:pPr>
              <a:lnSpc>
                <a:spcPct val="150000"/>
              </a:lnSpc>
            </a:pPr>
            <a:r>
              <a:rPr lang="fr-FR" sz="3600" dirty="0" smtClean="0">
                <a:latin typeface="Times New Roman" pitchFamily="18" charset="0"/>
                <a:cs typeface="Times New Roman" pitchFamily="18" charset="0"/>
              </a:rPr>
              <a:t> -</a:t>
            </a:r>
            <a:r>
              <a:rPr lang="fr-FR" sz="3600" b="1" dirty="0" smtClean="0">
                <a:latin typeface="Times New Roman" pitchFamily="18" charset="0"/>
                <a:cs typeface="Times New Roman" pitchFamily="18" charset="0"/>
              </a:rPr>
              <a:t>NB</a:t>
            </a:r>
            <a:r>
              <a:rPr lang="fr-FR" sz="3600" dirty="0" smtClean="0">
                <a:latin typeface="Times New Roman" pitchFamily="18" charset="0"/>
                <a:cs typeface="Times New Roman" pitchFamily="18" charset="0"/>
              </a:rPr>
              <a:t>: La logique de son discours amène souvent plusieurs personnes de l’entourage du patient à partager ses convictions délirantes. </a:t>
            </a:r>
            <a:endParaRPr lang="fr-FR" dirty="0"/>
          </a:p>
        </p:txBody>
      </p:sp>
    </p:spTree>
    <p:extLst>
      <p:ext uri="{BB962C8B-B14F-4D97-AF65-F5344CB8AC3E}">
        <p14:creationId xmlns:p14="http://schemas.microsoft.com/office/powerpoint/2010/main" val="231694187"/>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A31293-EB66-4B1B-9918-789FB5853DEA}"/>
              </a:ext>
            </a:extLst>
          </p:cNvPr>
          <p:cNvSpPr>
            <a:spLocks noGrp="1"/>
          </p:cNvSpPr>
          <p:nvPr>
            <p:ph type="title"/>
          </p:nvPr>
        </p:nvSpPr>
        <p:spPr>
          <a:xfrm>
            <a:off x="760413" y="314325"/>
            <a:ext cx="10515600" cy="866482"/>
          </a:xfrm>
        </p:spPr>
        <p:txBody>
          <a:bodyPr>
            <a:normAutofit/>
          </a:bodyPr>
          <a:lstStyle/>
          <a:p>
            <a:pPr marL="502920" indent="-6350" algn="ctr">
              <a:lnSpc>
                <a:spcPct val="105000"/>
              </a:lnSpc>
              <a:spcAft>
                <a:spcPts val="775"/>
              </a:spcAft>
            </a:pPr>
            <a:r>
              <a:rPr lang="fr-FR" sz="4000" b="1" dirty="0" smtClean="0">
                <a:solidFill>
                  <a:srgbClr val="FF0000"/>
                </a:solidFill>
                <a:latin typeface="+mj-lt"/>
                <a:cs typeface="Times New Roman" pitchFamily="18" charset="0"/>
              </a:rPr>
              <a:t>III- EVOLUTION</a:t>
            </a:r>
            <a:endParaRPr lang="fr-FR" sz="4400" dirty="0">
              <a:solidFill>
                <a:srgbClr val="FF0000"/>
              </a:solidFill>
              <a:latin typeface="+mj-lt"/>
              <a:ea typeface="Calibri" panose="020F0502020204030204" pitchFamily="34" charset="0"/>
              <a:cs typeface="Arial" panose="020B0604020202020204" pitchFamily="34" charset="0"/>
            </a:endParaRPr>
          </a:p>
        </p:txBody>
      </p:sp>
      <p:sp>
        <p:nvSpPr>
          <p:cNvPr id="3" name="Espace réservé du texte 2">
            <a:extLst>
              <a:ext uri="{FF2B5EF4-FFF2-40B4-BE49-F238E27FC236}">
                <a16:creationId xmlns:a16="http://schemas.microsoft.com/office/drawing/2014/main" id="{30317092-7A82-41EE-97CF-13153E7C06BB}"/>
              </a:ext>
            </a:extLst>
          </p:cNvPr>
          <p:cNvSpPr>
            <a:spLocks noGrp="1"/>
          </p:cNvSpPr>
          <p:nvPr>
            <p:ph type="body" idx="1"/>
          </p:nvPr>
        </p:nvSpPr>
        <p:spPr>
          <a:xfrm>
            <a:off x="314325" y="2164373"/>
            <a:ext cx="11487150" cy="4251665"/>
          </a:xfrm>
        </p:spPr>
        <p:txBody>
          <a:bodyPr>
            <a:normAutofit/>
          </a:bodyPr>
          <a:lstStyle/>
          <a:p>
            <a:pPr marL="914400" lvl="2" fontAlgn="base">
              <a:lnSpc>
                <a:spcPct val="150000"/>
              </a:lnSpc>
              <a:spcAft>
                <a:spcPts val="780"/>
              </a:spcAft>
              <a:buClr>
                <a:srgbClr val="000000"/>
              </a:buClr>
              <a:buSzPts val="1300"/>
            </a:pPr>
            <a:r>
              <a:rPr lang="fr-FR" sz="3600" dirty="0" smtClean="0">
                <a:solidFill>
                  <a:schemeClr val="tx1"/>
                </a:solidFill>
                <a:latin typeface="Times New Roman" pitchFamily="18" charset="0"/>
                <a:cs typeface="Times New Roman" pitchFamily="18" charset="0"/>
              </a:rPr>
              <a:t>Les deux risques principaux sont le suicide et le passage à l’acte hétéro-agressif (agression, assassinat).</a:t>
            </a:r>
            <a:endParaRPr lang="fr-FR" sz="4000" dirty="0">
              <a:solidFill>
                <a:schemeClr val="tx1"/>
              </a:solidFill>
              <a:latin typeface="Arial" panose="020B0604020202020204" pitchFamily="34" charset="0"/>
              <a:cs typeface="Arial" panose="020B0604020202020204" pitchFamily="34" charset="0"/>
            </a:endParaRPr>
          </a:p>
        </p:txBody>
      </p:sp>
      <p:sp>
        <p:nvSpPr>
          <p:cNvPr id="5" name="Rectangle 3">
            <a:extLst>
              <a:ext uri="{FF2B5EF4-FFF2-40B4-BE49-F238E27FC236}">
                <a16:creationId xmlns:a16="http://schemas.microsoft.com/office/drawing/2014/main" id="{384D2A73-BD78-43E3-9D49-A2EB47A15858}"/>
              </a:ext>
            </a:extLst>
          </p:cNvPr>
          <p:cNvSpPr>
            <a:spLocks noChangeArrowheads="1"/>
          </p:cNvSpPr>
          <p:nvPr/>
        </p:nvSpPr>
        <p:spPr bwMode="auto">
          <a:xfrm>
            <a:off x="0" y="16668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300" b="0" i="0" u="none" strike="noStrike" cap="none" normalizeH="0" baseline="0">
                <a:ln>
                  <a:noFill/>
                </a:ln>
                <a:solidFill>
                  <a:srgbClr val="000000"/>
                </a:solidFill>
                <a:effectLst/>
                <a:latin typeface="Arial" panose="020B0604020202020204" pitchFamily="34" charset="0"/>
                <a:ea typeface="Times New Roman" panose="02020603050405020304" pitchFamily="18" charset="0"/>
              </a:rPr>
              <a:t> </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57097793"/>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FFAF18-5E57-40AE-A036-BB9FC5899C33}"/>
              </a:ext>
            </a:extLst>
          </p:cNvPr>
          <p:cNvSpPr>
            <a:spLocks noGrp="1"/>
          </p:cNvSpPr>
          <p:nvPr>
            <p:ph type="title"/>
          </p:nvPr>
        </p:nvSpPr>
        <p:spPr>
          <a:xfrm>
            <a:off x="717550" y="0"/>
            <a:ext cx="10515600" cy="801565"/>
          </a:xfrm>
        </p:spPr>
        <p:txBody>
          <a:bodyPr>
            <a:noAutofit/>
          </a:bodyPr>
          <a:lstStyle/>
          <a:p>
            <a:pPr algn="ctr"/>
            <a:r>
              <a:rPr lang="fr-FR" sz="4000" b="1" dirty="0" smtClean="0">
                <a:solidFill>
                  <a:srgbClr val="FF0000"/>
                </a:solidFill>
                <a:latin typeface="+mj-lt"/>
                <a:cs typeface="Times New Roman" pitchFamily="18" charset="0"/>
              </a:rPr>
              <a:t>IV- TRAITEMENT</a:t>
            </a:r>
            <a:endParaRPr lang="fr-FR" sz="4000" dirty="0">
              <a:solidFill>
                <a:srgbClr val="FF0000"/>
              </a:solidFill>
              <a:latin typeface="+mj-lt"/>
            </a:endParaRPr>
          </a:p>
        </p:txBody>
      </p:sp>
      <p:sp>
        <p:nvSpPr>
          <p:cNvPr id="3" name="Espace réservé du texte 2">
            <a:extLst>
              <a:ext uri="{FF2B5EF4-FFF2-40B4-BE49-F238E27FC236}">
                <a16:creationId xmlns:a16="http://schemas.microsoft.com/office/drawing/2014/main" id="{753249F2-A34B-451A-AC0D-219C435057CD}"/>
              </a:ext>
            </a:extLst>
          </p:cNvPr>
          <p:cNvSpPr>
            <a:spLocks noGrp="1"/>
          </p:cNvSpPr>
          <p:nvPr>
            <p:ph type="body" idx="1"/>
          </p:nvPr>
        </p:nvSpPr>
        <p:spPr>
          <a:xfrm>
            <a:off x="597389" y="1691639"/>
            <a:ext cx="11125688" cy="4457701"/>
          </a:xfrm>
        </p:spPr>
        <p:txBody>
          <a:bodyPr>
            <a:normAutofit/>
          </a:bodyPr>
          <a:lstStyle/>
          <a:p>
            <a:pPr lvl="1" fontAlgn="base"/>
            <a:r>
              <a:rPr lang="fr-FR" sz="16000" u="none" strike="noStrike" dirty="0" smtClean="0">
                <a:solidFill>
                  <a:srgbClr val="000000"/>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rPr>
              <a:t> </a:t>
            </a:r>
            <a:endParaRPr lang="fr-FR" sz="16000" u="none" strike="noStrike" dirty="0">
              <a:solidFill>
                <a:srgbClr val="000000"/>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endParaRPr>
          </a:p>
          <a:p>
            <a:pPr marL="734695">
              <a:lnSpc>
                <a:spcPct val="115000"/>
              </a:lnSpc>
              <a:spcAft>
                <a:spcPts val="915"/>
              </a:spcAft>
            </a:pPr>
            <a:r>
              <a:rPr lang="fr-FR"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fr-FR" sz="40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endParaRPr lang="fr-FR" dirty="0"/>
          </a:p>
        </p:txBody>
      </p:sp>
      <p:sp>
        <p:nvSpPr>
          <p:cNvPr id="4" name="Rectangle 3"/>
          <p:cNvSpPr/>
          <p:nvPr/>
        </p:nvSpPr>
        <p:spPr>
          <a:xfrm>
            <a:off x="200025" y="628429"/>
            <a:ext cx="11487149" cy="5909310"/>
          </a:xfrm>
          <a:prstGeom prst="rect">
            <a:avLst/>
          </a:prstGeom>
        </p:spPr>
        <p:txBody>
          <a:bodyPr wrap="square">
            <a:spAutoFit/>
          </a:bodyPr>
          <a:lstStyle/>
          <a:p>
            <a:pPr>
              <a:lnSpc>
                <a:spcPct val="150000"/>
              </a:lnSpc>
              <a:buNone/>
            </a:pPr>
            <a:r>
              <a:rPr lang="fr-FR" sz="3600" b="1" dirty="0" smtClean="0">
                <a:latin typeface="Times New Roman" pitchFamily="18" charset="0"/>
                <a:cs typeface="Times New Roman" pitchFamily="18" charset="0"/>
              </a:rPr>
              <a:t>3.1- Mesures générales </a:t>
            </a:r>
          </a:p>
          <a:p>
            <a:pPr>
              <a:lnSpc>
                <a:spcPct val="150000"/>
              </a:lnSpc>
              <a:buNone/>
            </a:pPr>
            <a:r>
              <a:rPr lang="fr-FR" sz="3600" dirty="0" smtClean="0">
                <a:latin typeface="Times New Roman" pitchFamily="18" charset="0"/>
                <a:cs typeface="Times New Roman" pitchFamily="18" charset="0"/>
              </a:rPr>
              <a:t>Ces patients sont en général soignés à l’hôpital soit lors d’une tentative de suicide soit après une agression.  </a:t>
            </a:r>
          </a:p>
          <a:p>
            <a:pPr>
              <a:lnSpc>
                <a:spcPct val="150000"/>
              </a:lnSpc>
              <a:buNone/>
            </a:pPr>
            <a:r>
              <a:rPr lang="fr-FR" sz="3600" dirty="0" smtClean="0">
                <a:latin typeface="Times New Roman" pitchFamily="18" charset="0"/>
                <a:cs typeface="Times New Roman" pitchFamily="18" charset="0"/>
              </a:rPr>
              <a:t>Deux attitudes sont à éviter : la compassion qui renforce l’attitude du patient et l’opposition qui aboutit inévitablement sur la rupture du lien thérapeutique voire à l’inclusion du soignant dans le délire du patient. </a:t>
            </a:r>
            <a:endParaRPr lang="fr-FR" dirty="0">
              <a:latin typeface="Times New Roman" pitchFamily="18" charset="0"/>
              <a:cs typeface="Times New Roman" pitchFamily="18" charset="0"/>
            </a:endParaRPr>
          </a:p>
        </p:txBody>
      </p:sp>
    </p:spTree>
    <p:extLst>
      <p:ext uri="{BB962C8B-B14F-4D97-AF65-F5344CB8AC3E}">
        <p14:creationId xmlns:p14="http://schemas.microsoft.com/office/powerpoint/2010/main" val="3991903082"/>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1993D6-C292-497E-B145-4A21F477B9A5}"/>
              </a:ext>
            </a:extLst>
          </p:cNvPr>
          <p:cNvSpPr>
            <a:spLocks noGrp="1"/>
          </p:cNvSpPr>
          <p:nvPr>
            <p:ph type="title"/>
          </p:nvPr>
        </p:nvSpPr>
        <p:spPr>
          <a:xfrm>
            <a:off x="838200" y="311835"/>
            <a:ext cx="10515600" cy="890954"/>
          </a:xfrm>
        </p:spPr>
        <p:txBody>
          <a:bodyPr>
            <a:noAutofit/>
          </a:bodyPr>
          <a:lstStyle/>
          <a:p>
            <a:pPr algn="ctr"/>
            <a:r>
              <a:rPr lang="fr-FR" sz="4000" b="1" dirty="0" smtClean="0">
                <a:solidFill>
                  <a:srgbClr val="FF0000"/>
                </a:solidFill>
                <a:latin typeface="+mj-lt"/>
                <a:cs typeface="Times New Roman" pitchFamily="18" charset="0"/>
              </a:rPr>
              <a:t>IV- TRAITEMENT</a:t>
            </a:r>
            <a:endParaRPr lang="fr-FR" sz="4000" b="1" dirty="0">
              <a:solidFill>
                <a:srgbClr val="FF0000"/>
              </a:solidFill>
              <a:latin typeface="+mj-lt"/>
              <a:cs typeface="Arial" panose="020B0604020202020204" pitchFamily="34" charset="0"/>
            </a:endParaRPr>
          </a:p>
        </p:txBody>
      </p:sp>
      <p:sp>
        <p:nvSpPr>
          <p:cNvPr id="3" name="Espace réservé du texte 2">
            <a:extLst>
              <a:ext uri="{FF2B5EF4-FFF2-40B4-BE49-F238E27FC236}">
                <a16:creationId xmlns:a16="http://schemas.microsoft.com/office/drawing/2014/main" id="{3B05E77D-ACA1-44A8-8942-96F7A8ED6FB6}"/>
              </a:ext>
            </a:extLst>
          </p:cNvPr>
          <p:cNvSpPr>
            <a:spLocks noGrp="1"/>
          </p:cNvSpPr>
          <p:nvPr>
            <p:ph type="body" idx="1"/>
          </p:nvPr>
        </p:nvSpPr>
        <p:spPr>
          <a:xfrm>
            <a:off x="640079" y="1463040"/>
            <a:ext cx="11041381" cy="4808805"/>
          </a:xfrm>
        </p:spPr>
        <p:txBody>
          <a:bodyPr>
            <a:normAutofit/>
          </a:bodyPr>
          <a:lstStyle/>
          <a:p>
            <a:pPr>
              <a:lnSpc>
                <a:spcPct val="150000"/>
              </a:lnSpc>
            </a:pPr>
            <a:r>
              <a:rPr lang="fr-FR" sz="3600" b="1" dirty="0" smtClean="0">
                <a:solidFill>
                  <a:schemeClr val="tx1"/>
                </a:solidFill>
                <a:latin typeface="Times New Roman" pitchFamily="18" charset="0"/>
                <a:cs typeface="Times New Roman" pitchFamily="18" charset="0"/>
              </a:rPr>
              <a:t>3.2- Médicaments </a:t>
            </a:r>
          </a:p>
          <a:p>
            <a:pPr>
              <a:lnSpc>
                <a:spcPct val="150000"/>
              </a:lnSpc>
            </a:pPr>
            <a:r>
              <a:rPr lang="fr-FR" sz="3600" dirty="0" smtClean="0">
                <a:solidFill>
                  <a:schemeClr val="tx1"/>
                </a:solidFill>
                <a:latin typeface="Times New Roman" pitchFamily="18" charset="0"/>
                <a:cs typeface="Times New Roman" pitchFamily="18" charset="0"/>
              </a:rPr>
              <a:t>-Neuroleptiques : ils sont les principaux médicaments utilisés dans les délires paranoïaques. </a:t>
            </a:r>
          </a:p>
          <a:p>
            <a:pPr>
              <a:lnSpc>
                <a:spcPct val="150000"/>
              </a:lnSpc>
            </a:pPr>
            <a:r>
              <a:rPr lang="fr-FR" sz="3600" dirty="0" smtClean="0">
                <a:solidFill>
                  <a:schemeClr val="tx1"/>
                </a:solidFill>
                <a:latin typeface="Times New Roman" pitchFamily="18" charset="0"/>
                <a:cs typeface="Times New Roman" pitchFamily="18" charset="0"/>
              </a:rPr>
              <a:t>-Antidépresseurs : les antidépresseurs sont associés à un traitement anxiolytique</a:t>
            </a:r>
            <a:endParaRPr lang="fr-FR" sz="4300" dirty="0">
              <a:solidFill>
                <a:schemeClr val="tx1"/>
              </a:solidFill>
            </a:endParaRPr>
          </a:p>
        </p:txBody>
      </p:sp>
    </p:spTree>
    <p:extLst>
      <p:ext uri="{BB962C8B-B14F-4D97-AF65-F5344CB8AC3E}">
        <p14:creationId xmlns:p14="http://schemas.microsoft.com/office/powerpoint/2010/main" val="4149482628"/>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26E896-28F7-4254-BB9F-87A249A00CE9}"/>
              </a:ext>
            </a:extLst>
          </p:cNvPr>
          <p:cNvSpPr>
            <a:spLocks noGrp="1"/>
          </p:cNvSpPr>
          <p:nvPr>
            <p:ph type="title"/>
          </p:nvPr>
        </p:nvSpPr>
        <p:spPr>
          <a:xfrm>
            <a:off x="838200" y="52754"/>
            <a:ext cx="10515600" cy="961293"/>
          </a:xfrm>
        </p:spPr>
        <p:txBody>
          <a:bodyPr>
            <a:noAutofit/>
          </a:bodyPr>
          <a:lstStyle/>
          <a:p>
            <a:pPr algn="ctr"/>
            <a:r>
              <a:rPr lang="fr-FR" sz="4000" b="1" dirty="0" smtClean="0">
                <a:solidFill>
                  <a:srgbClr val="FF0000"/>
                </a:solidFill>
                <a:latin typeface="+mj-lt"/>
                <a:cs typeface="Times New Roman" pitchFamily="18" charset="0"/>
              </a:rPr>
              <a:t>V- ROLE DE L’AUXILLIAIRE</a:t>
            </a:r>
            <a:endParaRPr lang="fr-FR" sz="4000" u="sng" dirty="0">
              <a:solidFill>
                <a:srgbClr val="FF0000"/>
              </a:solidFill>
              <a:latin typeface="+mj-lt"/>
              <a:cs typeface="Arial" panose="020B0604020202020204" pitchFamily="34" charset="0"/>
            </a:endParaRPr>
          </a:p>
        </p:txBody>
      </p:sp>
      <p:sp>
        <p:nvSpPr>
          <p:cNvPr id="3" name="Espace réservé du texte 2">
            <a:extLst>
              <a:ext uri="{FF2B5EF4-FFF2-40B4-BE49-F238E27FC236}">
                <a16:creationId xmlns:a16="http://schemas.microsoft.com/office/drawing/2014/main" id="{A8C20F80-6451-4E9A-8796-9C3EE1809DB1}"/>
              </a:ext>
            </a:extLst>
          </p:cNvPr>
          <p:cNvSpPr>
            <a:spLocks noGrp="1"/>
          </p:cNvSpPr>
          <p:nvPr>
            <p:ph type="body" idx="1"/>
          </p:nvPr>
        </p:nvSpPr>
        <p:spPr>
          <a:xfrm>
            <a:off x="256809" y="840104"/>
            <a:ext cx="11535507" cy="5546409"/>
          </a:xfrm>
        </p:spPr>
        <p:txBody>
          <a:bodyPr>
            <a:noAutofit/>
          </a:bodyPr>
          <a:lstStyle/>
          <a:p>
            <a:pPr marL="733425" marR="5715" lvl="3" indent="-276225" fontAlgn="base">
              <a:lnSpc>
                <a:spcPct val="150000"/>
              </a:lnSpc>
              <a:spcAft>
                <a:spcPts val="780"/>
              </a:spcAft>
              <a:buClr>
                <a:srgbClr val="000000"/>
              </a:buClr>
              <a:buSzPts val="1300"/>
              <a:tabLst>
                <a:tab pos="2332038" algn="l"/>
              </a:tabLst>
            </a:pPr>
            <a:r>
              <a:rPr lang="fr-FR" sz="3600" b="1" dirty="0" smtClean="0">
                <a:solidFill>
                  <a:schemeClr val="tx1"/>
                </a:solidFill>
                <a:latin typeface="Times New Roman" pitchFamily="18" charset="0"/>
                <a:cs typeface="Times New Roman" pitchFamily="18" charset="0"/>
              </a:rPr>
              <a:t>4-1 Accueil du patient </a:t>
            </a:r>
          </a:p>
          <a:p>
            <a:pPr>
              <a:lnSpc>
                <a:spcPct val="150000"/>
              </a:lnSpc>
            </a:pPr>
            <a:r>
              <a:rPr lang="fr-FR" sz="3600" dirty="0" smtClean="0">
                <a:solidFill>
                  <a:schemeClr val="tx1"/>
                </a:solidFill>
                <a:latin typeface="Times New Roman" pitchFamily="18" charset="0"/>
                <a:cs typeface="Times New Roman" pitchFamily="18" charset="0"/>
              </a:rPr>
              <a:t>-Installation dans sa chambre. </a:t>
            </a:r>
          </a:p>
          <a:p>
            <a:pPr>
              <a:lnSpc>
                <a:spcPct val="150000"/>
              </a:lnSpc>
            </a:pPr>
            <a:r>
              <a:rPr lang="fr-FR" sz="3600" dirty="0" smtClean="0">
                <a:solidFill>
                  <a:schemeClr val="tx1"/>
                </a:solidFill>
                <a:latin typeface="Times New Roman" pitchFamily="18" charset="0"/>
                <a:cs typeface="Times New Roman" pitchFamily="18" charset="0"/>
              </a:rPr>
              <a:t>-Fouille des affaires en sa présence. </a:t>
            </a:r>
          </a:p>
          <a:p>
            <a:pPr>
              <a:lnSpc>
                <a:spcPct val="150000"/>
              </a:lnSpc>
            </a:pPr>
            <a:r>
              <a:rPr lang="fr-FR" sz="3600" dirty="0" smtClean="0">
                <a:solidFill>
                  <a:schemeClr val="tx1"/>
                </a:solidFill>
                <a:latin typeface="Times New Roman" pitchFamily="18" charset="0"/>
                <a:cs typeface="Times New Roman" pitchFamily="18" charset="0"/>
              </a:rPr>
              <a:t>-L’attitude du soignant doit être neutre (maîtriser d’éventuels sentiments agressifs) tout en rapportant les événements de la réalité (mais sans rentrer dans les discussions sans fin).</a:t>
            </a:r>
            <a:endParaRPr lang="fr-FR" sz="4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61570184"/>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3700D1-4C1B-476C-81A3-6983E5F181E4}"/>
              </a:ext>
            </a:extLst>
          </p:cNvPr>
          <p:cNvSpPr>
            <a:spLocks noGrp="1"/>
          </p:cNvSpPr>
          <p:nvPr>
            <p:ph type="title"/>
          </p:nvPr>
        </p:nvSpPr>
        <p:spPr>
          <a:xfrm>
            <a:off x="1103765" y="182879"/>
            <a:ext cx="10515600" cy="640079"/>
          </a:xfrm>
        </p:spPr>
        <p:txBody>
          <a:bodyPr>
            <a:noAutofit/>
          </a:bodyPr>
          <a:lstStyle/>
          <a:p>
            <a:pPr algn="ctr"/>
            <a:r>
              <a:rPr lang="fr-FR" sz="4000" b="1" dirty="0" smtClean="0">
                <a:solidFill>
                  <a:srgbClr val="FF0000"/>
                </a:solidFill>
                <a:latin typeface="+mj-lt"/>
                <a:cs typeface="Times New Roman" pitchFamily="18" charset="0"/>
              </a:rPr>
              <a:t>V- ROLE DE L’AUXILLIAIRE</a:t>
            </a:r>
            <a:endParaRPr lang="fr-FR" sz="4400" b="1" dirty="0">
              <a:solidFill>
                <a:srgbClr val="FF0000"/>
              </a:solidFill>
              <a:latin typeface="+mj-lt"/>
              <a:cs typeface="Arial" panose="020B0604020202020204" pitchFamily="34" charset="0"/>
            </a:endParaRPr>
          </a:p>
        </p:txBody>
      </p:sp>
      <p:sp>
        <p:nvSpPr>
          <p:cNvPr id="3" name="Espace réservé du texte 2">
            <a:extLst>
              <a:ext uri="{FF2B5EF4-FFF2-40B4-BE49-F238E27FC236}">
                <a16:creationId xmlns:a16="http://schemas.microsoft.com/office/drawing/2014/main" id="{0C718962-6E8D-4F97-991C-CAE2AC9E828F}"/>
              </a:ext>
            </a:extLst>
          </p:cNvPr>
          <p:cNvSpPr>
            <a:spLocks noGrp="1"/>
          </p:cNvSpPr>
          <p:nvPr>
            <p:ph type="body" idx="1"/>
          </p:nvPr>
        </p:nvSpPr>
        <p:spPr>
          <a:xfrm>
            <a:off x="0" y="1057275"/>
            <a:ext cx="11840307" cy="5100638"/>
          </a:xfrm>
        </p:spPr>
        <p:txBody>
          <a:bodyPr>
            <a:normAutofit lnSpcReduction="10000"/>
          </a:bodyPr>
          <a:lstStyle/>
          <a:p>
            <a:pPr>
              <a:lnSpc>
                <a:spcPct val="150000"/>
              </a:lnSpc>
            </a:pPr>
            <a:r>
              <a:rPr lang="fr-FR" sz="3600" dirty="0" smtClean="0">
                <a:solidFill>
                  <a:schemeClr val="tx1"/>
                </a:solidFill>
                <a:latin typeface="Times New Roman" pitchFamily="18" charset="0"/>
                <a:cs typeface="Times New Roman" pitchFamily="18" charset="0"/>
              </a:rPr>
              <a:t> </a:t>
            </a:r>
            <a:r>
              <a:rPr lang="fr-FR" sz="3600" b="1" dirty="0" smtClean="0">
                <a:solidFill>
                  <a:schemeClr val="tx1"/>
                </a:solidFill>
                <a:latin typeface="Times New Roman" pitchFamily="18" charset="0"/>
                <a:cs typeface="Times New Roman" pitchFamily="18" charset="0"/>
              </a:rPr>
              <a:t>4-2 Prise des constantes et surveillance </a:t>
            </a:r>
          </a:p>
          <a:p>
            <a:pPr>
              <a:lnSpc>
                <a:spcPct val="150000"/>
              </a:lnSpc>
            </a:pPr>
            <a:r>
              <a:rPr lang="fr-FR" sz="3600" dirty="0" smtClean="0">
                <a:solidFill>
                  <a:schemeClr val="tx1"/>
                </a:solidFill>
                <a:latin typeface="Times New Roman" pitchFamily="18" charset="0"/>
                <a:cs typeface="Times New Roman" pitchFamily="18" charset="0"/>
              </a:rPr>
              <a:t>-Il faut s’assurer qu’il prend son traitement, surveiller leurs effets secondaires et leur efficacité sur les éléments délirants.  </a:t>
            </a:r>
          </a:p>
          <a:p>
            <a:pPr>
              <a:lnSpc>
                <a:spcPct val="150000"/>
              </a:lnSpc>
            </a:pPr>
            <a:r>
              <a:rPr lang="fr-FR" sz="3600" dirty="0" smtClean="0">
                <a:solidFill>
                  <a:schemeClr val="tx1"/>
                </a:solidFill>
                <a:latin typeface="Times New Roman" pitchFamily="18" charset="0"/>
                <a:cs typeface="Times New Roman" pitchFamily="18" charset="0"/>
              </a:rPr>
              <a:t>-Il est important d’expliquer chaque étape du traitement au patient méfiant : les transmissions qui sont notées dans son dossier sont soumises au secret médical. </a:t>
            </a:r>
            <a:endParaRPr lang="fr-FR" sz="3600" dirty="0">
              <a:solidFill>
                <a:schemeClr val="tx1"/>
              </a:solidFill>
            </a:endParaRPr>
          </a:p>
        </p:txBody>
      </p:sp>
    </p:spTree>
    <p:extLst>
      <p:ext uri="{BB962C8B-B14F-4D97-AF65-F5344CB8AC3E}">
        <p14:creationId xmlns:p14="http://schemas.microsoft.com/office/powerpoint/2010/main" val="3392936427"/>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64FC08-B2DC-4C35-AB90-55D7770EF25E}"/>
              </a:ext>
            </a:extLst>
          </p:cNvPr>
          <p:cNvSpPr>
            <a:spLocks noGrp="1"/>
          </p:cNvSpPr>
          <p:nvPr>
            <p:ph type="title"/>
          </p:nvPr>
        </p:nvSpPr>
        <p:spPr>
          <a:xfrm>
            <a:off x="831851" y="0"/>
            <a:ext cx="10515600" cy="768348"/>
          </a:xfrm>
        </p:spPr>
        <p:txBody>
          <a:bodyPr>
            <a:noAutofit/>
          </a:bodyPr>
          <a:lstStyle/>
          <a:p>
            <a:pPr algn="ctr"/>
            <a:r>
              <a:rPr lang="fr-FR" sz="4000" b="1" dirty="0" smtClean="0">
                <a:solidFill>
                  <a:srgbClr val="FF0000"/>
                </a:solidFill>
                <a:latin typeface="+mj-lt"/>
                <a:cs typeface="Times New Roman" pitchFamily="18" charset="0"/>
              </a:rPr>
              <a:t>RESUMONS</a:t>
            </a:r>
            <a:endParaRPr lang="fr-FR" sz="4400" u="sng" dirty="0">
              <a:solidFill>
                <a:srgbClr val="FF0000"/>
              </a:solidFill>
              <a:latin typeface="+mj-lt"/>
            </a:endParaRPr>
          </a:p>
        </p:txBody>
      </p:sp>
      <p:sp>
        <p:nvSpPr>
          <p:cNvPr id="3" name="Espace réservé du texte 2">
            <a:extLst>
              <a:ext uri="{FF2B5EF4-FFF2-40B4-BE49-F238E27FC236}">
                <a16:creationId xmlns:a16="http://schemas.microsoft.com/office/drawing/2014/main" id="{692AB240-17FD-4EA9-A120-862FB506ACCD}"/>
              </a:ext>
            </a:extLst>
          </p:cNvPr>
          <p:cNvSpPr>
            <a:spLocks noGrp="1"/>
          </p:cNvSpPr>
          <p:nvPr>
            <p:ph type="body" idx="1"/>
          </p:nvPr>
        </p:nvSpPr>
        <p:spPr>
          <a:xfrm>
            <a:off x="200026" y="857251"/>
            <a:ext cx="11710620" cy="5472112"/>
          </a:xfrm>
        </p:spPr>
        <p:txBody>
          <a:bodyPr>
            <a:noAutofit/>
          </a:bodyPr>
          <a:lstStyle/>
          <a:p>
            <a:pPr>
              <a:lnSpc>
                <a:spcPct val="150000"/>
              </a:lnSpc>
            </a:pPr>
            <a:r>
              <a:rPr lang="fr-FR" sz="3200" dirty="0" smtClean="0">
                <a:solidFill>
                  <a:schemeClr val="tx1"/>
                </a:solidFill>
              </a:rPr>
              <a:t>1- Dans les délires paranoïaques le délire est bien construit et logique.</a:t>
            </a:r>
          </a:p>
          <a:p>
            <a:pPr>
              <a:lnSpc>
                <a:spcPct val="150000"/>
              </a:lnSpc>
            </a:pPr>
            <a:r>
              <a:rPr lang="fr-FR" sz="3200" dirty="0" smtClean="0">
                <a:solidFill>
                  <a:schemeClr val="tx1"/>
                </a:solidFill>
              </a:rPr>
              <a:t>			vrai			faux</a:t>
            </a:r>
          </a:p>
          <a:p>
            <a:pPr>
              <a:lnSpc>
                <a:spcPct val="150000"/>
              </a:lnSpc>
            </a:pPr>
            <a:r>
              <a:rPr lang="fr-FR" sz="3200" dirty="0" smtClean="0">
                <a:solidFill>
                  <a:schemeClr val="tx1"/>
                </a:solidFill>
              </a:rPr>
              <a:t>2- Dans l’accueil et avant l’installation dans la chambre d’hospitalisation, la fouille des affaires du paranoïaque, en sa présence n’est pas nécessaire.</a:t>
            </a:r>
          </a:p>
          <a:p>
            <a:pPr>
              <a:lnSpc>
                <a:spcPct val="150000"/>
              </a:lnSpc>
            </a:pPr>
            <a:r>
              <a:rPr lang="fr-FR" sz="3200" dirty="0" smtClean="0">
                <a:solidFill>
                  <a:schemeClr val="tx1"/>
                </a:solidFill>
              </a:rPr>
              <a:t>			vrai			faux</a:t>
            </a:r>
            <a:endParaRPr lang="fr-FR" sz="2800" dirty="0" smtClean="0">
              <a:solidFill>
                <a:schemeClr val="tx1"/>
              </a:solidFill>
            </a:endParaRPr>
          </a:p>
          <a:p>
            <a:pPr>
              <a:lnSpc>
                <a:spcPct val="100000"/>
              </a:lnSpc>
            </a:pPr>
            <a:endParaRPr lang="fr-FR" sz="4000" u="none" strike="noStrike" dirty="0">
              <a:solidFill>
                <a:schemeClr val="tx1"/>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805796225"/>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64FC08-B2DC-4C35-AB90-55D7770EF25E}"/>
              </a:ext>
            </a:extLst>
          </p:cNvPr>
          <p:cNvSpPr>
            <a:spLocks noGrp="1"/>
          </p:cNvSpPr>
          <p:nvPr>
            <p:ph type="title"/>
          </p:nvPr>
        </p:nvSpPr>
        <p:spPr>
          <a:xfrm>
            <a:off x="831851" y="0"/>
            <a:ext cx="10515600" cy="768348"/>
          </a:xfrm>
        </p:spPr>
        <p:txBody>
          <a:bodyPr>
            <a:noAutofit/>
          </a:bodyPr>
          <a:lstStyle/>
          <a:p>
            <a:pPr algn="ctr"/>
            <a:r>
              <a:rPr lang="fr-FR" sz="4000" b="1" dirty="0" smtClean="0">
                <a:solidFill>
                  <a:srgbClr val="FF0000"/>
                </a:solidFill>
                <a:latin typeface="+mj-lt"/>
                <a:cs typeface="Times New Roman" pitchFamily="18" charset="0"/>
              </a:rPr>
              <a:t>RESUMONS</a:t>
            </a:r>
            <a:endParaRPr lang="fr-FR" sz="4400" u="sng" dirty="0">
              <a:solidFill>
                <a:srgbClr val="FF0000"/>
              </a:solidFill>
              <a:latin typeface="+mj-lt"/>
            </a:endParaRPr>
          </a:p>
        </p:txBody>
      </p:sp>
      <p:sp>
        <p:nvSpPr>
          <p:cNvPr id="3" name="Espace réservé du texte 2">
            <a:extLst>
              <a:ext uri="{FF2B5EF4-FFF2-40B4-BE49-F238E27FC236}">
                <a16:creationId xmlns:a16="http://schemas.microsoft.com/office/drawing/2014/main" id="{692AB240-17FD-4EA9-A120-862FB506ACCD}"/>
              </a:ext>
            </a:extLst>
          </p:cNvPr>
          <p:cNvSpPr>
            <a:spLocks noGrp="1"/>
          </p:cNvSpPr>
          <p:nvPr>
            <p:ph type="body" idx="1"/>
          </p:nvPr>
        </p:nvSpPr>
        <p:spPr>
          <a:xfrm>
            <a:off x="515814" y="1100138"/>
            <a:ext cx="11394831" cy="5204408"/>
          </a:xfrm>
        </p:spPr>
        <p:txBody>
          <a:bodyPr>
            <a:noAutofit/>
          </a:bodyPr>
          <a:lstStyle/>
          <a:p>
            <a:pPr>
              <a:lnSpc>
                <a:spcPct val="150000"/>
              </a:lnSpc>
            </a:pPr>
            <a:endParaRPr lang="fr-FR" sz="3600" dirty="0" smtClean="0">
              <a:solidFill>
                <a:schemeClr val="tx1"/>
              </a:solidFill>
            </a:endParaRPr>
          </a:p>
          <a:p>
            <a:pPr>
              <a:lnSpc>
                <a:spcPct val="150000"/>
              </a:lnSpc>
            </a:pPr>
            <a:r>
              <a:rPr lang="fr-FR" sz="3600" dirty="0" smtClean="0">
                <a:solidFill>
                  <a:schemeClr val="tx1"/>
                </a:solidFill>
              </a:rPr>
              <a:t>3- La compassion et l’opposition sont deux attitudes à éviter dans la prise en charge du paranoïaque au risque de se voir inclure dans son délire.</a:t>
            </a:r>
          </a:p>
          <a:p>
            <a:pPr>
              <a:lnSpc>
                <a:spcPct val="150000"/>
              </a:lnSpc>
            </a:pPr>
            <a:r>
              <a:rPr lang="fr-FR" sz="3600" dirty="0" smtClean="0">
                <a:solidFill>
                  <a:schemeClr val="tx1"/>
                </a:solidFill>
              </a:rPr>
              <a:t>			vrai			faux</a:t>
            </a:r>
            <a:endParaRPr lang="fr-FR" sz="4000" u="none" strike="noStrike" dirty="0">
              <a:solidFill>
                <a:schemeClr val="tx1"/>
              </a:solidFill>
              <a:effectLst/>
              <a:uFill>
                <a:solidFill>
                  <a:srgbClr val="000000"/>
                </a:solidFill>
              </a:uFill>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805796225"/>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7A70F2-A536-4832-B090-14416EA5BA5E}"/>
              </a:ext>
            </a:extLst>
          </p:cNvPr>
          <p:cNvSpPr>
            <a:spLocks noGrp="1"/>
          </p:cNvSpPr>
          <p:nvPr>
            <p:ph type="title"/>
          </p:nvPr>
        </p:nvSpPr>
        <p:spPr/>
        <p:txBody>
          <a:bodyPr/>
          <a:lstStyle/>
          <a:p>
            <a:r>
              <a:rPr lang="fr-CI" dirty="0"/>
              <a:t> </a:t>
            </a:r>
          </a:p>
        </p:txBody>
      </p:sp>
      <p:pic>
        <p:nvPicPr>
          <p:cNvPr id="4" name="Espace réservé du contenu 5">
            <a:extLst>
              <a:ext uri="{FF2B5EF4-FFF2-40B4-BE49-F238E27FC236}">
                <a16:creationId xmlns:a16="http://schemas.microsoft.com/office/drawing/2014/main" id="{A79AD0FB-FE6A-4923-BC43-7107C9A577A5}"/>
              </a:ext>
            </a:extLst>
          </p:cNvPr>
          <p:cNvPicPr>
            <a:picLocks noGrp="1" noChangeAspect="1"/>
          </p:cNvPicPr>
          <p:nvPr>
            <p:ph idx="1"/>
          </p:nvPr>
        </p:nvPicPr>
        <p:blipFill>
          <a:blip r:embed="rId2"/>
          <a:stretch>
            <a:fillRect/>
          </a:stretch>
        </p:blipFill>
        <p:spPr>
          <a:xfrm>
            <a:off x="2511188" y="651918"/>
            <a:ext cx="6933063" cy="4602470"/>
          </a:xfrm>
          <a:prstGeom prst="rect">
            <a:avLst/>
          </a:prstGeom>
        </p:spPr>
      </p:pic>
      <p:pic>
        <p:nvPicPr>
          <p:cNvPr id="5" name="Picture 3" descr="AG00373_">
            <a:extLst>
              <a:ext uri="{FF2B5EF4-FFF2-40B4-BE49-F238E27FC236}">
                <a16:creationId xmlns:a16="http://schemas.microsoft.com/office/drawing/2014/main" id="{4192ECD9-A6D5-461B-BFA0-3555BCB914B4}"/>
              </a:ext>
            </a:extLst>
          </p:cNvPr>
          <p:cNvPicPr>
            <a:picLocks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flipH="1">
            <a:off x="-1" y="4256373"/>
            <a:ext cx="2356984" cy="242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AG00373_">
            <a:extLst>
              <a:ext uri="{FF2B5EF4-FFF2-40B4-BE49-F238E27FC236}">
                <a16:creationId xmlns:a16="http://schemas.microsoft.com/office/drawing/2014/main" id="{47DE6839-C9A8-4F67-89CC-81C792AB6B02}"/>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835015" y="4328134"/>
            <a:ext cx="2356985" cy="2336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Espace réservé de la date 6">
            <a:extLst>
              <a:ext uri="{FF2B5EF4-FFF2-40B4-BE49-F238E27FC236}">
                <a16:creationId xmlns:a16="http://schemas.microsoft.com/office/drawing/2014/main" id="{00C8A457-37DE-464B-B1EB-E27B6F216B2E}"/>
              </a:ext>
            </a:extLst>
          </p:cNvPr>
          <p:cNvSpPr>
            <a:spLocks noGrp="1"/>
          </p:cNvSpPr>
          <p:nvPr>
            <p:ph type="dt" sz="half" idx="10"/>
          </p:nvPr>
        </p:nvSpPr>
        <p:spPr/>
        <p:txBody>
          <a:bodyPr/>
          <a:lstStyle/>
          <a:p>
            <a:fld id="{8FD405D7-5D38-428A-8CC2-F9E854823807}" type="datetime1">
              <a:rPr lang="fr-FR" smtClean="0"/>
              <a:pPr/>
              <a:t>15/05/2026</a:t>
            </a:fld>
            <a:endParaRPr lang="fr-FR"/>
          </a:p>
        </p:txBody>
      </p:sp>
    </p:spTree>
    <p:extLst>
      <p:ext uri="{BB962C8B-B14F-4D97-AF65-F5344CB8AC3E}">
        <p14:creationId xmlns:p14="http://schemas.microsoft.com/office/powerpoint/2010/main" val="20443452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E30FD7-2A79-46D0-AC68-C5DFD745E11B}"/>
              </a:ext>
            </a:extLst>
          </p:cNvPr>
          <p:cNvSpPr>
            <a:spLocks noGrp="1"/>
          </p:cNvSpPr>
          <p:nvPr>
            <p:ph type="title"/>
          </p:nvPr>
        </p:nvSpPr>
        <p:spPr>
          <a:xfrm>
            <a:off x="214313" y="2758952"/>
            <a:ext cx="11687175" cy="703385"/>
          </a:xfrm>
        </p:spPr>
        <p:txBody>
          <a:bodyPr>
            <a:normAutofit fontScale="90000"/>
          </a:bodyPr>
          <a:lstStyle/>
          <a:p>
            <a:pPr algn="ctr">
              <a:lnSpc>
                <a:spcPct val="115000"/>
              </a:lnSpc>
            </a:pPr>
            <a:r>
              <a:rPr lang="fr-FR" sz="4000" b="1" dirty="0" smtClean="0">
                <a:solidFill>
                  <a:srgbClr val="FF0000"/>
                </a:solidFill>
                <a:latin typeface="+mj-lt"/>
                <a:cs typeface="Times New Roman" pitchFamily="18" charset="0"/>
              </a:rPr>
              <a:t>CHAPITRE III: BOUFFEE DELIRANTE  AIGUE</a:t>
            </a:r>
            <a:endParaRPr lang="fr-FR" sz="1800" dirty="0">
              <a:solidFill>
                <a:srgbClr val="FF0000"/>
              </a:solidFill>
              <a:effectLst/>
              <a:latin typeface="+mj-lt"/>
              <a:ea typeface="Calibri" panose="020F0502020204030204" pitchFamily="34" charset="0"/>
            </a:endParaRPr>
          </a:p>
        </p:txBody>
      </p:sp>
    </p:spTree>
    <p:extLst>
      <p:ext uri="{BB962C8B-B14F-4D97-AF65-F5344CB8AC3E}">
        <p14:creationId xmlns:p14="http://schemas.microsoft.com/office/powerpoint/2010/main" val="39730080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74469B-DF38-465F-9104-5C7E1608B78B}"/>
              </a:ext>
            </a:extLst>
          </p:cNvPr>
          <p:cNvSpPr>
            <a:spLocks noGrp="1"/>
          </p:cNvSpPr>
          <p:nvPr>
            <p:ph type="ctrTitle"/>
          </p:nvPr>
        </p:nvSpPr>
        <p:spPr>
          <a:xfrm>
            <a:off x="1417393" y="200025"/>
            <a:ext cx="9144000" cy="835269"/>
          </a:xfrm>
        </p:spPr>
        <p:txBody>
          <a:bodyPr>
            <a:normAutofit/>
          </a:bodyPr>
          <a:lstStyle/>
          <a:p>
            <a:r>
              <a:rPr lang="fr-FR" sz="4000" b="1" dirty="0" smtClean="0">
                <a:solidFill>
                  <a:srgbClr val="FF0000"/>
                </a:solidFill>
                <a:latin typeface="+mj-lt"/>
                <a:cs typeface="Times New Roman" pitchFamily="18" charset="0"/>
              </a:rPr>
              <a:t>PLAN DU COURS</a:t>
            </a:r>
            <a:endParaRPr lang="fr-FR" sz="4400" dirty="0">
              <a:solidFill>
                <a:srgbClr val="FF0000"/>
              </a:solidFill>
              <a:latin typeface="+mj-lt"/>
              <a:cs typeface="Arial" panose="020B0604020202020204" pitchFamily="34" charset="0"/>
            </a:endParaRPr>
          </a:p>
        </p:txBody>
      </p:sp>
      <p:sp>
        <p:nvSpPr>
          <p:cNvPr id="5" name="Sous-titre 4"/>
          <p:cNvSpPr>
            <a:spLocks noGrp="1"/>
          </p:cNvSpPr>
          <p:nvPr>
            <p:ph type="subTitle" idx="1"/>
          </p:nvPr>
        </p:nvSpPr>
        <p:spPr>
          <a:xfrm>
            <a:off x="185738" y="1243013"/>
            <a:ext cx="10482262" cy="4986337"/>
          </a:xfrm>
        </p:spPr>
        <p:txBody>
          <a:bodyPr>
            <a:normAutofit fontScale="92500" lnSpcReduction="10000"/>
          </a:bodyPr>
          <a:lstStyle/>
          <a:p>
            <a:pPr algn="l">
              <a:lnSpc>
                <a:spcPct val="150000"/>
              </a:lnSpc>
            </a:pPr>
            <a:r>
              <a:rPr lang="fr-FR" sz="3500" dirty="0" smtClean="0">
                <a:latin typeface="Times New Roman" pitchFamily="18" charset="0"/>
                <a:cs typeface="Times New Roman" pitchFamily="18" charset="0"/>
              </a:rPr>
              <a:t>I-Définition </a:t>
            </a:r>
          </a:p>
          <a:p>
            <a:pPr algn="l">
              <a:lnSpc>
                <a:spcPct val="150000"/>
              </a:lnSpc>
            </a:pPr>
            <a:r>
              <a:rPr lang="fr-FR" sz="3500" dirty="0" smtClean="0">
                <a:latin typeface="Times New Roman" pitchFamily="18" charset="0"/>
                <a:cs typeface="Times New Roman" pitchFamily="18" charset="0"/>
              </a:rPr>
              <a:t>II-Etiologie </a:t>
            </a:r>
          </a:p>
          <a:p>
            <a:pPr algn="l">
              <a:lnSpc>
                <a:spcPct val="150000"/>
              </a:lnSpc>
            </a:pPr>
            <a:r>
              <a:rPr lang="fr-FR" sz="3500" dirty="0" smtClean="0">
                <a:latin typeface="Times New Roman" pitchFamily="18" charset="0"/>
                <a:cs typeface="Times New Roman" pitchFamily="18" charset="0"/>
              </a:rPr>
              <a:t>III-Description clinique </a:t>
            </a:r>
          </a:p>
          <a:p>
            <a:pPr algn="l">
              <a:lnSpc>
                <a:spcPct val="150000"/>
              </a:lnSpc>
            </a:pPr>
            <a:r>
              <a:rPr lang="fr-FR" sz="3500" dirty="0" smtClean="0">
                <a:latin typeface="Times New Roman" pitchFamily="18" charset="0"/>
                <a:cs typeface="Times New Roman" pitchFamily="18" charset="0"/>
              </a:rPr>
              <a:t>IV-Evolution  </a:t>
            </a:r>
          </a:p>
          <a:p>
            <a:pPr algn="l">
              <a:lnSpc>
                <a:spcPct val="150000"/>
              </a:lnSpc>
            </a:pPr>
            <a:r>
              <a:rPr lang="fr-FR" sz="3500" dirty="0" smtClean="0">
                <a:latin typeface="Times New Roman" pitchFamily="18" charset="0"/>
                <a:cs typeface="Times New Roman" pitchFamily="18" charset="0"/>
              </a:rPr>
              <a:t>V-Traitement </a:t>
            </a:r>
          </a:p>
          <a:p>
            <a:pPr algn="l">
              <a:lnSpc>
                <a:spcPct val="150000"/>
              </a:lnSpc>
            </a:pPr>
            <a:r>
              <a:rPr lang="fr-FR" sz="3500" dirty="0" smtClean="0">
                <a:latin typeface="Times New Roman" pitchFamily="18" charset="0"/>
                <a:cs typeface="Times New Roman" pitchFamily="18" charset="0"/>
              </a:rPr>
              <a:t>VI- Rôle de l’auxiliaire</a:t>
            </a:r>
            <a:endParaRPr lang="fr-FR" dirty="0"/>
          </a:p>
        </p:txBody>
      </p:sp>
    </p:spTree>
    <p:extLst>
      <p:ext uri="{BB962C8B-B14F-4D97-AF65-F5344CB8AC3E}">
        <p14:creationId xmlns:p14="http://schemas.microsoft.com/office/powerpoint/2010/main" val="273514953"/>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233CE7-AEB3-442A-B1AA-65E5AA38A8DB}"/>
              </a:ext>
            </a:extLst>
          </p:cNvPr>
          <p:cNvSpPr>
            <a:spLocks noGrp="1"/>
          </p:cNvSpPr>
          <p:nvPr>
            <p:ph type="ctrTitle"/>
          </p:nvPr>
        </p:nvSpPr>
        <p:spPr>
          <a:xfrm>
            <a:off x="1524000" y="328246"/>
            <a:ext cx="9144000" cy="961291"/>
          </a:xfrm>
        </p:spPr>
        <p:txBody>
          <a:bodyPr>
            <a:normAutofit/>
          </a:bodyPr>
          <a:lstStyle/>
          <a:p>
            <a:r>
              <a:rPr lang="fr-FR" sz="4000" b="1" dirty="0" smtClean="0">
                <a:solidFill>
                  <a:srgbClr val="FF0000"/>
                </a:solidFill>
                <a:latin typeface="+mj-lt"/>
                <a:cs typeface="Times New Roman" pitchFamily="18" charset="0"/>
              </a:rPr>
              <a:t>I- DEFINITION</a:t>
            </a:r>
            <a:endParaRPr lang="fr-FR" sz="8000" b="1" dirty="0">
              <a:solidFill>
                <a:srgbClr val="FF0000"/>
              </a:solidFill>
              <a:latin typeface="+mj-lt"/>
              <a:cs typeface="Arial" panose="020B0604020202020204" pitchFamily="34" charset="0"/>
            </a:endParaRPr>
          </a:p>
        </p:txBody>
      </p:sp>
      <p:sp>
        <p:nvSpPr>
          <p:cNvPr id="3" name="Sous-titre 2">
            <a:extLst>
              <a:ext uri="{FF2B5EF4-FFF2-40B4-BE49-F238E27FC236}">
                <a16:creationId xmlns:a16="http://schemas.microsoft.com/office/drawing/2014/main" id="{2EF14B1E-4AD4-487E-992B-98FDBC017D8A}"/>
              </a:ext>
            </a:extLst>
          </p:cNvPr>
          <p:cNvSpPr>
            <a:spLocks noGrp="1"/>
          </p:cNvSpPr>
          <p:nvPr>
            <p:ph type="subTitle" idx="1"/>
          </p:nvPr>
        </p:nvSpPr>
        <p:spPr>
          <a:xfrm>
            <a:off x="375138" y="1289537"/>
            <a:ext cx="11488616" cy="4876801"/>
          </a:xfrm>
        </p:spPr>
        <p:txBody>
          <a:bodyPr>
            <a:normAutofit/>
          </a:bodyPr>
          <a:lstStyle/>
          <a:p>
            <a:pPr algn="l">
              <a:lnSpc>
                <a:spcPct val="120000"/>
              </a:lnSpc>
            </a:pPr>
            <a:endParaRPr lang="fr-FR"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algn="l">
              <a:lnSpc>
                <a:spcPct val="150000"/>
              </a:lnSpc>
            </a:pPr>
            <a:r>
              <a:rPr lang="fr-FR" sz="3600" dirty="0" smtClean="0">
                <a:latin typeface="Times New Roman" pitchFamily="18" charset="0"/>
                <a:cs typeface="Times New Roman" pitchFamily="18" charset="0"/>
              </a:rPr>
              <a:t>La Bouffée Délirante Aiguë est la survenue brutale d’un délire avec plusieurs thèmes délirants sans enchainement logique.</a:t>
            </a:r>
            <a:endParaRPr lang="fr-FR" sz="4000" dirty="0">
              <a:latin typeface="Arial" panose="020B060402020202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2100589272"/>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E30FD7-2A79-46D0-AC68-C5DFD745E11B}"/>
              </a:ext>
            </a:extLst>
          </p:cNvPr>
          <p:cNvSpPr>
            <a:spLocks noGrp="1"/>
          </p:cNvSpPr>
          <p:nvPr>
            <p:ph type="title"/>
          </p:nvPr>
        </p:nvSpPr>
        <p:spPr>
          <a:xfrm>
            <a:off x="838200" y="0"/>
            <a:ext cx="10515600" cy="928838"/>
          </a:xfrm>
        </p:spPr>
        <p:txBody>
          <a:bodyPr>
            <a:normAutofit/>
          </a:bodyPr>
          <a:lstStyle/>
          <a:p>
            <a:pPr algn="ctr"/>
            <a:r>
              <a:rPr lang="fr-FR" sz="4000" b="1" dirty="0" smtClean="0">
                <a:solidFill>
                  <a:srgbClr val="FF0000"/>
                </a:solidFill>
                <a:latin typeface="+mj-lt"/>
                <a:cs typeface="Times New Roman" pitchFamily="18" charset="0"/>
              </a:rPr>
              <a:t>II- ETIOLOGIE</a:t>
            </a:r>
            <a:endParaRPr lang="fr-FR" sz="4000" b="1" dirty="0">
              <a:solidFill>
                <a:srgbClr val="FF0000"/>
              </a:solidFill>
              <a:latin typeface="+mj-lt"/>
            </a:endParaRPr>
          </a:p>
        </p:txBody>
      </p:sp>
      <p:sp>
        <p:nvSpPr>
          <p:cNvPr id="6" name="Rectangle 5"/>
          <p:cNvSpPr/>
          <p:nvPr/>
        </p:nvSpPr>
        <p:spPr>
          <a:xfrm>
            <a:off x="0" y="1114202"/>
            <a:ext cx="11415713" cy="5174493"/>
          </a:xfrm>
          <a:prstGeom prst="rect">
            <a:avLst/>
          </a:prstGeom>
        </p:spPr>
        <p:txBody>
          <a:bodyPr wrap="square">
            <a:spAutoFit/>
          </a:bodyPr>
          <a:lstStyle/>
          <a:p>
            <a:pPr>
              <a:lnSpc>
                <a:spcPct val="150000"/>
              </a:lnSpc>
              <a:buNone/>
            </a:pPr>
            <a:r>
              <a:rPr lang="fr-FR" sz="3200" dirty="0" smtClean="0">
                <a:latin typeface="Times New Roman" pitchFamily="18" charset="0"/>
                <a:cs typeface="Times New Roman" pitchFamily="18" charset="0"/>
              </a:rPr>
              <a:t>-Intoxication </a:t>
            </a:r>
          </a:p>
          <a:p>
            <a:pPr>
              <a:lnSpc>
                <a:spcPct val="150000"/>
              </a:lnSpc>
              <a:buNone/>
            </a:pPr>
            <a:r>
              <a:rPr lang="fr-FR" sz="3200" dirty="0" smtClean="0">
                <a:latin typeface="Times New Roman" pitchFamily="18" charset="0"/>
                <a:cs typeface="Times New Roman" pitchFamily="18" charset="0"/>
              </a:rPr>
              <a:t>-Stress </a:t>
            </a:r>
          </a:p>
          <a:p>
            <a:pPr>
              <a:lnSpc>
                <a:spcPct val="150000"/>
              </a:lnSpc>
              <a:buNone/>
            </a:pPr>
            <a:r>
              <a:rPr lang="fr-FR" sz="3200" dirty="0" smtClean="0">
                <a:latin typeface="Times New Roman" pitchFamily="18" charset="0"/>
                <a:cs typeface="Times New Roman" pitchFamily="18" charset="0"/>
              </a:rPr>
              <a:t>-Traumatisme émotionnel </a:t>
            </a:r>
          </a:p>
          <a:p>
            <a:pPr>
              <a:lnSpc>
                <a:spcPct val="150000"/>
              </a:lnSpc>
              <a:buNone/>
            </a:pPr>
            <a:r>
              <a:rPr lang="fr-FR" sz="3200" dirty="0" smtClean="0">
                <a:latin typeface="Times New Roman" pitchFamily="18" charset="0"/>
                <a:cs typeface="Times New Roman" pitchFamily="18" charset="0"/>
              </a:rPr>
              <a:t>-infections </a:t>
            </a:r>
          </a:p>
          <a:p>
            <a:pPr>
              <a:lnSpc>
                <a:spcPct val="150000"/>
              </a:lnSpc>
              <a:buNone/>
            </a:pPr>
            <a:r>
              <a:rPr lang="fr-FR" sz="3200" dirty="0" smtClean="0">
                <a:latin typeface="Times New Roman" pitchFamily="18" charset="0"/>
                <a:cs typeface="Times New Roman" pitchFamily="18" charset="0"/>
              </a:rPr>
              <a:t>-traumatisme crânien </a:t>
            </a:r>
          </a:p>
          <a:p>
            <a:pPr>
              <a:lnSpc>
                <a:spcPct val="150000"/>
              </a:lnSpc>
              <a:buNone/>
            </a:pPr>
            <a:r>
              <a:rPr lang="fr-FR" sz="3200" dirty="0" smtClean="0">
                <a:latin typeface="Times New Roman" pitchFamily="18" charset="0"/>
                <a:cs typeface="Times New Roman" pitchFamily="18" charset="0"/>
              </a:rPr>
              <a:t>-Tumeur </a:t>
            </a:r>
          </a:p>
          <a:p>
            <a:pPr>
              <a:lnSpc>
                <a:spcPct val="150000"/>
              </a:lnSpc>
              <a:buNone/>
            </a:pPr>
            <a:r>
              <a:rPr lang="fr-FR" sz="3200" dirty="0" smtClean="0">
                <a:latin typeface="Times New Roman" pitchFamily="18" charset="0"/>
                <a:cs typeface="Times New Roman" pitchFamily="18" charset="0"/>
              </a:rPr>
              <a:t>-Accouchement (</a:t>
            </a:r>
            <a:r>
              <a:rPr lang="fr-FR" sz="3200" i="1" dirty="0" smtClean="0">
                <a:latin typeface="Times New Roman" pitchFamily="18" charset="0"/>
                <a:cs typeface="Times New Roman" pitchFamily="18" charset="0"/>
              </a:rPr>
              <a:t>psychoses puerpérales) </a:t>
            </a:r>
            <a:r>
              <a:rPr lang="fr-FR" sz="3200" b="1" dirty="0" smtClean="0">
                <a:latin typeface="Times New Roman" pitchFamily="18" charset="0"/>
                <a:cs typeface="Times New Roman" pitchFamily="18" charset="0"/>
              </a:rPr>
              <a:t>[2]</a:t>
            </a:r>
            <a:r>
              <a:rPr lang="fr-FR" b="1" dirty="0" smtClean="0">
                <a:latin typeface="Times New Roman" pitchFamily="18" charset="0"/>
                <a:cs typeface="Times New Roman" pitchFamily="18" charset="0"/>
              </a:rPr>
              <a:t>.</a:t>
            </a:r>
            <a:endParaRPr lang="fr-FR" dirty="0"/>
          </a:p>
        </p:txBody>
      </p:sp>
    </p:spTree>
    <p:extLst>
      <p:ext uri="{BB962C8B-B14F-4D97-AF65-F5344CB8AC3E}">
        <p14:creationId xmlns:p14="http://schemas.microsoft.com/office/powerpoint/2010/main" val="2236821463"/>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4D8831-35C8-41AA-9077-8931D54D51A6}"/>
              </a:ext>
            </a:extLst>
          </p:cNvPr>
          <p:cNvSpPr>
            <a:spLocks noGrp="1"/>
          </p:cNvSpPr>
          <p:nvPr>
            <p:ph type="title"/>
          </p:nvPr>
        </p:nvSpPr>
        <p:spPr>
          <a:xfrm>
            <a:off x="920261" y="171450"/>
            <a:ext cx="10515600" cy="868681"/>
          </a:xfrm>
        </p:spPr>
        <p:txBody>
          <a:bodyPr>
            <a:normAutofit/>
          </a:bodyPr>
          <a:lstStyle/>
          <a:p>
            <a:pPr algn="ctr"/>
            <a:r>
              <a:rPr lang="fr-FR" sz="4000" b="1" dirty="0" smtClean="0">
                <a:solidFill>
                  <a:srgbClr val="FF0000"/>
                </a:solidFill>
                <a:latin typeface="+mj-lt"/>
                <a:cs typeface="Times New Roman" pitchFamily="18" charset="0"/>
              </a:rPr>
              <a:t>III- DESCRIPTION CLINIQUE</a:t>
            </a:r>
            <a:endParaRPr lang="fr-FR" sz="4400" b="1" dirty="0">
              <a:solidFill>
                <a:srgbClr val="FF0000"/>
              </a:solidFill>
              <a:latin typeface="+mj-lt"/>
            </a:endParaRPr>
          </a:p>
        </p:txBody>
      </p:sp>
      <p:sp>
        <p:nvSpPr>
          <p:cNvPr id="3" name="Espace réservé du texte 2">
            <a:extLst>
              <a:ext uri="{FF2B5EF4-FFF2-40B4-BE49-F238E27FC236}">
                <a16:creationId xmlns:a16="http://schemas.microsoft.com/office/drawing/2014/main" id="{7BD13E01-142A-48E6-A404-DE38FFC355C4}"/>
              </a:ext>
            </a:extLst>
          </p:cNvPr>
          <p:cNvSpPr>
            <a:spLocks noGrp="1"/>
          </p:cNvSpPr>
          <p:nvPr>
            <p:ph type="body" idx="1"/>
          </p:nvPr>
        </p:nvSpPr>
        <p:spPr>
          <a:xfrm>
            <a:off x="562708" y="1143000"/>
            <a:ext cx="11230707" cy="5143500"/>
          </a:xfrm>
        </p:spPr>
        <p:txBody>
          <a:bodyPr>
            <a:normAutofit fontScale="77500" lnSpcReduction="20000"/>
          </a:bodyPr>
          <a:lstStyle/>
          <a:p>
            <a:pPr lvl="1" fontAlgn="base"/>
            <a:r>
              <a:rPr lang="fr-FR" sz="128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fr-FR" sz="1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286385" marR="5715" indent="-6350">
              <a:lnSpc>
                <a:spcPct val="146000"/>
              </a:lnSpc>
              <a:spcAft>
                <a:spcPts val="1610"/>
              </a:spcAft>
            </a:pPr>
            <a:endParaRPr lang="fr-FR" sz="12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277495">
              <a:lnSpc>
                <a:spcPct val="115000"/>
              </a:lnSpc>
              <a:spcAft>
                <a:spcPts val="1575"/>
              </a:spcAft>
            </a:pPr>
            <a:r>
              <a:rPr lang="fr-FR" sz="1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fr-FR" sz="12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lvl="1" fontAlgn="base"/>
            <a:endParaRPr lang="fr-FR" sz="3600" u="sng" dirty="0">
              <a:solidFill>
                <a:srgbClr val="FF0000"/>
              </a:solidFill>
              <a:latin typeface="Arial" panose="020B0604020202020204" pitchFamily="34" charset="0"/>
              <a:cs typeface="Arial" panose="020B0604020202020204" pitchFamily="34" charset="0"/>
            </a:endParaRPr>
          </a:p>
          <a:p>
            <a:endParaRPr lang="fr-FR" dirty="0"/>
          </a:p>
        </p:txBody>
      </p:sp>
      <p:sp>
        <p:nvSpPr>
          <p:cNvPr id="4" name="Rectangle 3"/>
          <p:cNvSpPr/>
          <p:nvPr/>
        </p:nvSpPr>
        <p:spPr>
          <a:xfrm>
            <a:off x="214313" y="865334"/>
            <a:ext cx="11415712" cy="5992666"/>
          </a:xfrm>
          <a:prstGeom prst="rect">
            <a:avLst/>
          </a:prstGeom>
        </p:spPr>
        <p:txBody>
          <a:bodyPr wrap="square">
            <a:spAutoFit/>
          </a:bodyPr>
          <a:lstStyle/>
          <a:p>
            <a:pPr>
              <a:lnSpc>
                <a:spcPct val="160000"/>
              </a:lnSpc>
              <a:buNone/>
            </a:pPr>
            <a:r>
              <a:rPr lang="fr-FR" sz="3200" b="1" dirty="0" smtClean="0">
                <a:latin typeface="Times New Roman" pitchFamily="18" charset="0"/>
                <a:cs typeface="Times New Roman" pitchFamily="18" charset="0"/>
              </a:rPr>
              <a:t>*Le délire :</a:t>
            </a:r>
            <a:r>
              <a:rPr lang="fr-FR" sz="3200" dirty="0" smtClean="0">
                <a:latin typeface="Times New Roman" pitchFamily="18" charset="0"/>
                <a:cs typeface="Times New Roman" pitchFamily="18" charset="0"/>
              </a:rPr>
              <a:t> il apparaît de façon brutale. </a:t>
            </a:r>
          </a:p>
          <a:p>
            <a:pPr>
              <a:lnSpc>
                <a:spcPct val="160000"/>
              </a:lnSpc>
              <a:buNone/>
            </a:pPr>
            <a:r>
              <a:rPr lang="fr-FR" sz="3200" dirty="0" smtClean="0">
                <a:latin typeface="Times New Roman" pitchFamily="18" charset="0"/>
                <a:cs typeface="Times New Roman" pitchFamily="18" charset="0"/>
              </a:rPr>
              <a:t>-Les hallucinations auditive et les troubles du comportement seront là dès le début.</a:t>
            </a:r>
          </a:p>
          <a:p>
            <a:pPr>
              <a:lnSpc>
                <a:spcPct val="160000"/>
              </a:lnSpc>
              <a:buNone/>
            </a:pPr>
            <a:r>
              <a:rPr lang="fr-FR" sz="3200" dirty="0" smtClean="0">
                <a:latin typeface="Times New Roman" pitchFamily="18" charset="0"/>
                <a:cs typeface="Times New Roman" pitchFamily="18" charset="0"/>
              </a:rPr>
              <a:t>-Le patient dit qu’on est contre lui, qu’il est l’enfant d’un homme célèbre…  </a:t>
            </a:r>
          </a:p>
          <a:p>
            <a:pPr>
              <a:lnSpc>
                <a:spcPct val="160000"/>
              </a:lnSpc>
              <a:buNone/>
            </a:pPr>
            <a:r>
              <a:rPr lang="fr-FR" sz="3200" dirty="0" smtClean="0">
                <a:latin typeface="Times New Roman" pitchFamily="18" charset="0"/>
                <a:cs typeface="Times New Roman" pitchFamily="18" charset="0"/>
              </a:rPr>
              <a:t>-Le patient a des d'hallucinations auditives. Le sujet aura tendance à interpréter. Le sujet passe d'un thème à l'autre. </a:t>
            </a:r>
            <a:r>
              <a:rPr lang="fr-FR" sz="2800" dirty="0" smtClean="0">
                <a:latin typeface="Times New Roman" pitchFamily="18" charset="0"/>
                <a:cs typeface="Times New Roman" pitchFamily="18" charset="0"/>
              </a:rPr>
              <a:t> </a:t>
            </a:r>
          </a:p>
          <a:p>
            <a:pPr>
              <a:lnSpc>
                <a:spcPct val="160000"/>
              </a:lnSpc>
              <a:buNone/>
            </a:pPr>
            <a:endParaRPr lang="fr-FR" dirty="0"/>
          </a:p>
        </p:txBody>
      </p:sp>
    </p:spTree>
    <p:extLst>
      <p:ext uri="{BB962C8B-B14F-4D97-AF65-F5344CB8AC3E}">
        <p14:creationId xmlns:p14="http://schemas.microsoft.com/office/powerpoint/2010/main" val="745379497"/>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4D8831-35C8-41AA-9077-8931D54D51A6}"/>
              </a:ext>
            </a:extLst>
          </p:cNvPr>
          <p:cNvSpPr>
            <a:spLocks noGrp="1"/>
          </p:cNvSpPr>
          <p:nvPr>
            <p:ph type="title"/>
          </p:nvPr>
        </p:nvSpPr>
        <p:spPr>
          <a:xfrm>
            <a:off x="920261" y="171450"/>
            <a:ext cx="10515600" cy="868681"/>
          </a:xfrm>
        </p:spPr>
        <p:txBody>
          <a:bodyPr>
            <a:normAutofit/>
          </a:bodyPr>
          <a:lstStyle/>
          <a:p>
            <a:pPr algn="ctr"/>
            <a:r>
              <a:rPr lang="fr-FR" sz="4000" b="1" dirty="0" smtClean="0">
                <a:solidFill>
                  <a:srgbClr val="FF0000"/>
                </a:solidFill>
                <a:latin typeface="+mj-lt"/>
                <a:cs typeface="Times New Roman" pitchFamily="18" charset="0"/>
              </a:rPr>
              <a:t>III- DESCRIPTION CLINIQUE</a:t>
            </a:r>
            <a:endParaRPr lang="fr-FR" sz="4400" b="1" dirty="0">
              <a:solidFill>
                <a:srgbClr val="FF0000"/>
              </a:solidFill>
              <a:latin typeface="+mj-lt"/>
            </a:endParaRPr>
          </a:p>
        </p:txBody>
      </p:sp>
      <p:sp>
        <p:nvSpPr>
          <p:cNvPr id="3" name="Espace réservé du texte 2">
            <a:extLst>
              <a:ext uri="{FF2B5EF4-FFF2-40B4-BE49-F238E27FC236}">
                <a16:creationId xmlns:a16="http://schemas.microsoft.com/office/drawing/2014/main" id="{7BD13E01-142A-48E6-A404-DE38FFC355C4}"/>
              </a:ext>
            </a:extLst>
          </p:cNvPr>
          <p:cNvSpPr>
            <a:spLocks noGrp="1"/>
          </p:cNvSpPr>
          <p:nvPr>
            <p:ph type="body" idx="1"/>
          </p:nvPr>
        </p:nvSpPr>
        <p:spPr>
          <a:xfrm>
            <a:off x="562708" y="1143000"/>
            <a:ext cx="11230707" cy="5143500"/>
          </a:xfrm>
        </p:spPr>
        <p:txBody>
          <a:bodyPr>
            <a:normAutofit fontScale="77500" lnSpcReduction="20000"/>
          </a:bodyPr>
          <a:lstStyle/>
          <a:p>
            <a:pPr lvl="1" fontAlgn="base"/>
            <a:r>
              <a:rPr lang="fr-FR" sz="128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fr-FR" sz="1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286385" marR="5715" indent="-6350">
              <a:lnSpc>
                <a:spcPct val="146000"/>
              </a:lnSpc>
              <a:spcAft>
                <a:spcPts val="1610"/>
              </a:spcAft>
            </a:pPr>
            <a:endParaRPr lang="fr-FR" sz="12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277495">
              <a:lnSpc>
                <a:spcPct val="115000"/>
              </a:lnSpc>
              <a:spcAft>
                <a:spcPts val="1575"/>
              </a:spcAft>
            </a:pPr>
            <a:r>
              <a:rPr lang="fr-FR" sz="1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fr-FR" sz="12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lvl="1" fontAlgn="base"/>
            <a:endParaRPr lang="fr-FR" sz="3600" u="sng" dirty="0">
              <a:solidFill>
                <a:srgbClr val="FF0000"/>
              </a:solidFill>
              <a:latin typeface="Arial" panose="020B0604020202020204" pitchFamily="34" charset="0"/>
              <a:cs typeface="Arial" panose="020B0604020202020204" pitchFamily="34" charset="0"/>
            </a:endParaRPr>
          </a:p>
          <a:p>
            <a:endParaRPr lang="fr-FR" dirty="0"/>
          </a:p>
        </p:txBody>
      </p:sp>
      <p:sp>
        <p:nvSpPr>
          <p:cNvPr id="4" name="Rectangle 3"/>
          <p:cNvSpPr/>
          <p:nvPr/>
        </p:nvSpPr>
        <p:spPr>
          <a:xfrm>
            <a:off x="328613" y="1388442"/>
            <a:ext cx="11415712" cy="2440540"/>
          </a:xfrm>
          <a:prstGeom prst="rect">
            <a:avLst/>
          </a:prstGeom>
        </p:spPr>
        <p:txBody>
          <a:bodyPr wrap="square">
            <a:spAutoFit/>
          </a:bodyPr>
          <a:lstStyle/>
          <a:p>
            <a:pPr>
              <a:lnSpc>
                <a:spcPct val="160000"/>
              </a:lnSpc>
              <a:buNone/>
            </a:pPr>
            <a:endParaRPr lang="fr-FR" sz="2800" dirty="0" smtClean="0">
              <a:latin typeface="Times New Roman" pitchFamily="18" charset="0"/>
              <a:cs typeface="Times New Roman" pitchFamily="18" charset="0"/>
            </a:endParaRPr>
          </a:p>
          <a:p>
            <a:pPr>
              <a:lnSpc>
                <a:spcPct val="160000"/>
              </a:lnSpc>
              <a:buNone/>
            </a:pPr>
            <a:r>
              <a:rPr lang="fr-FR" sz="3600" b="1" dirty="0" smtClean="0">
                <a:latin typeface="Times New Roman" pitchFamily="18" charset="0"/>
                <a:cs typeface="Times New Roman" pitchFamily="18" charset="0"/>
              </a:rPr>
              <a:t>*Le vécu : </a:t>
            </a:r>
            <a:r>
              <a:rPr lang="fr-FR" sz="3600" dirty="0" smtClean="0">
                <a:latin typeface="Times New Roman" pitchFamily="18" charset="0"/>
                <a:cs typeface="Times New Roman" pitchFamily="18" charset="0"/>
              </a:rPr>
              <a:t>Il y aura ainsi une adhésion absolue du sujet à son délire, avec réactions. </a:t>
            </a:r>
            <a:endParaRPr lang="fr-FR" sz="3600" dirty="0"/>
          </a:p>
        </p:txBody>
      </p:sp>
    </p:spTree>
    <p:extLst>
      <p:ext uri="{BB962C8B-B14F-4D97-AF65-F5344CB8AC3E}">
        <p14:creationId xmlns:p14="http://schemas.microsoft.com/office/powerpoint/2010/main" val="745379497"/>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A31293-EB66-4B1B-9918-789FB5853DEA}"/>
              </a:ext>
            </a:extLst>
          </p:cNvPr>
          <p:cNvSpPr>
            <a:spLocks noGrp="1"/>
          </p:cNvSpPr>
          <p:nvPr>
            <p:ph type="title"/>
          </p:nvPr>
        </p:nvSpPr>
        <p:spPr>
          <a:xfrm>
            <a:off x="925514" y="171450"/>
            <a:ext cx="9732961" cy="800832"/>
          </a:xfrm>
        </p:spPr>
        <p:txBody>
          <a:bodyPr>
            <a:normAutofit/>
          </a:bodyPr>
          <a:lstStyle/>
          <a:p>
            <a:pPr algn="ctr"/>
            <a:r>
              <a:rPr lang="fr-FR" sz="4000" b="1" dirty="0" smtClean="0">
                <a:solidFill>
                  <a:srgbClr val="FF0000"/>
                </a:solidFill>
                <a:latin typeface="+mj-lt"/>
                <a:cs typeface="Times New Roman" pitchFamily="18" charset="0"/>
              </a:rPr>
              <a:t>IV- EVOLUTION</a:t>
            </a:r>
            <a:endParaRPr lang="fr-FR" dirty="0">
              <a:solidFill>
                <a:srgbClr val="FF0000"/>
              </a:solidFill>
              <a:latin typeface="+mj-lt"/>
            </a:endParaRPr>
          </a:p>
        </p:txBody>
      </p:sp>
      <p:sp>
        <p:nvSpPr>
          <p:cNvPr id="5" name="Rectangle 3">
            <a:extLst>
              <a:ext uri="{FF2B5EF4-FFF2-40B4-BE49-F238E27FC236}">
                <a16:creationId xmlns:a16="http://schemas.microsoft.com/office/drawing/2014/main" id="{384D2A73-BD78-43E3-9D49-A2EB47A15858}"/>
              </a:ext>
            </a:extLst>
          </p:cNvPr>
          <p:cNvSpPr>
            <a:spLocks noChangeArrowheads="1"/>
          </p:cNvSpPr>
          <p:nvPr/>
        </p:nvSpPr>
        <p:spPr bwMode="auto">
          <a:xfrm>
            <a:off x="0" y="16668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300" b="0" i="0" u="none" strike="noStrike" cap="none" normalizeH="0" baseline="0">
                <a:ln>
                  <a:noFill/>
                </a:ln>
                <a:solidFill>
                  <a:srgbClr val="000000"/>
                </a:solidFill>
                <a:effectLst/>
                <a:latin typeface="Arial" panose="020B0604020202020204" pitchFamily="34" charset="0"/>
                <a:ea typeface="Times New Roman" panose="02020603050405020304" pitchFamily="18" charset="0"/>
              </a:rPr>
              <a:t> </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7" name="Rectangle 6"/>
          <p:cNvSpPr/>
          <p:nvPr/>
        </p:nvSpPr>
        <p:spPr>
          <a:xfrm>
            <a:off x="271463" y="2202374"/>
            <a:ext cx="11444287" cy="2585323"/>
          </a:xfrm>
          <a:prstGeom prst="rect">
            <a:avLst/>
          </a:prstGeom>
        </p:spPr>
        <p:txBody>
          <a:bodyPr wrap="square">
            <a:spAutoFit/>
          </a:bodyPr>
          <a:lstStyle/>
          <a:p>
            <a:pPr>
              <a:lnSpc>
                <a:spcPct val="150000"/>
              </a:lnSpc>
              <a:buNone/>
            </a:pPr>
            <a:r>
              <a:rPr lang="fr-FR" sz="3600" dirty="0" smtClean="0">
                <a:latin typeface="Times New Roman" pitchFamily="18" charset="0"/>
                <a:cs typeface="Times New Roman" pitchFamily="18" charset="0"/>
              </a:rPr>
              <a:t>-1/3 des sujets ne fera plus de bouffée délirante ; </a:t>
            </a:r>
          </a:p>
          <a:p>
            <a:pPr>
              <a:lnSpc>
                <a:spcPct val="150000"/>
              </a:lnSpc>
              <a:buNone/>
            </a:pPr>
            <a:r>
              <a:rPr lang="fr-FR" sz="3600" dirty="0" smtClean="0">
                <a:latin typeface="Times New Roman" pitchFamily="18" charset="0"/>
                <a:cs typeface="Times New Roman" pitchFamily="18" charset="0"/>
              </a:rPr>
              <a:t>-1/3 en fera à nouveau une ou plusieurs autres ; </a:t>
            </a:r>
          </a:p>
          <a:p>
            <a:pPr>
              <a:lnSpc>
                <a:spcPct val="150000"/>
              </a:lnSpc>
              <a:buNone/>
            </a:pPr>
            <a:r>
              <a:rPr lang="fr-FR" sz="3600" dirty="0" smtClean="0">
                <a:latin typeface="Times New Roman" pitchFamily="18" charset="0"/>
                <a:cs typeface="Times New Roman" pitchFamily="18" charset="0"/>
              </a:rPr>
              <a:t>-1/3 évoluera vers une chronicité, vers la schizophrénie.</a:t>
            </a:r>
            <a:endParaRPr lang="fr-FR" dirty="0"/>
          </a:p>
        </p:txBody>
      </p:sp>
    </p:spTree>
    <p:extLst>
      <p:ext uri="{BB962C8B-B14F-4D97-AF65-F5344CB8AC3E}">
        <p14:creationId xmlns:p14="http://schemas.microsoft.com/office/powerpoint/2010/main" val="804551225"/>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FFAF18-5E57-40AE-A036-BB9FC5899C33}"/>
              </a:ext>
            </a:extLst>
          </p:cNvPr>
          <p:cNvSpPr>
            <a:spLocks noGrp="1"/>
          </p:cNvSpPr>
          <p:nvPr>
            <p:ph type="title"/>
          </p:nvPr>
        </p:nvSpPr>
        <p:spPr>
          <a:xfrm>
            <a:off x="845283" y="0"/>
            <a:ext cx="10515600" cy="905827"/>
          </a:xfrm>
        </p:spPr>
        <p:txBody>
          <a:bodyPr>
            <a:noAutofit/>
          </a:bodyPr>
          <a:lstStyle/>
          <a:p>
            <a:pPr algn="ctr"/>
            <a:r>
              <a:rPr lang="fr-FR" sz="4000" b="1" dirty="0" smtClean="0">
                <a:solidFill>
                  <a:srgbClr val="FF0000"/>
                </a:solidFill>
                <a:latin typeface="+mj-lt"/>
                <a:cs typeface="Times New Roman" pitchFamily="18" charset="0"/>
              </a:rPr>
              <a:t>V- TRAITEMENT</a:t>
            </a:r>
            <a:endParaRPr lang="fr-FR" sz="4000" dirty="0">
              <a:solidFill>
                <a:srgbClr val="FF0000"/>
              </a:solidFill>
              <a:latin typeface="+mj-lt"/>
            </a:endParaRPr>
          </a:p>
        </p:txBody>
      </p:sp>
      <p:sp>
        <p:nvSpPr>
          <p:cNvPr id="3" name="Espace réservé du texte 2">
            <a:extLst>
              <a:ext uri="{FF2B5EF4-FFF2-40B4-BE49-F238E27FC236}">
                <a16:creationId xmlns:a16="http://schemas.microsoft.com/office/drawing/2014/main" id="{753249F2-A34B-451A-AC0D-219C435057CD}"/>
              </a:ext>
            </a:extLst>
          </p:cNvPr>
          <p:cNvSpPr>
            <a:spLocks noGrp="1"/>
          </p:cNvSpPr>
          <p:nvPr>
            <p:ph type="body" idx="1"/>
          </p:nvPr>
        </p:nvSpPr>
        <p:spPr>
          <a:xfrm>
            <a:off x="597389" y="1142880"/>
            <a:ext cx="11125688" cy="4915019"/>
          </a:xfrm>
        </p:spPr>
        <p:txBody>
          <a:bodyPr>
            <a:normAutofit/>
          </a:bodyPr>
          <a:lstStyle/>
          <a:p>
            <a:pPr>
              <a:lnSpc>
                <a:spcPct val="150000"/>
              </a:lnSpc>
            </a:pPr>
            <a:r>
              <a:rPr lang="fr-FR" sz="3600" b="1" dirty="0" smtClean="0">
                <a:solidFill>
                  <a:schemeClr val="tx1"/>
                </a:solidFill>
                <a:latin typeface="Times New Roman" pitchFamily="18" charset="0"/>
                <a:cs typeface="Times New Roman" pitchFamily="18" charset="0"/>
              </a:rPr>
              <a:t>5.1 Mesures générales</a:t>
            </a:r>
          </a:p>
          <a:p>
            <a:pPr>
              <a:lnSpc>
                <a:spcPct val="150000"/>
              </a:lnSpc>
            </a:pPr>
            <a:r>
              <a:rPr lang="fr-FR" sz="3600" dirty="0" smtClean="0">
                <a:solidFill>
                  <a:schemeClr val="tx1"/>
                </a:solidFill>
                <a:latin typeface="Times New Roman" pitchFamily="18" charset="0"/>
                <a:cs typeface="Times New Roman" pitchFamily="18" charset="0"/>
              </a:rPr>
              <a:t>Il s’agit le plus souvent d’une </a:t>
            </a:r>
            <a:r>
              <a:rPr lang="fr-FR" sz="3600" i="1" dirty="0" smtClean="0">
                <a:solidFill>
                  <a:schemeClr val="tx1"/>
                </a:solidFill>
                <a:latin typeface="Times New Roman" pitchFamily="18" charset="0"/>
                <a:cs typeface="Times New Roman" pitchFamily="18" charset="0"/>
              </a:rPr>
              <a:t>urgence</a:t>
            </a:r>
            <a:r>
              <a:rPr lang="fr-FR" sz="3600" dirty="0" smtClean="0">
                <a:solidFill>
                  <a:schemeClr val="tx1"/>
                </a:solidFill>
                <a:latin typeface="Times New Roman" pitchFamily="18" charset="0"/>
                <a:cs typeface="Times New Roman" pitchFamily="18" charset="0"/>
              </a:rPr>
              <a:t> psychiatrique, nécessitant une hospitalisation. L’hospitalisation vise à éviter les passages à l’acte dangereux. </a:t>
            </a:r>
            <a:r>
              <a:rPr lang="fr-FR" b="1" dirty="0" smtClean="0">
                <a:latin typeface="Times New Roman" pitchFamily="18" charset="0"/>
                <a:cs typeface="Times New Roman" pitchFamily="18" charset="0"/>
              </a:rPr>
              <a:t>	</a:t>
            </a:r>
            <a:endParaRPr lang="fr-FR" dirty="0" smtClean="0">
              <a:latin typeface="Times New Roman" pitchFamily="18" charset="0"/>
              <a:cs typeface="Times New Roman" pitchFamily="18" charset="0"/>
            </a:endParaRPr>
          </a:p>
          <a:p>
            <a:pPr>
              <a:lnSpc>
                <a:spcPct val="150000"/>
              </a:lnSpc>
            </a:pPr>
            <a:r>
              <a:rPr lang="fr-FR" dirty="0" smtClean="0">
                <a:latin typeface="Times New Roman" pitchFamily="18" charset="0"/>
                <a:cs typeface="Times New Roman" pitchFamily="18" charset="0"/>
              </a:rPr>
              <a:t> </a:t>
            </a:r>
            <a:endParaRPr lang="fr-FR" dirty="0"/>
          </a:p>
        </p:txBody>
      </p:sp>
    </p:spTree>
    <p:extLst>
      <p:ext uri="{BB962C8B-B14F-4D97-AF65-F5344CB8AC3E}">
        <p14:creationId xmlns:p14="http://schemas.microsoft.com/office/powerpoint/2010/main" val="2873340815"/>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1993D6-C292-497E-B145-4A21F477B9A5}"/>
              </a:ext>
            </a:extLst>
          </p:cNvPr>
          <p:cNvSpPr>
            <a:spLocks noGrp="1"/>
          </p:cNvSpPr>
          <p:nvPr>
            <p:ph type="title"/>
          </p:nvPr>
        </p:nvSpPr>
        <p:spPr>
          <a:xfrm>
            <a:off x="1096107" y="133525"/>
            <a:ext cx="10515600" cy="890954"/>
          </a:xfrm>
        </p:spPr>
        <p:txBody>
          <a:bodyPr>
            <a:noAutofit/>
          </a:bodyPr>
          <a:lstStyle/>
          <a:p>
            <a:pPr algn="ctr"/>
            <a:r>
              <a:rPr lang="fr-FR" sz="4000" b="1" dirty="0" smtClean="0">
                <a:solidFill>
                  <a:srgbClr val="FF0000"/>
                </a:solidFill>
                <a:latin typeface="+mj-lt"/>
                <a:cs typeface="Times New Roman" pitchFamily="18" charset="0"/>
              </a:rPr>
              <a:t>V- TRAITEMENT</a:t>
            </a:r>
            <a:endParaRPr lang="fr-FR" sz="4000" b="1" dirty="0">
              <a:solidFill>
                <a:srgbClr val="FF0000"/>
              </a:solidFill>
              <a:latin typeface="+mj-lt"/>
              <a:cs typeface="Arial" panose="020B0604020202020204" pitchFamily="34" charset="0"/>
            </a:endParaRPr>
          </a:p>
        </p:txBody>
      </p:sp>
      <p:sp>
        <p:nvSpPr>
          <p:cNvPr id="3" name="Espace réservé du texte 2">
            <a:extLst>
              <a:ext uri="{FF2B5EF4-FFF2-40B4-BE49-F238E27FC236}">
                <a16:creationId xmlns:a16="http://schemas.microsoft.com/office/drawing/2014/main" id="{3B05E77D-ACA1-44A8-8942-96F7A8ED6FB6}"/>
              </a:ext>
            </a:extLst>
          </p:cNvPr>
          <p:cNvSpPr>
            <a:spLocks noGrp="1"/>
          </p:cNvSpPr>
          <p:nvPr>
            <p:ph type="body" idx="1"/>
          </p:nvPr>
        </p:nvSpPr>
        <p:spPr>
          <a:xfrm>
            <a:off x="188259" y="1210235"/>
            <a:ext cx="11909611" cy="4619065"/>
          </a:xfrm>
        </p:spPr>
        <p:txBody>
          <a:bodyPr>
            <a:noAutofit/>
          </a:bodyPr>
          <a:lstStyle/>
          <a:p>
            <a:pPr>
              <a:lnSpc>
                <a:spcPct val="150000"/>
              </a:lnSpc>
            </a:pPr>
            <a:r>
              <a:rPr lang="fr-FR" sz="3600" b="1" dirty="0" smtClean="0">
                <a:solidFill>
                  <a:schemeClr val="tx1"/>
                </a:solidFill>
                <a:latin typeface="Times New Roman" pitchFamily="18" charset="0"/>
                <a:cs typeface="Times New Roman" pitchFamily="18" charset="0"/>
              </a:rPr>
              <a:t>5.2 Chimiothérapie  </a:t>
            </a:r>
          </a:p>
          <a:p>
            <a:pPr>
              <a:lnSpc>
                <a:spcPct val="150000"/>
              </a:lnSpc>
            </a:pPr>
            <a:r>
              <a:rPr lang="fr-FR" sz="3600" dirty="0" smtClean="0">
                <a:solidFill>
                  <a:schemeClr val="tx1"/>
                </a:solidFill>
                <a:latin typeface="Times New Roman" pitchFamily="18" charset="0"/>
                <a:cs typeface="Times New Roman" pitchFamily="18" charset="0"/>
              </a:rPr>
              <a:t>Elle est indispensable et fait appel </a:t>
            </a:r>
            <a:r>
              <a:rPr lang="fr-FR" sz="3600" i="1" dirty="0" smtClean="0">
                <a:solidFill>
                  <a:schemeClr val="tx1"/>
                </a:solidFill>
                <a:latin typeface="Times New Roman" pitchFamily="18" charset="0"/>
                <a:cs typeface="Times New Roman" pitchFamily="18" charset="0"/>
              </a:rPr>
              <a:t>aux neuroleptiques</a:t>
            </a:r>
            <a:r>
              <a:rPr lang="fr-FR" sz="3600" dirty="0" smtClean="0">
                <a:solidFill>
                  <a:schemeClr val="tx1"/>
                </a:solidFill>
                <a:latin typeface="Times New Roman" pitchFamily="18" charset="0"/>
                <a:cs typeface="Times New Roman" pitchFamily="18" charset="0"/>
              </a:rPr>
              <a:t>. La voie parentérale est souvent nécessaire les premiers jours avec relais par voie orale.</a:t>
            </a:r>
            <a:endParaRPr lang="fr-FR" sz="3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13040077"/>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26E896-28F7-4254-BB9F-87A249A00CE9}"/>
              </a:ext>
            </a:extLst>
          </p:cNvPr>
          <p:cNvSpPr>
            <a:spLocks noGrp="1"/>
          </p:cNvSpPr>
          <p:nvPr>
            <p:ph type="title"/>
          </p:nvPr>
        </p:nvSpPr>
        <p:spPr>
          <a:xfrm>
            <a:off x="838200" y="137159"/>
            <a:ext cx="10515600" cy="762001"/>
          </a:xfrm>
        </p:spPr>
        <p:txBody>
          <a:bodyPr>
            <a:noAutofit/>
          </a:bodyPr>
          <a:lstStyle/>
          <a:p>
            <a:pPr algn="ctr"/>
            <a:r>
              <a:rPr lang="fr-FR" sz="4000" b="1" dirty="0" smtClean="0">
                <a:solidFill>
                  <a:srgbClr val="FF0000"/>
                </a:solidFill>
                <a:latin typeface="+mj-lt"/>
                <a:cs typeface="Times New Roman" pitchFamily="18" charset="0"/>
              </a:rPr>
              <a:t>VI- ROLE DE L’AUXILLIAIRE</a:t>
            </a:r>
            <a:endParaRPr lang="fr-FR" sz="4000" u="sng" dirty="0">
              <a:solidFill>
                <a:srgbClr val="FF0000"/>
              </a:solidFill>
              <a:latin typeface="+mj-lt"/>
              <a:cs typeface="Arial" panose="020B0604020202020204" pitchFamily="34" charset="0"/>
            </a:endParaRPr>
          </a:p>
        </p:txBody>
      </p:sp>
      <p:sp>
        <p:nvSpPr>
          <p:cNvPr id="3" name="Espace réservé du texte 2">
            <a:extLst>
              <a:ext uri="{FF2B5EF4-FFF2-40B4-BE49-F238E27FC236}">
                <a16:creationId xmlns:a16="http://schemas.microsoft.com/office/drawing/2014/main" id="{A8C20F80-6451-4E9A-8796-9C3EE1809DB1}"/>
              </a:ext>
            </a:extLst>
          </p:cNvPr>
          <p:cNvSpPr>
            <a:spLocks noGrp="1"/>
          </p:cNvSpPr>
          <p:nvPr>
            <p:ph type="body" idx="1"/>
          </p:nvPr>
        </p:nvSpPr>
        <p:spPr>
          <a:xfrm>
            <a:off x="0" y="756871"/>
            <a:ext cx="12191999" cy="5529629"/>
          </a:xfrm>
        </p:spPr>
        <p:txBody>
          <a:bodyPr>
            <a:noAutofit/>
          </a:bodyPr>
          <a:lstStyle/>
          <a:p>
            <a:pPr>
              <a:lnSpc>
                <a:spcPct val="150000"/>
              </a:lnSpc>
              <a:buFont typeface="Wingdings" pitchFamily="2" charset="2"/>
              <a:buChar char="q"/>
            </a:pPr>
            <a:r>
              <a:rPr lang="fr-FR" sz="40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fr-FR" sz="3600" dirty="0" smtClean="0">
                <a:solidFill>
                  <a:schemeClr val="tx1"/>
                </a:solidFill>
                <a:latin typeface="Times New Roman" pitchFamily="18" charset="0"/>
                <a:cs typeface="Times New Roman" pitchFamily="18" charset="0"/>
              </a:rPr>
              <a:t>*Expliquer les soins et le traitement ; </a:t>
            </a:r>
          </a:p>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Surveiller la prise du traitement, le pouls, la tension artérielle, la température, le transit, les effets secondaires des neuroleptiques ;  </a:t>
            </a:r>
          </a:p>
          <a:p>
            <a:pPr>
              <a:lnSpc>
                <a:spcPct val="150000"/>
              </a:lnSpc>
              <a:buFont typeface="Wingdings" pitchFamily="2" charset="2"/>
              <a:buChar char="q"/>
            </a:pPr>
            <a:r>
              <a:rPr lang="fr-FR" sz="3600" dirty="0" smtClean="0">
                <a:solidFill>
                  <a:schemeClr val="tx1"/>
                </a:solidFill>
                <a:latin typeface="Times New Roman" pitchFamily="18" charset="0"/>
                <a:cs typeface="Times New Roman" pitchFamily="18" charset="0"/>
              </a:rPr>
              <a:t>*Aider le patient à verbaliser ses affects, à parler de son délire tout en l’aidant à le critiquer, à reprendre pied dans le réel.</a:t>
            </a:r>
            <a:endParaRPr lang="fr-FR" sz="4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81476487"/>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3700D1-4C1B-476C-81A3-6983E5F181E4}"/>
              </a:ext>
            </a:extLst>
          </p:cNvPr>
          <p:cNvSpPr>
            <a:spLocks noGrp="1"/>
          </p:cNvSpPr>
          <p:nvPr>
            <p:ph type="title"/>
          </p:nvPr>
        </p:nvSpPr>
        <p:spPr>
          <a:xfrm>
            <a:off x="931985" y="59687"/>
            <a:ext cx="10515600" cy="914400"/>
          </a:xfrm>
        </p:spPr>
        <p:txBody>
          <a:bodyPr>
            <a:noAutofit/>
          </a:bodyPr>
          <a:lstStyle/>
          <a:p>
            <a:pPr algn="ctr"/>
            <a:r>
              <a:rPr lang="fr-FR" sz="4000" b="1" dirty="0" smtClean="0">
                <a:solidFill>
                  <a:srgbClr val="FF0000"/>
                </a:solidFill>
                <a:latin typeface="+mj-lt"/>
                <a:cs typeface="Times New Roman" pitchFamily="18" charset="0"/>
              </a:rPr>
              <a:t>RESUMONS</a:t>
            </a:r>
            <a:endParaRPr lang="fr-FR" sz="4000" b="1" dirty="0">
              <a:solidFill>
                <a:srgbClr val="FF0000"/>
              </a:solidFill>
              <a:latin typeface="+mj-lt"/>
              <a:cs typeface="Arial" panose="020B0604020202020204" pitchFamily="34" charset="0"/>
            </a:endParaRPr>
          </a:p>
        </p:txBody>
      </p:sp>
      <p:sp>
        <p:nvSpPr>
          <p:cNvPr id="3" name="Espace réservé du texte 2">
            <a:extLst>
              <a:ext uri="{FF2B5EF4-FFF2-40B4-BE49-F238E27FC236}">
                <a16:creationId xmlns:a16="http://schemas.microsoft.com/office/drawing/2014/main" id="{0C718962-6E8D-4F97-991C-CAE2AC9E828F}"/>
              </a:ext>
            </a:extLst>
          </p:cNvPr>
          <p:cNvSpPr>
            <a:spLocks noGrp="1"/>
          </p:cNvSpPr>
          <p:nvPr>
            <p:ph type="body" idx="1"/>
          </p:nvPr>
        </p:nvSpPr>
        <p:spPr>
          <a:xfrm>
            <a:off x="402616" y="952867"/>
            <a:ext cx="11488614" cy="5347921"/>
          </a:xfrm>
        </p:spPr>
        <p:txBody>
          <a:bodyPr>
            <a:noAutofit/>
          </a:bodyPr>
          <a:lstStyle/>
          <a:p>
            <a:pPr>
              <a:lnSpc>
                <a:spcPct val="150000"/>
              </a:lnSpc>
            </a:pPr>
            <a:r>
              <a:rPr lang="fr-FR" sz="3600" dirty="0" smtClean="0">
                <a:solidFill>
                  <a:schemeClr val="tx1"/>
                </a:solidFill>
                <a:latin typeface="Times New Roman" pitchFamily="18" charset="0"/>
                <a:cs typeface="Times New Roman" pitchFamily="18" charset="0"/>
              </a:rPr>
              <a:t>1- le Stress, le traumatisme émotionnel et certaines infections sont des éléments de l’étiologie d’une Bouffée Délirante Aiguë.</a:t>
            </a:r>
          </a:p>
          <a:p>
            <a:pPr>
              <a:lnSpc>
                <a:spcPct val="150000"/>
              </a:lnSpc>
            </a:pPr>
            <a:r>
              <a:rPr lang="fr-FR" sz="3600" dirty="0" smtClean="0">
                <a:solidFill>
                  <a:schemeClr val="tx1"/>
                </a:solidFill>
                <a:latin typeface="Times New Roman" pitchFamily="18" charset="0"/>
                <a:cs typeface="Times New Roman" pitchFamily="18" charset="0"/>
              </a:rPr>
              <a:t>			vrai			faux</a:t>
            </a:r>
          </a:p>
          <a:p>
            <a:pPr>
              <a:lnSpc>
                <a:spcPct val="150000"/>
              </a:lnSpc>
            </a:pPr>
            <a:r>
              <a:rPr lang="fr-FR" sz="3600" dirty="0" smtClean="0">
                <a:solidFill>
                  <a:schemeClr val="tx1"/>
                </a:solidFill>
                <a:latin typeface="Times New Roman" pitchFamily="18" charset="0"/>
                <a:cs typeface="Times New Roman" pitchFamily="18" charset="0"/>
              </a:rPr>
              <a:t>2- le délire est organisé dans une Bouffée Délirante Aiguë.</a:t>
            </a:r>
          </a:p>
          <a:p>
            <a:pPr>
              <a:lnSpc>
                <a:spcPct val="150000"/>
              </a:lnSpc>
            </a:pPr>
            <a:r>
              <a:rPr lang="fr-FR" sz="3600" dirty="0" smtClean="0">
                <a:solidFill>
                  <a:schemeClr val="tx1"/>
                </a:solidFill>
                <a:latin typeface="Times New Roman" pitchFamily="18" charset="0"/>
                <a:cs typeface="Times New Roman" pitchFamily="18" charset="0"/>
              </a:rPr>
              <a:t>			vrai			faux</a:t>
            </a:r>
            <a:endParaRPr lang="fr-FR" sz="2000" dirty="0" smtClean="0">
              <a:solidFill>
                <a:schemeClr val="tx1"/>
              </a:solidFill>
              <a:latin typeface="Times New Roman" pitchFamily="18" charset="0"/>
              <a:cs typeface="Times New Roman" pitchFamily="18" charset="0"/>
            </a:endParaRPr>
          </a:p>
          <a:p>
            <a:pPr>
              <a:lnSpc>
                <a:spcPct val="150000"/>
              </a:lnSpc>
            </a:pP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2658146"/>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3700D1-4C1B-476C-81A3-6983E5F181E4}"/>
              </a:ext>
            </a:extLst>
          </p:cNvPr>
          <p:cNvSpPr>
            <a:spLocks noGrp="1"/>
          </p:cNvSpPr>
          <p:nvPr>
            <p:ph type="title"/>
          </p:nvPr>
        </p:nvSpPr>
        <p:spPr>
          <a:xfrm>
            <a:off x="931985" y="59687"/>
            <a:ext cx="10515600" cy="914400"/>
          </a:xfrm>
        </p:spPr>
        <p:txBody>
          <a:bodyPr>
            <a:noAutofit/>
          </a:bodyPr>
          <a:lstStyle/>
          <a:p>
            <a:pPr algn="ctr"/>
            <a:r>
              <a:rPr lang="fr-FR" sz="4000" b="1" dirty="0" smtClean="0">
                <a:solidFill>
                  <a:srgbClr val="FF0000"/>
                </a:solidFill>
                <a:latin typeface="+mj-lt"/>
                <a:cs typeface="Times New Roman" pitchFamily="18" charset="0"/>
              </a:rPr>
              <a:t>RESUMONS</a:t>
            </a:r>
            <a:endParaRPr lang="fr-FR" sz="4000" b="1" dirty="0">
              <a:solidFill>
                <a:srgbClr val="FF0000"/>
              </a:solidFill>
              <a:latin typeface="+mj-lt"/>
              <a:cs typeface="Arial" panose="020B0604020202020204" pitchFamily="34" charset="0"/>
            </a:endParaRPr>
          </a:p>
        </p:txBody>
      </p:sp>
      <p:sp>
        <p:nvSpPr>
          <p:cNvPr id="3" name="Espace réservé du texte 2">
            <a:extLst>
              <a:ext uri="{FF2B5EF4-FFF2-40B4-BE49-F238E27FC236}">
                <a16:creationId xmlns:a16="http://schemas.microsoft.com/office/drawing/2014/main" id="{0C718962-6E8D-4F97-991C-CAE2AC9E828F}"/>
              </a:ext>
            </a:extLst>
          </p:cNvPr>
          <p:cNvSpPr>
            <a:spLocks noGrp="1"/>
          </p:cNvSpPr>
          <p:nvPr>
            <p:ph type="body" idx="1"/>
          </p:nvPr>
        </p:nvSpPr>
        <p:spPr>
          <a:xfrm>
            <a:off x="445478" y="1195754"/>
            <a:ext cx="11488614" cy="4893899"/>
          </a:xfrm>
        </p:spPr>
        <p:txBody>
          <a:bodyPr>
            <a:noAutofit/>
          </a:bodyPr>
          <a:lstStyle/>
          <a:p>
            <a:pPr>
              <a:lnSpc>
                <a:spcPct val="150000"/>
              </a:lnSpc>
            </a:pPr>
            <a:endParaRPr lang="fr-FR" sz="2000" dirty="0" smtClean="0">
              <a:solidFill>
                <a:schemeClr val="tx1"/>
              </a:solidFill>
              <a:latin typeface="Times New Roman" pitchFamily="18" charset="0"/>
              <a:cs typeface="Times New Roman" pitchFamily="18" charset="0"/>
            </a:endParaRPr>
          </a:p>
          <a:p>
            <a:pPr>
              <a:lnSpc>
                <a:spcPct val="150000"/>
              </a:lnSpc>
            </a:pPr>
            <a:r>
              <a:rPr lang="fr-FR" sz="3600" dirty="0" smtClean="0">
                <a:solidFill>
                  <a:schemeClr val="tx1"/>
                </a:solidFill>
                <a:latin typeface="Times New Roman" pitchFamily="18" charset="0"/>
                <a:cs typeface="Times New Roman" pitchFamily="18" charset="0"/>
              </a:rPr>
              <a:t>3- 1/3 des cas de Bouffée Délirante Aiguë évoluera vers la chronicité dont la schizophrénie.</a:t>
            </a:r>
          </a:p>
          <a:p>
            <a:pPr>
              <a:lnSpc>
                <a:spcPct val="150000"/>
              </a:lnSpc>
            </a:pPr>
            <a:r>
              <a:rPr lang="fr-FR" sz="3600" dirty="0" smtClean="0">
                <a:solidFill>
                  <a:schemeClr val="tx1"/>
                </a:solidFill>
                <a:latin typeface="Times New Roman" pitchFamily="18" charset="0"/>
                <a:cs typeface="Times New Roman" pitchFamily="18" charset="0"/>
              </a:rPr>
              <a:t>			vrai			faux</a:t>
            </a:r>
            <a:endParaRPr lang="fr-FR" sz="3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2658146"/>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7A70F2-A536-4832-B090-14416EA5BA5E}"/>
              </a:ext>
            </a:extLst>
          </p:cNvPr>
          <p:cNvSpPr>
            <a:spLocks noGrp="1"/>
          </p:cNvSpPr>
          <p:nvPr>
            <p:ph type="title"/>
          </p:nvPr>
        </p:nvSpPr>
        <p:spPr/>
        <p:txBody>
          <a:bodyPr/>
          <a:lstStyle/>
          <a:p>
            <a:r>
              <a:rPr lang="fr-CI" dirty="0"/>
              <a:t> </a:t>
            </a:r>
          </a:p>
        </p:txBody>
      </p:sp>
      <p:pic>
        <p:nvPicPr>
          <p:cNvPr id="4" name="Espace réservé du contenu 5">
            <a:extLst>
              <a:ext uri="{FF2B5EF4-FFF2-40B4-BE49-F238E27FC236}">
                <a16:creationId xmlns:a16="http://schemas.microsoft.com/office/drawing/2014/main" id="{A79AD0FB-FE6A-4923-BC43-7107C9A577A5}"/>
              </a:ext>
            </a:extLst>
          </p:cNvPr>
          <p:cNvPicPr>
            <a:picLocks noGrp="1" noChangeAspect="1"/>
          </p:cNvPicPr>
          <p:nvPr>
            <p:ph idx="1"/>
          </p:nvPr>
        </p:nvPicPr>
        <p:blipFill>
          <a:blip r:embed="rId2"/>
          <a:stretch>
            <a:fillRect/>
          </a:stretch>
        </p:blipFill>
        <p:spPr>
          <a:xfrm>
            <a:off x="2511188" y="651918"/>
            <a:ext cx="6933063" cy="4602470"/>
          </a:xfrm>
          <a:prstGeom prst="rect">
            <a:avLst/>
          </a:prstGeom>
        </p:spPr>
      </p:pic>
      <p:pic>
        <p:nvPicPr>
          <p:cNvPr id="5" name="Picture 3" descr="AG00373_">
            <a:extLst>
              <a:ext uri="{FF2B5EF4-FFF2-40B4-BE49-F238E27FC236}">
                <a16:creationId xmlns:a16="http://schemas.microsoft.com/office/drawing/2014/main" id="{4192ECD9-A6D5-461B-BFA0-3555BCB914B4}"/>
              </a:ext>
            </a:extLst>
          </p:cNvPr>
          <p:cNvPicPr>
            <a:picLocks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flipH="1">
            <a:off x="-1" y="4256373"/>
            <a:ext cx="2356984" cy="242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AG00373_">
            <a:extLst>
              <a:ext uri="{FF2B5EF4-FFF2-40B4-BE49-F238E27FC236}">
                <a16:creationId xmlns:a16="http://schemas.microsoft.com/office/drawing/2014/main" id="{47DE6839-C9A8-4F67-89CC-81C792AB6B02}"/>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835015" y="4328134"/>
            <a:ext cx="2356985" cy="2336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12688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66800" y="266992"/>
            <a:ext cx="10317480" cy="815927"/>
          </a:xfrm>
        </p:spPr>
        <p:txBody>
          <a:bodyPr>
            <a:noAutofit/>
          </a:bodyPr>
          <a:lstStyle/>
          <a:p>
            <a:pPr algn="ctr">
              <a:lnSpc>
                <a:spcPct val="100000"/>
              </a:lnSpc>
            </a:pPr>
            <a:r>
              <a:rPr lang="fr-FR" sz="3200" b="1" dirty="0" smtClean="0">
                <a:solidFill>
                  <a:srgbClr val="FF0000"/>
                </a:solidFill>
                <a:ea typeface="Calibri" pitchFamily="34" charset="0"/>
                <a:cs typeface="Times New Roman" pitchFamily="18" charset="0"/>
              </a:rPr>
              <a:t>10 CONSEILS  POUR UNE  BONNE SANTE  PHYSIQUE ET MENTALE</a:t>
            </a:r>
            <a:endParaRPr lang="fr-FR" sz="6000" dirty="0">
              <a:latin typeface="+mj-lt"/>
            </a:endParaRPr>
          </a:p>
        </p:txBody>
      </p:sp>
      <p:sp>
        <p:nvSpPr>
          <p:cNvPr id="4" name="Rectangle 3"/>
          <p:cNvSpPr/>
          <p:nvPr/>
        </p:nvSpPr>
        <p:spPr>
          <a:xfrm>
            <a:off x="242888" y="1285653"/>
            <a:ext cx="11701462" cy="5078313"/>
          </a:xfrm>
          <a:prstGeom prst="rect">
            <a:avLst/>
          </a:prstGeom>
        </p:spPr>
        <p:txBody>
          <a:bodyPr wrap="square">
            <a:spAutoFit/>
          </a:bodyPr>
          <a:lstStyle/>
          <a:p>
            <a:pPr marL="742950" indent="-742950">
              <a:lnSpc>
                <a:spcPct val="150000"/>
              </a:lnSpc>
              <a:buAutoNum type="arabicPeriod"/>
            </a:pPr>
            <a:r>
              <a:rPr lang="fr-FR" sz="3600" b="1" dirty="0" smtClean="0">
                <a:latin typeface="Times New Roman" pitchFamily="18" charset="0"/>
                <a:cs typeface="Times New Roman" pitchFamily="18" charset="0"/>
              </a:rPr>
              <a:t>Manger équilibré  pour  devenir plus  fort et prendre  ses  médicaments tous les jours pour résister aux maladies !  </a:t>
            </a:r>
            <a:r>
              <a:rPr lang="fr-FR" sz="3600" dirty="0" smtClean="0">
                <a:latin typeface="Times New Roman" pitchFamily="18" charset="0"/>
                <a:cs typeface="Times New Roman" pitchFamily="18" charset="0"/>
              </a:rPr>
              <a:t>Chaque jour, il faut manger des fruits et légumes, manger moins gras et moins sucré, boire au moins 1,5 litre  d’eau, consommer du lait… </a:t>
            </a:r>
          </a:p>
          <a:p>
            <a:pPr marL="742950" indent="-742950">
              <a:lnSpc>
                <a:spcPct val="150000"/>
              </a:lnSpc>
            </a:pPr>
            <a:r>
              <a:rPr lang="fr-FR" sz="3600" dirty="0" smtClean="0">
                <a:latin typeface="Times New Roman" pitchFamily="18" charset="0"/>
                <a:cs typeface="Times New Roman" pitchFamily="18" charset="0"/>
              </a:rPr>
              <a:t>Eviter les excitants (drogues, tabac, alcool …)</a:t>
            </a:r>
            <a:endParaRPr lang="fr-FR" sz="1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3742602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66800" y="266992"/>
            <a:ext cx="10317480" cy="815927"/>
          </a:xfrm>
        </p:spPr>
        <p:txBody>
          <a:bodyPr>
            <a:noAutofit/>
          </a:bodyPr>
          <a:lstStyle/>
          <a:p>
            <a:pPr algn="ctr">
              <a:lnSpc>
                <a:spcPct val="100000"/>
              </a:lnSpc>
            </a:pPr>
            <a:r>
              <a:rPr lang="fr-FR" sz="3200" b="1" dirty="0" smtClean="0">
                <a:solidFill>
                  <a:srgbClr val="FF0000"/>
                </a:solidFill>
                <a:ea typeface="Calibri" pitchFamily="34" charset="0"/>
                <a:cs typeface="Times New Roman" pitchFamily="18" charset="0"/>
              </a:rPr>
              <a:t>10 CONSEILS  POUR UNE  BONNE SANTE  PHYSIQUE ET MENTALE</a:t>
            </a:r>
            <a:endParaRPr lang="fr-FR" sz="6000" dirty="0">
              <a:latin typeface="+mj-lt"/>
            </a:endParaRPr>
          </a:p>
        </p:txBody>
      </p:sp>
      <p:sp>
        <p:nvSpPr>
          <p:cNvPr id="3" name="Rectangle 2"/>
          <p:cNvSpPr/>
          <p:nvPr/>
        </p:nvSpPr>
        <p:spPr>
          <a:xfrm>
            <a:off x="285750" y="1571536"/>
            <a:ext cx="11215687" cy="4147161"/>
          </a:xfrm>
          <a:prstGeom prst="rect">
            <a:avLst/>
          </a:prstGeom>
        </p:spPr>
        <p:txBody>
          <a:bodyPr wrap="square">
            <a:spAutoFit/>
          </a:bodyPr>
          <a:lstStyle/>
          <a:p>
            <a:pPr>
              <a:lnSpc>
                <a:spcPct val="150000"/>
              </a:lnSpc>
            </a:pPr>
            <a:r>
              <a:rPr lang="fr-FR" sz="3600" b="1" dirty="0" smtClean="0">
                <a:latin typeface="Times New Roman" pitchFamily="18" charset="0"/>
                <a:cs typeface="Times New Roman" pitchFamily="18" charset="0"/>
              </a:rPr>
              <a:t>2. Faire du sport  et avoir des loisirs pour  oublier les soucis et être  mieux dans son corps et  sa tête</a:t>
            </a:r>
            <a:r>
              <a:rPr lang="fr-FR" sz="3600" dirty="0" smtClean="0">
                <a:latin typeface="Times New Roman" pitchFamily="18" charset="0"/>
                <a:cs typeface="Times New Roman" pitchFamily="18" charset="0"/>
              </a:rPr>
              <a:t>. Régulièrement, il faut faire  du sport (marcher, jouer au football, footing...), rendre   visite  à ses amis, prendre  de  l’air... Bref se  détendre !</a:t>
            </a:r>
            <a:endParaRPr lang="fr-FR" dirty="0"/>
          </a:p>
        </p:txBody>
      </p:sp>
    </p:spTree>
    <p:extLst>
      <p:ext uri="{BB962C8B-B14F-4D97-AF65-F5344CB8AC3E}">
        <p14:creationId xmlns:p14="http://schemas.microsoft.com/office/powerpoint/2010/main" val="13742602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66800" y="266992"/>
            <a:ext cx="10317480" cy="815927"/>
          </a:xfrm>
        </p:spPr>
        <p:txBody>
          <a:bodyPr>
            <a:noAutofit/>
          </a:bodyPr>
          <a:lstStyle/>
          <a:p>
            <a:pPr algn="ctr">
              <a:lnSpc>
                <a:spcPct val="100000"/>
              </a:lnSpc>
            </a:pPr>
            <a:r>
              <a:rPr lang="fr-FR" sz="3200" b="1" dirty="0" smtClean="0">
                <a:solidFill>
                  <a:srgbClr val="FF0000"/>
                </a:solidFill>
                <a:ea typeface="Calibri" pitchFamily="34" charset="0"/>
                <a:cs typeface="Times New Roman" pitchFamily="18" charset="0"/>
              </a:rPr>
              <a:t>10 CONSEILS  POUR UNE  BONNE SANTE  PHYSIQUE ET MENTALE</a:t>
            </a:r>
            <a:endParaRPr lang="fr-FR" sz="6000" dirty="0">
              <a:latin typeface="+mj-lt"/>
            </a:endParaRPr>
          </a:p>
        </p:txBody>
      </p:sp>
      <p:sp>
        <p:nvSpPr>
          <p:cNvPr id="3" name="Rectangle 2"/>
          <p:cNvSpPr/>
          <p:nvPr/>
        </p:nvSpPr>
        <p:spPr>
          <a:xfrm>
            <a:off x="0" y="1671638"/>
            <a:ext cx="12192000" cy="3316164"/>
          </a:xfrm>
          <a:prstGeom prst="rect">
            <a:avLst/>
          </a:prstGeom>
        </p:spPr>
        <p:txBody>
          <a:bodyPr wrap="square">
            <a:spAutoFit/>
          </a:bodyPr>
          <a:lstStyle/>
          <a:p>
            <a:pPr>
              <a:lnSpc>
                <a:spcPct val="150000"/>
              </a:lnSpc>
            </a:pPr>
            <a:r>
              <a:rPr lang="fr-FR" sz="3600" b="1" dirty="0" smtClean="0">
                <a:latin typeface="Times New Roman" pitchFamily="18" charset="0"/>
                <a:cs typeface="Times New Roman" pitchFamily="18" charset="0"/>
              </a:rPr>
              <a:t>3. Entretenir de  bonnes relations familiales, amicales et professionnelles  pour  être  plus épanoui(e).</a:t>
            </a:r>
            <a:r>
              <a:rPr lang="fr-FR" sz="3600" dirty="0" smtClean="0">
                <a:latin typeface="Times New Roman" pitchFamily="18" charset="0"/>
                <a:cs typeface="Times New Roman" pitchFamily="18" charset="0"/>
              </a:rPr>
              <a:t> Il faut avoir  de  bonnes relations avec les personnes avec qui  nous vivons ou travaillons et éviter les conflits ou tout faire  pour les résoudre.</a:t>
            </a:r>
            <a:endParaRPr lang="fr-FR" dirty="0"/>
          </a:p>
        </p:txBody>
      </p:sp>
    </p:spTree>
    <p:extLst>
      <p:ext uri="{BB962C8B-B14F-4D97-AF65-F5344CB8AC3E}">
        <p14:creationId xmlns:p14="http://schemas.microsoft.com/office/powerpoint/2010/main" val="13742602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66800" y="266992"/>
            <a:ext cx="10317480" cy="815927"/>
          </a:xfrm>
        </p:spPr>
        <p:txBody>
          <a:bodyPr>
            <a:noAutofit/>
          </a:bodyPr>
          <a:lstStyle/>
          <a:p>
            <a:pPr algn="ctr">
              <a:lnSpc>
                <a:spcPct val="100000"/>
              </a:lnSpc>
            </a:pPr>
            <a:r>
              <a:rPr lang="fr-FR" sz="3200" b="1" dirty="0" smtClean="0">
                <a:solidFill>
                  <a:srgbClr val="FF0000"/>
                </a:solidFill>
                <a:ea typeface="Calibri" pitchFamily="34" charset="0"/>
                <a:cs typeface="Times New Roman" pitchFamily="18" charset="0"/>
              </a:rPr>
              <a:t>10 CONSEILS  POUR UNE  BONNE SANTE  PHYSIQUE ET MENTALE</a:t>
            </a:r>
            <a:endParaRPr lang="fr-FR" sz="6000" dirty="0">
              <a:latin typeface="+mj-lt"/>
            </a:endParaRPr>
          </a:p>
        </p:txBody>
      </p:sp>
      <p:sp>
        <p:nvSpPr>
          <p:cNvPr id="3" name="Rectangle 2"/>
          <p:cNvSpPr/>
          <p:nvPr/>
        </p:nvSpPr>
        <p:spPr>
          <a:xfrm>
            <a:off x="317658" y="1648082"/>
            <a:ext cx="11815763" cy="4247317"/>
          </a:xfrm>
          <a:prstGeom prst="rect">
            <a:avLst/>
          </a:prstGeom>
        </p:spPr>
        <p:txBody>
          <a:bodyPr wrap="square">
            <a:spAutoFit/>
          </a:bodyPr>
          <a:lstStyle/>
          <a:p>
            <a:pPr>
              <a:lnSpc>
                <a:spcPct val="150000"/>
              </a:lnSpc>
            </a:pPr>
            <a:r>
              <a:rPr lang="fr-FR" sz="3600" b="1" dirty="0" smtClean="0">
                <a:latin typeface="Times New Roman" pitchFamily="18" charset="0"/>
                <a:cs typeface="Times New Roman" pitchFamily="18" charset="0"/>
              </a:rPr>
              <a:t>4. Avoir  confiance  en ses capacités car sans estime  de soi, point de  qualité de  vie!</a:t>
            </a:r>
            <a:r>
              <a:rPr lang="fr-FR" sz="3600" dirty="0" smtClean="0">
                <a:latin typeface="Times New Roman" pitchFamily="18" charset="0"/>
                <a:cs typeface="Times New Roman" pitchFamily="18" charset="0"/>
              </a:rPr>
              <a:t> Il faut apprendre à se  connaitre , à connaitre  ses forces et ses faiblesses, à s’accepter tel que  l’on est afin de  donner le  meilleur de  soi-même  à chaque  occasion!</a:t>
            </a:r>
            <a:endParaRPr lang="fr-FR" dirty="0"/>
          </a:p>
        </p:txBody>
      </p:sp>
    </p:spTree>
    <p:extLst>
      <p:ext uri="{BB962C8B-B14F-4D97-AF65-F5344CB8AC3E}">
        <p14:creationId xmlns:p14="http://schemas.microsoft.com/office/powerpoint/2010/main" val="13742602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66800" y="266992"/>
            <a:ext cx="10317480" cy="815927"/>
          </a:xfrm>
        </p:spPr>
        <p:txBody>
          <a:bodyPr>
            <a:noAutofit/>
          </a:bodyPr>
          <a:lstStyle/>
          <a:p>
            <a:pPr algn="ctr">
              <a:lnSpc>
                <a:spcPct val="100000"/>
              </a:lnSpc>
            </a:pPr>
            <a:r>
              <a:rPr lang="fr-FR" sz="3200" b="1" dirty="0" smtClean="0">
                <a:solidFill>
                  <a:srgbClr val="FF0000"/>
                </a:solidFill>
                <a:ea typeface="Calibri" pitchFamily="34" charset="0"/>
                <a:cs typeface="Times New Roman" pitchFamily="18" charset="0"/>
              </a:rPr>
              <a:t>10 CONSEILS  POUR UNE  BONNE SANTE  PHYSIQUE ET MENTALE</a:t>
            </a:r>
            <a:endParaRPr lang="fr-FR" sz="6000" dirty="0">
              <a:latin typeface="+mj-lt"/>
            </a:endParaRPr>
          </a:p>
        </p:txBody>
      </p:sp>
      <p:sp>
        <p:nvSpPr>
          <p:cNvPr id="3" name="Rectangle 2"/>
          <p:cNvSpPr/>
          <p:nvPr/>
        </p:nvSpPr>
        <p:spPr>
          <a:xfrm>
            <a:off x="185738" y="1508849"/>
            <a:ext cx="11430000" cy="4247317"/>
          </a:xfrm>
          <a:prstGeom prst="rect">
            <a:avLst/>
          </a:prstGeom>
        </p:spPr>
        <p:txBody>
          <a:bodyPr wrap="square">
            <a:spAutoFit/>
          </a:bodyPr>
          <a:lstStyle/>
          <a:p>
            <a:pPr>
              <a:lnSpc>
                <a:spcPct val="150000"/>
              </a:lnSpc>
            </a:pPr>
            <a:r>
              <a:rPr lang="fr-FR" sz="3600" b="1" dirty="0" smtClean="0">
                <a:latin typeface="Times New Roman" pitchFamily="18" charset="0"/>
                <a:cs typeface="Times New Roman" pitchFamily="18" charset="0"/>
              </a:rPr>
              <a:t>5. Etre  réaliste  dans ses besoins  et faire  preuve  de  bon sens !                                     </a:t>
            </a:r>
          </a:p>
          <a:p>
            <a:pPr>
              <a:lnSpc>
                <a:spcPct val="150000"/>
              </a:lnSpc>
            </a:pPr>
            <a:r>
              <a:rPr lang="fr-FR" sz="3600" b="1" dirty="0" smtClean="0">
                <a:latin typeface="Times New Roman" pitchFamily="18" charset="0"/>
                <a:cs typeface="Times New Roman" pitchFamily="18" charset="0"/>
              </a:rPr>
              <a:t>     </a:t>
            </a:r>
            <a:r>
              <a:rPr lang="fr-FR" sz="3600" dirty="0" smtClean="0">
                <a:latin typeface="Times New Roman" pitchFamily="18" charset="0"/>
                <a:cs typeface="Times New Roman" pitchFamily="18" charset="0"/>
              </a:rPr>
              <a:t>Il faut faire  preuve  de  sagesse  et de  bons sens pour satisfaire  ou non  ses  envies, ses désirs, et surtout  ses  besoins.</a:t>
            </a:r>
            <a:endParaRPr lang="fr-FR" dirty="0"/>
          </a:p>
        </p:txBody>
      </p:sp>
    </p:spTree>
    <p:extLst>
      <p:ext uri="{BB962C8B-B14F-4D97-AF65-F5344CB8AC3E}">
        <p14:creationId xmlns:p14="http://schemas.microsoft.com/office/powerpoint/2010/main" val="13742602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66800" y="266992"/>
            <a:ext cx="10317480" cy="815927"/>
          </a:xfrm>
        </p:spPr>
        <p:txBody>
          <a:bodyPr>
            <a:noAutofit/>
          </a:bodyPr>
          <a:lstStyle/>
          <a:p>
            <a:pPr algn="ctr">
              <a:lnSpc>
                <a:spcPct val="100000"/>
              </a:lnSpc>
            </a:pPr>
            <a:r>
              <a:rPr lang="fr-FR" sz="3200" b="1" dirty="0" smtClean="0">
                <a:solidFill>
                  <a:srgbClr val="FF0000"/>
                </a:solidFill>
                <a:ea typeface="Calibri" pitchFamily="34" charset="0"/>
                <a:cs typeface="Times New Roman" pitchFamily="18" charset="0"/>
              </a:rPr>
              <a:t>10 CONSEILS  POUR UNE  BONNE SANTE  PHYSIQUE ET MENTALE</a:t>
            </a:r>
            <a:endParaRPr lang="fr-FR" sz="6000" dirty="0">
              <a:latin typeface="+mj-lt"/>
            </a:endParaRPr>
          </a:p>
        </p:txBody>
      </p:sp>
      <p:sp>
        <p:nvSpPr>
          <p:cNvPr id="3" name="Rectangle 2"/>
          <p:cNvSpPr/>
          <p:nvPr/>
        </p:nvSpPr>
        <p:spPr>
          <a:xfrm>
            <a:off x="257175" y="1900149"/>
            <a:ext cx="11558588" cy="3316164"/>
          </a:xfrm>
          <a:prstGeom prst="rect">
            <a:avLst/>
          </a:prstGeom>
        </p:spPr>
        <p:txBody>
          <a:bodyPr wrap="square">
            <a:spAutoFit/>
          </a:bodyPr>
          <a:lstStyle/>
          <a:p>
            <a:pPr>
              <a:lnSpc>
                <a:spcPct val="150000"/>
              </a:lnSpc>
            </a:pPr>
            <a:r>
              <a:rPr lang="fr-FR" sz="3600" b="1" dirty="0" smtClean="0">
                <a:latin typeface="Times New Roman" pitchFamily="18" charset="0"/>
                <a:cs typeface="Times New Roman" pitchFamily="18" charset="0"/>
              </a:rPr>
              <a:t>6. Gérer efficacement son argent  car les problèmes  financiers sont source  de  stress !</a:t>
            </a:r>
            <a:r>
              <a:rPr lang="fr-FR" sz="3600" dirty="0" smtClean="0">
                <a:latin typeface="Times New Roman" pitchFamily="18" charset="0"/>
                <a:cs typeface="Times New Roman" pitchFamily="18" charset="0"/>
              </a:rPr>
              <a:t>  Pour les dépenses, il faut privilégier les choses nécessaires et utiles en évitant celles souhaitées !</a:t>
            </a:r>
            <a:endParaRPr lang="fr-FR" dirty="0"/>
          </a:p>
        </p:txBody>
      </p:sp>
    </p:spTree>
    <p:extLst>
      <p:ext uri="{BB962C8B-B14F-4D97-AF65-F5344CB8AC3E}">
        <p14:creationId xmlns:p14="http://schemas.microsoft.com/office/powerpoint/2010/main" val="13742602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66800" y="266992"/>
            <a:ext cx="10317480" cy="815927"/>
          </a:xfrm>
        </p:spPr>
        <p:txBody>
          <a:bodyPr>
            <a:noAutofit/>
          </a:bodyPr>
          <a:lstStyle/>
          <a:p>
            <a:pPr algn="ctr">
              <a:lnSpc>
                <a:spcPct val="100000"/>
              </a:lnSpc>
            </a:pPr>
            <a:r>
              <a:rPr lang="fr-FR" sz="3200" b="1" dirty="0" smtClean="0">
                <a:solidFill>
                  <a:srgbClr val="FF0000"/>
                </a:solidFill>
                <a:ea typeface="Calibri" pitchFamily="34" charset="0"/>
                <a:cs typeface="Times New Roman" pitchFamily="18" charset="0"/>
              </a:rPr>
              <a:t>10 CONSEILS  POUR UNE  BONNE SANTE  PHYSIQUE ET MENTALE</a:t>
            </a:r>
            <a:endParaRPr lang="fr-FR" sz="6000" dirty="0">
              <a:latin typeface="+mj-lt"/>
            </a:endParaRPr>
          </a:p>
        </p:txBody>
      </p:sp>
      <p:sp>
        <p:nvSpPr>
          <p:cNvPr id="3" name="Rectangle 2"/>
          <p:cNvSpPr/>
          <p:nvPr/>
        </p:nvSpPr>
        <p:spPr>
          <a:xfrm>
            <a:off x="628649" y="1657350"/>
            <a:ext cx="11244263" cy="3316164"/>
          </a:xfrm>
          <a:prstGeom prst="rect">
            <a:avLst/>
          </a:prstGeom>
        </p:spPr>
        <p:txBody>
          <a:bodyPr wrap="square">
            <a:spAutoFit/>
          </a:bodyPr>
          <a:lstStyle/>
          <a:p>
            <a:pPr>
              <a:lnSpc>
                <a:spcPct val="150000"/>
              </a:lnSpc>
            </a:pPr>
            <a:r>
              <a:rPr lang="fr-FR" sz="3600" b="1" dirty="0" smtClean="0">
                <a:latin typeface="Times New Roman" pitchFamily="18" charset="0"/>
                <a:cs typeface="Times New Roman" pitchFamily="18" charset="0"/>
              </a:rPr>
              <a:t>7. Maitriser ses émotions (joie, amour, colère, peine, tristesse, jalousie </a:t>
            </a:r>
            <a:r>
              <a:rPr lang="fr-FR" sz="3600" dirty="0" smtClean="0">
                <a:latin typeface="Times New Roman" pitchFamily="18" charset="0"/>
                <a:cs typeface="Times New Roman" pitchFamily="18" charset="0"/>
              </a:rPr>
              <a:t>...) et les exprimer dans le  respect de  l’autre ! Il faut contrôler ses émotions et les exprimer dans le  respect de  l’autre.</a:t>
            </a:r>
            <a:endParaRPr lang="fr-FR" dirty="0"/>
          </a:p>
        </p:txBody>
      </p:sp>
    </p:spTree>
    <p:extLst>
      <p:ext uri="{BB962C8B-B14F-4D97-AF65-F5344CB8AC3E}">
        <p14:creationId xmlns:p14="http://schemas.microsoft.com/office/powerpoint/2010/main" val="13742602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66800" y="266992"/>
            <a:ext cx="10317480" cy="815927"/>
          </a:xfrm>
        </p:spPr>
        <p:txBody>
          <a:bodyPr>
            <a:noAutofit/>
          </a:bodyPr>
          <a:lstStyle/>
          <a:p>
            <a:pPr algn="ctr">
              <a:lnSpc>
                <a:spcPct val="100000"/>
              </a:lnSpc>
            </a:pPr>
            <a:r>
              <a:rPr lang="fr-FR" sz="3200" b="1" dirty="0" smtClean="0">
                <a:solidFill>
                  <a:srgbClr val="FF0000"/>
                </a:solidFill>
                <a:ea typeface="Calibri" pitchFamily="34" charset="0"/>
                <a:cs typeface="Times New Roman" pitchFamily="18" charset="0"/>
              </a:rPr>
              <a:t>10 CONSEILS  POUR UNE  BONNE SANTE  PHYSIQUE ET MENTALE</a:t>
            </a:r>
            <a:endParaRPr lang="fr-FR" sz="6000" dirty="0">
              <a:latin typeface="+mj-lt"/>
            </a:endParaRPr>
          </a:p>
        </p:txBody>
      </p:sp>
      <p:sp>
        <p:nvSpPr>
          <p:cNvPr id="3" name="Rectangle 2"/>
          <p:cNvSpPr/>
          <p:nvPr/>
        </p:nvSpPr>
        <p:spPr>
          <a:xfrm>
            <a:off x="280218" y="1520721"/>
            <a:ext cx="11385755" cy="2585323"/>
          </a:xfrm>
          <a:prstGeom prst="rect">
            <a:avLst/>
          </a:prstGeom>
        </p:spPr>
        <p:txBody>
          <a:bodyPr wrap="square">
            <a:spAutoFit/>
          </a:bodyPr>
          <a:lstStyle/>
          <a:p>
            <a:pPr>
              <a:lnSpc>
                <a:spcPct val="150000"/>
              </a:lnSpc>
            </a:pPr>
            <a:r>
              <a:rPr lang="fr-FR" sz="3600" b="1" dirty="0" smtClean="0">
                <a:latin typeface="Times New Roman" pitchFamily="18" charset="0"/>
                <a:cs typeface="Times New Roman" pitchFamily="18" charset="0"/>
              </a:rPr>
              <a:t>8. Accepter les critiques et les conseils pour s’améliorer !</a:t>
            </a:r>
            <a:r>
              <a:rPr lang="fr-FR" sz="3600" dirty="0" smtClean="0">
                <a:latin typeface="Times New Roman" pitchFamily="18" charset="0"/>
                <a:cs typeface="Times New Roman" pitchFamily="18" charset="0"/>
              </a:rPr>
              <a:t>                                                 </a:t>
            </a:r>
          </a:p>
          <a:p>
            <a:pPr>
              <a:lnSpc>
                <a:spcPct val="150000"/>
              </a:lnSpc>
            </a:pPr>
            <a:r>
              <a:rPr lang="fr-FR" sz="3600" dirty="0" smtClean="0">
                <a:latin typeface="Times New Roman" pitchFamily="18" charset="0"/>
                <a:cs typeface="Times New Roman" pitchFamily="18" charset="0"/>
              </a:rPr>
              <a:t> Les critiques et les conseils permettent de  s’améliorer. Il faut prendre  le  temps d’y réfléchir !</a:t>
            </a:r>
            <a:endParaRPr lang="fr-FR" dirty="0"/>
          </a:p>
        </p:txBody>
      </p:sp>
    </p:spTree>
    <p:extLst>
      <p:ext uri="{BB962C8B-B14F-4D97-AF65-F5344CB8AC3E}">
        <p14:creationId xmlns:p14="http://schemas.microsoft.com/office/powerpoint/2010/main" val="13742602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66800" y="266992"/>
            <a:ext cx="10317480" cy="815927"/>
          </a:xfrm>
        </p:spPr>
        <p:txBody>
          <a:bodyPr>
            <a:noAutofit/>
          </a:bodyPr>
          <a:lstStyle/>
          <a:p>
            <a:pPr algn="ctr">
              <a:lnSpc>
                <a:spcPct val="100000"/>
              </a:lnSpc>
            </a:pPr>
            <a:r>
              <a:rPr lang="fr-FR" sz="3200" b="1" dirty="0" smtClean="0">
                <a:solidFill>
                  <a:srgbClr val="FF0000"/>
                </a:solidFill>
                <a:ea typeface="Calibri" pitchFamily="34" charset="0"/>
                <a:cs typeface="Times New Roman" pitchFamily="18" charset="0"/>
              </a:rPr>
              <a:t>10 CONSEILS  POUR UNE  BONNE SANTE  PHYSIQUE ET MENTALE</a:t>
            </a:r>
            <a:endParaRPr lang="fr-FR" sz="6000" dirty="0">
              <a:latin typeface="+mj-lt"/>
            </a:endParaRPr>
          </a:p>
        </p:txBody>
      </p:sp>
      <p:sp>
        <p:nvSpPr>
          <p:cNvPr id="3" name="Rectangle 2"/>
          <p:cNvSpPr/>
          <p:nvPr/>
        </p:nvSpPr>
        <p:spPr>
          <a:xfrm>
            <a:off x="271462" y="1714411"/>
            <a:ext cx="11315700" cy="3316742"/>
          </a:xfrm>
          <a:prstGeom prst="rect">
            <a:avLst/>
          </a:prstGeom>
        </p:spPr>
        <p:txBody>
          <a:bodyPr wrap="square">
            <a:spAutoFit/>
          </a:bodyPr>
          <a:lstStyle/>
          <a:p>
            <a:pPr>
              <a:lnSpc>
                <a:spcPct val="150000"/>
              </a:lnSpc>
            </a:pPr>
            <a:r>
              <a:rPr lang="fr-FR" sz="3600" b="1" dirty="0" smtClean="0">
                <a:latin typeface="Times New Roman" pitchFamily="18" charset="0"/>
                <a:cs typeface="Times New Roman" pitchFamily="18" charset="0"/>
              </a:rPr>
              <a:t>9. Prendre  soin de  soi et se  faire  plaisir</a:t>
            </a:r>
            <a:r>
              <a:rPr lang="fr-FR" sz="3600" dirty="0" smtClean="0">
                <a:latin typeface="Times New Roman" pitchFamily="18" charset="0"/>
                <a:cs typeface="Times New Roman" pitchFamily="18" charset="0"/>
              </a:rPr>
              <a:t> ! Prêter attention à ses sentiments et besoins. Il faut pratiquer les activités par plaisir et non par contrainte (sorties détentes à la plage, à la campagne, promenade pour changer d’air...)</a:t>
            </a:r>
            <a:r>
              <a:rPr lang="fr-FR" dirty="0" smtClean="0"/>
              <a:t> </a:t>
            </a:r>
            <a:endParaRPr lang="fr-FR" dirty="0"/>
          </a:p>
        </p:txBody>
      </p:sp>
    </p:spTree>
    <p:extLst>
      <p:ext uri="{BB962C8B-B14F-4D97-AF65-F5344CB8AC3E}">
        <p14:creationId xmlns:p14="http://schemas.microsoft.com/office/powerpoint/2010/main" val="13742602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66800" y="266992"/>
            <a:ext cx="10317480" cy="815927"/>
          </a:xfrm>
        </p:spPr>
        <p:txBody>
          <a:bodyPr>
            <a:noAutofit/>
          </a:bodyPr>
          <a:lstStyle/>
          <a:p>
            <a:pPr algn="ctr">
              <a:lnSpc>
                <a:spcPct val="100000"/>
              </a:lnSpc>
            </a:pPr>
            <a:r>
              <a:rPr lang="fr-FR" sz="3200" b="1" dirty="0" smtClean="0">
                <a:solidFill>
                  <a:srgbClr val="FF0000"/>
                </a:solidFill>
                <a:ea typeface="Calibri" pitchFamily="34" charset="0"/>
                <a:cs typeface="Times New Roman" pitchFamily="18" charset="0"/>
              </a:rPr>
              <a:t>10 CONSEILS  POUR UNE  BONNE SANTE  PHYSIQUE ET MENTALE</a:t>
            </a:r>
            <a:endParaRPr lang="fr-FR" sz="6000" dirty="0">
              <a:latin typeface="+mj-lt"/>
            </a:endParaRPr>
          </a:p>
        </p:txBody>
      </p:sp>
      <p:sp>
        <p:nvSpPr>
          <p:cNvPr id="3" name="Rectangle 2"/>
          <p:cNvSpPr/>
          <p:nvPr/>
        </p:nvSpPr>
        <p:spPr>
          <a:xfrm>
            <a:off x="0" y="1315388"/>
            <a:ext cx="11915775" cy="4247317"/>
          </a:xfrm>
          <a:prstGeom prst="rect">
            <a:avLst/>
          </a:prstGeom>
        </p:spPr>
        <p:txBody>
          <a:bodyPr wrap="square">
            <a:spAutoFit/>
          </a:bodyPr>
          <a:lstStyle/>
          <a:p>
            <a:pPr>
              <a:lnSpc>
                <a:spcPct val="150000"/>
              </a:lnSpc>
            </a:pPr>
            <a:r>
              <a:rPr lang="fr-FR" sz="3600" b="1" dirty="0" smtClean="0">
                <a:latin typeface="Times New Roman" pitchFamily="18" charset="0"/>
                <a:cs typeface="Times New Roman" pitchFamily="18" charset="0"/>
              </a:rPr>
              <a:t>10. Ne  pas rester dans la solitude  ni  dans la souffrance  en silence. Il faut briser l’isolement ! </a:t>
            </a:r>
            <a:endParaRPr lang="fr-FR" sz="3600" dirty="0" smtClean="0">
              <a:latin typeface="Times New Roman" pitchFamily="18" charset="0"/>
              <a:cs typeface="Times New Roman" pitchFamily="18" charset="0"/>
            </a:endParaRPr>
          </a:p>
          <a:p>
            <a:pPr>
              <a:lnSpc>
                <a:spcPct val="150000"/>
              </a:lnSpc>
            </a:pPr>
            <a:r>
              <a:rPr lang="fr-FR" sz="3600" dirty="0" smtClean="0">
                <a:latin typeface="Times New Roman" pitchFamily="18" charset="0"/>
                <a:cs typeface="Times New Roman" pitchFamily="18" charset="0"/>
              </a:rPr>
              <a:t>Partager avec notre  entourage nos joies et nos peines permet d’en limiter l’importance, d’être  compris, soutenu, soulagé.</a:t>
            </a:r>
          </a:p>
          <a:p>
            <a:pPr>
              <a:lnSpc>
                <a:spcPct val="150000"/>
              </a:lnSpc>
            </a:pPr>
            <a:r>
              <a:rPr lang="fr-FR" sz="3600" b="1" dirty="0" smtClean="0">
                <a:latin typeface="Times New Roman" pitchFamily="18" charset="0"/>
                <a:cs typeface="Times New Roman" pitchFamily="18" charset="0"/>
              </a:rPr>
              <a:t> LA  SANTE  MENTALE,  c’est l’équilibre  de  l’Homme !</a:t>
            </a:r>
            <a:endParaRPr lang="fr-FR" dirty="0"/>
          </a:p>
        </p:txBody>
      </p:sp>
    </p:spTree>
    <p:extLst>
      <p:ext uri="{BB962C8B-B14F-4D97-AF65-F5344CB8AC3E}">
        <p14:creationId xmlns:p14="http://schemas.microsoft.com/office/powerpoint/2010/main" val="13742602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E30FD7-2A79-46D0-AC68-C5DFD745E11B}"/>
              </a:ext>
            </a:extLst>
          </p:cNvPr>
          <p:cNvSpPr>
            <a:spLocks noGrp="1"/>
          </p:cNvSpPr>
          <p:nvPr>
            <p:ph type="title"/>
          </p:nvPr>
        </p:nvSpPr>
        <p:spPr>
          <a:xfrm>
            <a:off x="831851" y="515815"/>
            <a:ext cx="10515600" cy="703385"/>
          </a:xfrm>
        </p:spPr>
        <p:txBody>
          <a:bodyPr>
            <a:normAutofit/>
          </a:bodyPr>
          <a:lstStyle/>
          <a:p>
            <a:pPr algn="ctr"/>
            <a:r>
              <a:rPr lang="fr-FR" sz="4000" b="1" dirty="0" smtClean="0">
                <a:solidFill>
                  <a:srgbClr val="FF0000"/>
                </a:solidFill>
                <a:cs typeface="Times New Roman" pitchFamily="18" charset="0"/>
              </a:rPr>
              <a:t>LA GESTION DU STRESS</a:t>
            </a:r>
            <a:endParaRPr lang="fr-FR" dirty="0" smtClean="0">
              <a:solidFill>
                <a:srgbClr val="FF0000"/>
              </a:solidFill>
              <a:cs typeface="Times New Roman" pitchFamily="18" charset="0"/>
            </a:endParaRPr>
          </a:p>
        </p:txBody>
      </p:sp>
      <p:sp>
        <p:nvSpPr>
          <p:cNvPr id="4" name="Rectangle 3"/>
          <p:cNvSpPr/>
          <p:nvPr/>
        </p:nvSpPr>
        <p:spPr>
          <a:xfrm>
            <a:off x="285750" y="1771650"/>
            <a:ext cx="11544300" cy="2862322"/>
          </a:xfrm>
          <a:prstGeom prst="rect">
            <a:avLst/>
          </a:prstGeom>
        </p:spPr>
        <p:txBody>
          <a:bodyPr wrap="square">
            <a:spAutoFit/>
          </a:bodyPr>
          <a:lstStyle/>
          <a:p>
            <a:r>
              <a:rPr lang="fr-FR" sz="3600" dirty="0" smtClean="0">
                <a:latin typeface="Times New Roman" pitchFamily="18" charset="0"/>
                <a:cs typeface="Times New Roman" pitchFamily="18" charset="0"/>
              </a:rPr>
              <a:t>1 - Bonne gestion financière</a:t>
            </a:r>
          </a:p>
          <a:p>
            <a:endParaRPr lang="fr-FR" sz="3600" dirty="0" smtClean="0">
              <a:latin typeface="Times New Roman" pitchFamily="18" charset="0"/>
              <a:cs typeface="Times New Roman" pitchFamily="18" charset="0"/>
            </a:endParaRPr>
          </a:p>
          <a:p>
            <a:r>
              <a:rPr lang="fr-FR" sz="3600" dirty="0" smtClean="0">
                <a:latin typeface="Times New Roman" pitchFamily="18" charset="0"/>
                <a:cs typeface="Times New Roman" pitchFamily="18" charset="0"/>
              </a:rPr>
              <a:t>2 - Sortir avec des amis</a:t>
            </a:r>
          </a:p>
          <a:p>
            <a:endParaRPr lang="fr-FR" sz="3600" dirty="0" smtClean="0">
              <a:latin typeface="Times New Roman" pitchFamily="18" charset="0"/>
              <a:cs typeface="Times New Roman" pitchFamily="18" charset="0"/>
            </a:endParaRPr>
          </a:p>
          <a:p>
            <a:r>
              <a:rPr lang="fr-FR" sz="3600" dirty="0" smtClean="0">
                <a:latin typeface="Times New Roman" pitchFamily="18" charset="0"/>
                <a:cs typeface="Times New Roman" pitchFamily="18" charset="0"/>
              </a:rPr>
              <a:t>3 - Retrouver un équilibre spirituel</a:t>
            </a:r>
            <a:endParaRPr lang="fr-FR" dirty="0"/>
          </a:p>
        </p:txBody>
      </p:sp>
      <p:sp>
        <p:nvSpPr>
          <p:cNvPr id="5" name="Espace réservé du texte 4"/>
          <p:cNvSpPr>
            <a:spLocks noGrp="1"/>
          </p:cNvSpPr>
          <p:nvPr>
            <p:ph type="body" idx="1"/>
          </p:nvPr>
        </p:nvSpPr>
        <p:spPr/>
        <p:txBody>
          <a:bodyPr/>
          <a:lstStyle/>
          <a:p>
            <a:endParaRPr lang="fr-FR"/>
          </a:p>
        </p:txBody>
      </p:sp>
    </p:spTree>
    <p:extLst>
      <p:ext uri="{BB962C8B-B14F-4D97-AF65-F5344CB8AC3E}">
        <p14:creationId xmlns:p14="http://schemas.microsoft.com/office/powerpoint/2010/main" val="4220652690"/>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E30FD7-2A79-46D0-AC68-C5DFD745E11B}"/>
              </a:ext>
            </a:extLst>
          </p:cNvPr>
          <p:cNvSpPr>
            <a:spLocks noGrp="1"/>
          </p:cNvSpPr>
          <p:nvPr>
            <p:ph type="title"/>
          </p:nvPr>
        </p:nvSpPr>
        <p:spPr>
          <a:xfrm>
            <a:off x="831851" y="515815"/>
            <a:ext cx="10515600" cy="703385"/>
          </a:xfrm>
        </p:spPr>
        <p:txBody>
          <a:bodyPr>
            <a:normAutofit/>
          </a:bodyPr>
          <a:lstStyle/>
          <a:p>
            <a:pPr algn="ctr"/>
            <a:r>
              <a:rPr lang="fr-FR" sz="4000" b="1" dirty="0" smtClean="0">
                <a:solidFill>
                  <a:srgbClr val="FF0000"/>
                </a:solidFill>
                <a:cs typeface="Times New Roman" pitchFamily="18" charset="0"/>
              </a:rPr>
              <a:t>LA GESTION DU STRESS</a:t>
            </a:r>
            <a:endParaRPr lang="fr-FR" dirty="0" smtClean="0">
              <a:solidFill>
                <a:srgbClr val="FF0000"/>
              </a:solidFill>
              <a:cs typeface="Times New Roman" pitchFamily="18" charset="0"/>
            </a:endParaRPr>
          </a:p>
        </p:txBody>
      </p:sp>
      <p:sp>
        <p:nvSpPr>
          <p:cNvPr id="3" name="Espace réservé du texte 2">
            <a:extLst>
              <a:ext uri="{FF2B5EF4-FFF2-40B4-BE49-F238E27FC236}">
                <a16:creationId xmlns:a16="http://schemas.microsoft.com/office/drawing/2014/main" id="{A1CD6062-4DED-4414-9E26-7DA16B62F0C1}"/>
              </a:ext>
            </a:extLst>
          </p:cNvPr>
          <p:cNvSpPr>
            <a:spLocks noGrp="1"/>
          </p:cNvSpPr>
          <p:nvPr>
            <p:ph type="body" idx="1"/>
          </p:nvPr>
        </p:nvSpPr>
        <p:spPr>
          <a:xfrm>
            <a:off x="831851" y="1594338"/>
            <a:ext cx="10515600" cy="4495315"/>
          </a:xfrm>
        </p:spPr>
        <p:txBody>
          <a:bodyPr/>
          <a:lstStyle/>
          <a:p>
            <a:endParaRPr lang="fr-FR" sz="3600" b="1" dirty="0">
              <a:solidFill>
                <a:srgbClr val="FF0000"/>
              </a:solidFill>
            </a:endParaRPr>
          </a:p>
          <a:p>
            <a:endParaRPr lang="fr-FR" sz="3600" dirty="0">
              <a:solidFill>
                <a:srgbClr val="FF0000"/>
              </a:solidFill>
            </a:endParaRPr>
          </a:p>
          <a:p>
            <a:endParaRPr lang="fr-FR" sz="3600" dirty="0">
              <a:latin typeface="Arial" panose="020B0604020202020204" pitchFamily="34" charset="0"/>
              <a:cs typeface="Arial" panose="020B0604020202020204" pitchFamily="34" charset="0"/>
            </a:endParaRPr>
          </a:p>
          <a:p>
            <a:endParaRPr lang="fr-FR" sz="3600" dirty="0">
              <a:latin typeface="Arial" panose="020B0604020202020204" pitchFamily="34" charset="0"/>
              <a:cs typeface="Arial" panose="020B0604020202020204" pitchFamily="34" charset="0"/>
            </a:endParaRPr>
          </a:p>
          <a:p>
            <a:endParaRPr lang="fr-FR" sz="3600" dirty="0">
              <a:latin typeface="Arial" panose="020B0604020202020204" pitchFamily="34" charset="0"/>
              <a:cs typeface="Arial" panose="020B0604020202020204" pitchFamily="34" charset="0"/>
            </a:endParaRPr>
          </a:p>
        </p:txBody>
      </p:sp>
      <p:sp>
        <p:nvSpPr>
          <p:cNvPr id="4" name="Rectangle 3"/>
          <p:cNvSpPr/>
          <p:nvPr/>
        </p:nvSpPr>
        <p:spPr>
          <a:xfrm>
            <a:off x="371475" y="1443975"/>
            <a:ext cx="11572875" cy="4247317"/>
          </a:xfrm>
          <a:prstGeom prst="rect">
            <a:avLst/>
          </a:prstGeom>
        </p:spPr>
        <p:txBody>
          <a:bodyPr wrap="square">
            <a:spAutoFit/>
          </a:bodyPr>
          <a:lstStyle/>
          <a:p>
            <a:pPr>
              <a:lnSpc>
                <a:spcPct val="150000"/>
              </a:lnSpc>
            </a:pPr>
            <a:r>
              <a:rPr lang="fr-FR" sz="3600" dirty="0" smtClean="0">
                <a:latin typeface="Times New Roman" pitchFamily="18" charset="0"/>
                <a:cs typeface="Times New Roman" pitchFamily="18" charset="0"/>
              </a:rPr>
              <a:t>4 - Faire des exercices de relaxation : contrôle respiratoire, respiration abdominale, relaxation</a:t>
            </a:r>
          </a:p>
          <a:p>
            <a:pPr>
              <a:lnSpc>
                <a:spcPct val="150000"/>
              </a:lnSpc>
            </a:pPr>
            <a:r>
              <a:rPr lang="fr-FR" sz="3600" dirty="0" smtClean="0">
                <a:latin typeface="Times New Roman" pitchFamily="18" charset="0"/>
                <a:cs typeface="Times New Roman" pitchFamily="18" charset="0"/>
              </a:rPr>
              <a:t>5- Identifier le problème et prendre le temps de le résoudre ;</a:t>
            </a:r>
          </a:p>
          <a:p>
            <a:pPr>
              <a:lnSpc>
                <a:spcPct val="150000"/>
              </a:lnSpc>
            </a:pPr>
            <a:r>
              <a:rPr lang="fr-FR" sz="3600" dirty="0" smtClean="0">
                <a:latin typeface="Times New Roman" pitchFamily="18" charset="0"/>
                <a:cs typeface="Times New Roman" pitchFamily="18" charset="0"/>
              </a:rPr>
              <a:t>6 - Echanger avec les collègues à propos des cas difficiles, de la   perception des activités  quotidiennes ;</a:t>
            </a:r>
            <a:endParaRPr lang="fr-FR" dirty="0"/>
          </a:p>
        </p:txBody>
      </p:sp>
    </p:spTree>
    <p:extLst>
      <p:ext uri="{BB962C8B-B14F-4D97-AF65-F5344CB8AC3E}">
        <p14:creationId xmlns:p14="http://schemas.microsoft.com/office/powerpoint/2010/main" val="4220652690"/>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E30FD7-2A79-46D0-AC68-C5DFD745E11B}"/>
              </a:ext>
            </a:extLst>
          </p:cNvPr>
          <p:cNvSpPr>
            <a:spLocks noGrp="1"/>
          </p:cNvSpPr>
          <p:nvPr>
            <p:ph type="title"/>
          </p:nvPr>
        </p:nvSpPr>
        <p:spPr>
          <a:xfrm>
            <a:off x="831851" y="515815"/>
            <a:ext cx="10515600" cy="703385"/>
          </a:xfrm>
        </p:spPr>
        <p:txBody>
          <a:bodyPr>
            <a:normAutofit/>
          </a:bodyPr>
          <a:lstStyle/>
          <a:p>
            <a:pPr algn="ctr"/>
            <a:r>
              <a:rPr lang="fr-FR" sz="4000" b="1" dirty="0" smtClean="0">
                <a:solidFill>
                  <a:srgbClr val="FF0000"/>
                </a:solidFill>
                <a:cs typeface="Times New Roman" pitchFamily="18" charset="0"/>
              </a:rPr>
              <a:t>LA GESTION DU STRESS</a:t>
            </a:r>
            <a:endParaRPr lang="fr-FR" dirty="0" smtClean="0">
              <a:solidFill>
                <a:srgbClr val="FF0000"/>
              </a:solidFill>
              <a:cs typeface="Times New Roman" pitchFamily="18" charset="0"/>
            </a:endParaRPr>
          </a:p>
        </p:txBody>
      </p:sp>
      <p:sp>
        <p:nvSpPr>
          <p:cNvPr id="3" name="Espace réservé du texte 2">
            <a:extLst>
              <a:ext uri="{FF2B5EF4-FFF2-40B4-BE49-F238E27FC236}">
                <a16:creationId xmlns:a16="http://schemas.microsoft.com/office/drawing/2014/main" id="{A1CD6062-4DED-4414-9E26-7DA16B62F0C1}"/>
              </a:ext>
            </a:extLst>
          </p:cNvPr>
          <p:cNvSpPr>
            <a:spLocks noGrp="1"/>
          </p:cNvSpPr>
          <p:nvPr>
            <p:ph type="body" idx="1"/>
          </p:nvPr>
        </p:nvSpPr>
        <p:spPr>
          <a:xfrm>
            <a:off x="831851" y="1594338"/>
            <a:ext cx="10515600" cy="4495315"/>
          </a:xfrm>
        </p:spPr>
        <p:txBody>
          <a:bodyPr/>
          <a:lstStyle/>
          <a:p>
            <a:endParaRPr lang="fr-FR" sz="3600" b="1" dirty="0">
              <a:solidFill>
                <a:srgbClr val="FF0000"/>
              </a:solidFill>
            </a:endParaRPr>
          </a:p>
          <a:p>
            <a:endParaRPr lang="fr-FR" sz="3600" dirty="0">
              <a:solidFill>
                <a:srgbClr val="FF0000"/>
              </a:solidFill>
            </a:endParaRPr>
          </a:p>
          <a:p>
            <a:endParaRPr lang="fr-FR" sz="3600" dirty="0">
              <a:latin typeface="Arial" panose="020B0604020202020204" pitchFamily="34" charset="0"/>
              <a:cs typeface="Arial" panose="020B0604020202020204" pitchFamily="34" charset="0"/>
            </a:endParaRPr>
          </a:p>
          <a:p>
            <a:endParaRPr lang="fr-FR" sz="3600" dirty="0">
              <a:latin typeface="Arial" panose="020B0604020202020204" pitchFamily="34" charset="0"/>
              <a:cs typeface="Arial" panose="020B0604020202020204" pitchFamily="34" charset="0"/>
            </a:endParaRPr>
          </a:p>
          <a:p>
            <a:endParaRPr lang="fr-FR" sz="3600" dirty="0">
              <a:latin typeface="Arial" panose="020B0604020202020204" pitchFamily="34" charset="0"/>
              <a:cs typeface="Arial" panose="020B0604020202020204" pitchFamily="34" charset="0"/>
            </a:endParaRPr>
          </a:p>
        </p:txBody>
      </p:sp>
      <p:sp>
        <p:nvSpPr>
          <p:cNvPr id="4" name="Rectangle 3"/>
          <p:cNvSpPr/>
          <p:nvPr/>
        </p:nvSpPr>
        <p:spPr>
          <a:xfrm>
            <a:off x="314325" y="1293376"/>
            <a:ext cx="11877675" cy="5078313"/>
          </a:xfrm>
          <a:prstGeom prst="rect">
            <a:avLst/>
          </a:prstGeom>
        </p:spPr>
        <p:txBody>
          <a:bodyPr wrap="square">
            <a:spAutoFit/>
          </a:bodyPr>
          <a:lstStyle/>
          <a:p>
            <a:pPr>
              <a:lnSpc>
                <a:spcPct val="150000"/>
              </a:lnSpc>
            </a:pPr>
            <a:r>
              <a:rPr lang="fr-FR" sz="3600" dirty="0" smtClean="0">
                <a:latin typeface="Times New Roman" pitchFamily="18" charset="0"/>
                <a:cs typeface="Times New Roman" pitchFamily="18" charset="0"/>
              </a:rPr>
              <a:t>7 - Avoir un bon style de vie : dormir suffisamment, entretenir des relations gratifiantes, éviter les excitants (alcool, tabac, autres drogues), avoir des repas équilibrés (fruits et légumes) </a:t>
            </a:r>
          </a:p>
          <a:p>
            <a:pPr>
              <a:lnSpc>
                <a:spcPct val="150000"/>
              </a:lnSpc>
            </a:pPr>
            <a:r>
              <a:rPr lang="fr-FR" sz="3600" dirty="0" smtClean="0">
                <a:latin typeface="Times New Roman" pitchFamily="18" charset="0"/>
                <a:cs typeface="Times New Roman" pitchFamily="18" charset="0"/>
              </a:rPr>
              <a:t>8- Faire des exercices physiques ;</a:t>
            </a:r>
          </a:p>
          <a:p>
            <a:pPr>
              <a:lnSpc>
                <a:spcPct val="150000"/>
              </a:lnSpc>
            </a:pPr>
            <a:r>
              <a:rPr lang="fr-FR" sz="3600" dirty="0" smtClean="0">
                <a:latin typeface="Times New Roman" pitchFamily="18" charset="0"/>
                <a:cs typeface="Times New Roman" pitchFamily="18" charset="0"/>
              </a:rPr>
              <a:t>9- Savoir organiser son temps de repos et de loisirs : prendre ses congés</a:t>
            </a:r>
            <a:endParaRPr lang="fr-FR" dirty="0"/>
          </a:p>
        </p:txBody>
      </p:sp>
    </p:spTree>
    <p:extLst>
      <p:ext uri="{BB962C8B-B14F-4D97-AF65-F5344CB8AC3E}">
        <p14:creationId xmlns:p14="http://schemas.microsoft.com/office/powerpoint/2010/main" val="4220652690"/>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7A70F2-A536-4832-B090-14416EA5BA5E}"/>
              </a:ext>
            </a:extLst>
          </p:cNvPr>
          <p:cNvSpPr>
            <a:spLocks noGrp="1"/>
          </p:cNvSpPr>
          <p:nvPr>
            <p:ph type="title"/>
          </p:nvPr>
        </p:nvSpPr>
        <p:spPr/>
        <p:txBody>
          <a:bodyPr/>
          <a:lstStyle/>
          <a:p>
            <a:r>
              <a:rPr lang="fr-CI" dirty="0"/>
              <a:t> </a:t>
            </a:r>
          </a:p>
        </p:txBody>
      </p:sp>
      <p:pic>
        <p:nvPicPr>
          <p:cNvPr id="4" name="Espace réservé du contenu 5">
            <a:extLst>
              <a:ext uri="{FF2B5EF4-FFF2-40B4-BE49-F238E27FC236}">
                <a16:creationId xmlns:a16="http://schemas.microsoft.com/office/drawing/2014/main" id="{A79AD0FB-FE6A-4923-BC43-7107C9A577A5}"/>
              </a:ext>
            </a:extLst>
          </p:cNvPr>
          <p:cNvPicPr>
            <a:picLocks noGrp="1" noChangeAspect="1"/>
          </p:cNvPicPr>
          <p:nvPr>
            <p:ph idx="1"/>
          </p:nvPr>
        </p:nvPicPr>
        <p:blipFill>
          <a:blip r:embed="rId2"/>
          <a:stretch>
            <a:fillRect/>
          </a:stretch>
        </p:blipFill>
        <p:spPr>
          <a:xfrm>
            <a:off x="2511188" y="651918"/>
            <a:ext cx="6933063" cy="4602470"/>
          </a:xfrm>
          <a:prstGeom prst="rect">
            <a:avLst/>
          </a:prstGeom>
        </p:spPr>
      </p:pic>
      <p:pic>
        <p:nvPicPr>
          <p:cNvPr id="5" name="Picture 3" descr="AG00373_">
            <a:extLst>
              <a:ext uri="{FF2B5EF4-FFF2-40B4-BE49-F238E27FC236}">
                <a16:creationId xmlns:a16="http://schemas.microsoft.com/office/drawing/2014/main" id="{4192ECD9-A6D5-461B-BFA0-3555BCB914B4}"/>
              </a:ext>
            </a:extLst>
          </p:cNvPr>
          <p:cNvPicPr>
            <a:picLocks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flipH="1">
            <a:off x="-1" y="4256373"/>
            <a:ext cx="2356984" cy="242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AG00373_">
            <a:extLst>
              <a:ext uri="{FF2B5EF4-FFF2-40B4-BE49-F238E27FC236}">
                <a16:creationId xmlns:a16="http://schemas.microsoft.com/office/drawing/2014/main" id="{47DE6839-C9A8-4F67-89CC-81C792AB6B02}"/>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835015" y="4328134"/>
            <a:ext cx="2356985" cy="2336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pied de page 2">
            <a:extLst>
              <a:ext uri="{FF2B5EF4-FFF2-40B4-BE49-F238E27FC236}">
                <a16:creationId xmlns:a16="http://schemas.microsoft.com/office/drawing/2014/main" id="{AFE41735-E4F2-4FD3-9B3C-FA0837F47DE8}"/>
              </a:ext>
            </a:extLst>
          </p:cNvPr>
          <p:cNvSpPr>
            <a:spLocks noGrp="1"/>
          </p:cNvSpPr>
          <p:nvPr>
            <p:ph type="ftr" sz="quarter" idx="11"/>
          </p:nvPr>
        </p:nvSpPr>
        <p:spPr/>
        <p:txBody>
          <a:bodyPr/>
          <a:lstStyle/>
          <a:p>
            <a:r>
              <a:rPr lang="fr-FR"/>
              <a:t>YEBOUE KOUADIO   Inspecteur des Soins Infirmiers  Enseignant à l'INFAS</a:t>
            </a:r>
          </a:p>
        </p:txBody>
      </p:sp>
      <p:sp>
        <p:nvSpPr>
          <p:cNvPr id="7" name="Espace réservé de la date 6">
            <a:extLst>
              <a:ext uri="{FF2B5EF4-FFF2-40B4-BE49-F238E27FC236}">
                <a16:creationId xmlns:a16="http://schemas.microsoft.com/office/drawing/2014/main" id="{00C8A457-37DE-464B-B1EB-E27B6F216B2E}"/>
              </a:ext>
            </a:extLst>
          </p:cNvPr>
          <p:cNvSpPr>
            <a:spLocks noGrp="1"/>
          </p:cNvSpPr>
          <p:nvPr>
            <p:ph type="dt" sz="half" idx="10"/>
          </p:nvPr>
        </p:nvSpPr>
        <p:spPr/>
        <p:txBody>
          <a:bodyPr/>
          <a:lstStyle/>
          <a:p>
            <a:fld id="{8FD405D7-5D38-428A-8CC2-F9E854823807}" type="datetime1">
              <a:rPr lang="fr-FR" smtClean="0"/>
              <a:pPr/>
              <a:t>15/05/2026</a:t>
            </a:fld>
            <a:endParaRPr lang="fr-FR"/>
          </a:p>
        </p:txBody>
      </p:sp>
    </p:spTree>
    <p:extLst>
      <p:ext uri="{BB962C8B-B14F-4D97-AF65-F5344CB8AC3E}">
        <p14:creationId xmlns:p14="http://schemas.microsoft.com/office/powerpoint/2010/main" val="27202111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INFAS">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8932</TotalTime>
  <Words>5572</Words>
  <Application>Microsoft Office PowerPoint</Application>
  <PresentationFormat>Grand écran</PresentationFormat>
  <Paragraphs>729</Paragraphs>
  <Slides>178</Slides>
  <Notes>6</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178</vt:i4>
      </vt:variant>
    </vt:vector>
  </HeadingPairs>
  <TitlesOfParts>
    <vt:vector size="187" baseType="lpstr">
      <vt:lpstr>Arial Unicode MS</vt:lpstr>
      <vt:lpstr>Arial</vt:lpstr>
      <vt:lpstr>Arial Black</vt:lpstr>
      <vt:lpstr>Calibri</vt:lpstr>
      <vt:lpstr>Comic Sans MS</vt:lpstr>
      <vt:lpstr>Segoe UI Light</vt:lpstr>
      <vt:lpstr>Times New Roman</vt:lpstr>
      <vt:lpstr>Wingdings</vt:lpstr>
      <vt:lpstr>Thème Office</vt:lpstr>
      <vt:lpstr>COURS DE PSYCHIATRIE  INFAS  AUXILLIAIRES</vt:lpstr>
      <vt:lpstr>Présentation PowerPoint</vt:lpstr>
      <vt:lpstr>INTRODUCTION</vt:lpstr>
      <vt:lpstr>INTRODUCTION</vt:lpstr>
      <vt:lpstr> </vt:lpstr>
      <vt:lpstr>INTRODUCTION</vt:lpstr>
      <vt:lpstr>PREMIERE  PARTIE:  LEGISLATION  EN PSYCHIATRIE</vt:lpstr>
      <vt:lpstr>DEUXIEME PARTIE:  PATHOLOGIES  PSYCHIATRIQUES</vt:lpstr>
      <vt:lpstr>LES  TROUBLES NEVROTIQUES</vt:lpstr>
      <vt:lpstr>LES TROUBLES DE L’HUMEUR</vt:lpstr>
      <vt:lpstr>LES PSYCHOSES</vt:lpstr>
      <vt:lpstr>RESUMONS</vt:lpstr>
      <vt:lpstr>RESUMONS</vt:lpstr>
      <vt:lpstr> </vt:lpstr>
      <vt:lpstr>PREMIERE PARTIE: LEGISLATION EN PSYCHIATRIE</vt:lpstr>
      <vt:lpstr>INTRODUCTION</vt:lpstr>
      <vt:lpstr>INTRODUCTION</vt:lpstr>
      <vt:lpstr>INTRODUCTION</vt:lpstr>
      <vt:lpstr>OBJECTIF GENEFRAL</vt:lpstr>
      <vt:lpstr>OBJECTIFS SPECIFIQUES</vt:lpstr>
      <vt:lpstr>CHAPITRE I: MODALITES  D’HOSPITALISATION</vt:lpstr>
      <vt:lpstr>INTRODUCTION</vt:lpstr>
      <vt:lpstr>INTRODUCTION</vt:lpstr>
      <vt:lpstr>II- HOSPITALISATION D’OFFICE</vt:lpstr>
      <vt:lpstr>III- HOSPITALISATION A LA DEMANDE D’UN TIERS</vt:lpstr>
      <vt:lpstr>CHAPITRE II: MESURES DE PROTECTION JUSTICIAIRES</vt:lpstr>
      <vt:lpstr>INTRODUCTION</vt:lpstr>
      <vt:lpstr>I- LA SAUVEGARDE DE JUSTICE</vt:lpstr>
      <vt:lpstr>I- LA SAUVEGARDE DE JUSTICE (suite)</vt:lpstr>
      <vt:lpstr>I- LA SAUVEGARDE DE JUSTICE (suite)</vt:lpstr>
      <vt:lpstr>II- LA CURATELLE</vt:lpstr>
      <vt:lpstr>II- LA CURATELLE (suite)</vt:lpstr>
      <vt:lpstr>III- LA TUTELLE</vt:lpstr>
      <vt:lpstr>III- LA TUTELLE (suite)</vt:lpstr>
      <vt:lpstr>RESUMONS</vt:lpstr>
      <vt:lpstr> </vt:lpstr>
      <vt:lpstr> </vt:lpstr>
      <vt:lpstr>A- TROUBLES  NEVROTIQUES</vt:lpstr>
      <vt:lpstr>GENERALITE</vt:lpstr>
      <vt:lpstr>GENERALITE (suite)</vt:lpstr>
      <vt:lpstr>OBJECTIF GENERAL</vt:lpstr>
      <vt:lpstr>OBJECTIFS  SPECIFIQUES</vt:lpstr>
      <vt:lpstr>CHAPITRE I: NEVROSE D’ANGOISSE</vt:lpstr>
      <vt:lpstr>PLAN  DU COURS</vt:lpstr>
      <vt:lpstr>I- DEFINITION</vt:lpstr>
      <vt:lpstr>II- DIAGNOSTIC</vt:lpstr>
      <vt:lpstr>Présentation PowerPoint</vt:lpstr>
      <vt:lpstr>II- DIAGNOSTIC (suite)</vt:lpstr>
      <vt:lpstr>III- EVOLUTION</vt:lpstr>
      <vt:lpstr>IV- TRAITEMENT</vt:lpstr>
      <vt:lpstr>IV- TRAITEMENT (suite)</vt:lpstr>
      <vt:lpstr>IV- TRAITEMENT (suite)</vt:lpstr>
      <vt:lpstr>V- CONDUITE A TENIR DE L’AUXILLIAIRE DE SANTE</vt:lpstr>
      <vt:lpstr>V- CONDUITE A TENIR DE L’AUXILLIAIRE  DE SANTE (suite)</vt:lpstr>
      <vt:lpstr>V- CONDUITE A TENIR DE L’AUXILLIAIRE  DE SANTE (suite)</vt:lpstr>
      <vt:lpstr>RESUMONS</vt:lpstr>
      <vt:lpstr>RESUMONS</vt:lpstr>
      <vt:lpstr> </vt:lpstr>
      <vt:lpstr>Présentation PowerPoint</vt:lpstr>
      <vt:lpstr>PLAN DU COURS</vt:lpstr>
      <vt:lpstr>I- DEFINITION</vt:lpstr>
      <vt:lpstr>II- EPIDEMIOLOGIE</vt:lpstr>
      <vt:lpstr>III- EVOLUTION</vt:lpstr>
      <vt:lpstr>IV- PERSONNALITE OBSESSIONNELLE</vt:lpstr>
      <vt:lpstr>IV- PERSONNALITE OBSESSIONNELLE</vt:lpstr>
      <vt:lpstr>V- TRAITEMENT</vt:lpstr>
      <vt:lpstr>RESUMONS</vt:lpstr>
      <vt:lpstr> </vt:lpstr>
      <vt:lpstr>CHAPITRE III:  NEVROSE HYSTERIQUE  OU  TROUBLE CONVERSIF</vt:lpstr>
      <vt:lpstr>PLAN DU COURS</vt:lpstr>
      <vt:lpstr>L’hystérie est une maladie qui touche les mouvements et les cinq sens (sensation tactile, visuelle, gustative, auditive, olfactive) faisant pensée à une maladie médicale évoquant une affection médicale.</vt:lpstr>
      <vt:lpstr>II- EPIDEMIOLOGIE</vt:lpstr>
      <vt:lpstr>III- DIAGNOSTIC</vt:lpstr>
      <vt:lpstr>III- DIAGNOSTIC (suite)</vt:lpstr>
      <vt:lpstr>IV- PERSONNALITE HYSTERIQUE</vt:lpstr>
      <vt:lpstr>IV- PERSONNALITE HYSTERIQUE (suite)</vt:lpstr>
      <vt:lpstr>V- LA PSYCHOLOGIE DE L’HYSTERIQUE</vt:lpstr>
      <vt:lpstr>VI- EVOLUTION</vt:lpstr>
      <vt:lpstr>VII- TRAITEMENT</vt:lpstr>
      <vt:lpstr> </vt:lpstr>
      <vt:lpstr>RESUMONS</vt:lpstr>
      <vt:lpstr> </vt:lpstr>
      <vt:lpstr>B- LES TROUBLES DE L’HUMEUR</vt:lpstr>
      <vt:lpstr>INTRODUCTION</vt:lpstr>
      <vt:lpstr>INTRODUCTION</vt:lpstr>
      <vt:lpstr>OBJECTIF  GENERAL</vt:lpstr>
      <vt:lpstr>OBJECTIFS  SPECIFIQUES</vt:lpstr>
      <vt:lpstr>CHAPITRE I: LES TROUBLES DEPRESSIFS</vt:lpstr>
      <vt:lpstr>PLAN DU COURS</vt:lpstr>
      <vt:lpstr>I- DEFINITION</vt:lpstr>
      <vt:lpstr>I- DEFINITION</vt:lpstr>
      <vt:lpstr>- Deuil et les carences affectives;  - agressions sexuelles; - Stress répété et manque de sommeil; - Difficultés conjugales; - Conflits familiaux; - Expérience de perte; - Problèmes financiers/ professionnels/ retraite - Maladies chroniques (VIH, Cancer….)</vt:lpstr>
      <vt:lpstr>III- EPIDEMIOLOGIE</vt:lpstr>
      <vt:lpstr>IV- DIAGNOSTIC</vt:lpstr>
      <vt:lpstr>IV- DIAGNOSTIC (suite)</vt:lpstr>
      <vt:lpstr>V- FORMES CLINIQUES</vt:lpstr>
      <vt:lpstr>VI- EVOLUTION</vt:lpstr>
      <vt:lpstr>VII- TRAITEMENT</vt:lpstr>
      <vt:lpstr>VIII- CONDUITE A TENIR DE L’AUXILLIAIRE DE SANTE</vt:lpstr>
      <vt:lpstr>VIII- CONDUITE A TENIR DE L’AUXILLIAIRE DE SANTE (suite)</vt:lpstr>
      <vt:lpstr>VIII- CONDUITE A TENIR DE L’AUXILLIAIRE DE SANTE (suite)</vt:lpstr>
      <vt:lpstr>VIII- CONDUITE A TENIR DE L’AUXILLIAIRE DE SANTE (suite)</vt:lpstr>
      <vt:lpstr>RESUMONS</vt:lpstr>
      <vt:lpstr> </vt:lpstr>
      <vt:lpstr> </vt:lpstr>
      <vt:lpstr>PLAN DU COURS</vt:lpstr>
      <vt:lpstr>I- DEFINITION</vt:lpstr>
      <vt:lpstr>II- ETIOLOGIE</vt:lpstr>
      <vt:lpstr>III- DIAGNOSTIC</vt:lpstr>
      <vt:lpstr>IV- EVOLUTION</vt:lpstr>
      <vt:lpstr>V- TRAITEMENT</vt:lpstr>
      <vt:lpstr>V- TRAITEMENT</vt:lpstr>
      <vt:lpstr>VI- CONDUITE A TENIR DE L’AUXILIAIRE</vt:lpstr>
      <vt:lpstr>VI- CONDUITE A TENIR DE L’AUXILIAIRE</vt:lpstr>
      <vt:lpstr>VI- CONDUITE A TENIR DE L’AUXILIAIRE</vt:lpstr>
      <vt:lpstr>Présentation PowerPoint</vt:lpstr>
      <vt:lpstr>Présentation PowerPoint</vt:lpstr>
      <vt:lpstr> </vt:lpstr>
      <vt:lpstr> </vt:lpstr>
      <vt:lpstr>INTRODUCTION</vt:lpstr>
      <vt:lpstr>OBJECTIF GENERAL</vt:lpstr>
      <vt:lpstr>OBJECTIFS SPECIFIQUES</vt:lpstr>
      <vt:lpstr>CHAPITRE I: SCHIZOPHRENIE</vt:lpstr>
      <vt:lpstr>PLAN DU COURS</vt:lpstr>
      <vt:lpstr>I- DEFINTION</vt:lpstr>
      <vt:lpstr>II- EPIDEMIOLOGIE</vt:lpstr>
      <vt:lpstr>III- DIAGNOSTIC</vt:lpstr>
      <vt:lpstr>III- DIAGNOSTIC</vt:lpstr>
      <vt:lpstr>III- DIAGNOSTIC</vt:lpstr>
      <vt:lpstr>IV- FORMES CLINIQUES</vt:lpstr>
      <vt:lpstr>IV- FORMES CLINIQUES</vt:lpstr>
      <vt:lpstr>V- EVOLUTION</vt:lpstr>
      <vt:lpstr>VI- TRAITEMENT</vt:lpstr>
      <vt:lpstr>VII- CONDUITE A TENIR</vt:lpstr>
      <vt:lpstr>VII- CONDUITE A TENIR</vt:lpstr>
      <vt:lpstr>VII- CONDUITE A TENIR</vt:lpstr>
      <vt:lpstr>RESUMONS</vt:lpstr>
      <vt:lpstr> </vt:lpstr>
      <vt:lpstr>CHAPITRE II: DELIRES PARANOIAQUES</vt:lpstr>
      <vt:lpstr>PLAN DU COURS</vt:lpstr>
      <vt:lpstr>I- DEFINITION</vt:lpstr>
      <vt:lpstr>II- DIAGNOSTIC</vt:lpstr>
      <vt:lpstr>II- DIAGNOSTIC</vt:lpstr>
      <vt:lpstr>III- EVOLUTION</vt:lpstr>
      <vt:lpstr>IV- TRAITEMENT</vt:lpstr>
      <vt:lpstr>IV- TRAITEMENT</vt:lpstr>
      <vt:lpstr>V- ROLE DE L’AUXILLIAIRE</vt:lpstr>
      <vt:lpstr>V- ROLE DE L’AUXILLIAIRE</vt:lpstr>
      <vt:lpstr>RESUMONS</vt:lpstr>
      <vt:lpstr>RESUMONS</vt:lpstr>
      <vt:lpstr> </vt:lpstr>
      <vt:lpstr>CHAPITRE III: BOUFFEE DELIRANTE  AIGUE</vt:lpstr>
      <vt:lpstr>PLAN DU COURS</vt:lpstr>
      <vt:lpstr>I- DEFINITION</vt:lpstr>
      <vt:lpstr>II- ETIOLOGIE</vt:lpstr>
      <vt:lpstr>III- DESCRIPTION CLINIQUE</vt:lpstr>
      <vt:lpstr>III- DESCRIPTION CLINIQUE</vt:lpstr>
      <vt:lpstr>IV- EVOLUTION</vt:lpstr>
      <vt:lpstr>V- TRAITEMENT</vt:lpstr>
      <vt:lpstr>V- TRAITEMENT</vt:lpstr>
      <vt:lpstr>VI- ROLE DE L’AUXILLIAIRE</vt:lpstr>
      <vt:lpstr>RESUMONS</vt:lpstr>
      <vt:lpstr>RESUMONS</vt:lpstr>
      <vt:lpstr> </vt:lpstr>
      <vt:lpstr>10 CONSEILS  POUR UNE  BONNE SANTE  PHYSIQUE ET MENTALE</vt:lpstr>
      <vt:lpstr>10 CONSEILS  POUR UNE  BONNE SANTE  PHYSIQUE ET MENTALE</vt:lpstr>
      <vt:lpstr>10 CONSEILS  POUR UNE  BONNE SANTE  PHYSIQUE ET MENTALE</vt:lpstr>
      <vt:lpstr>10 CONSEILS  POUR UNE  BONNE SANTE  PHYSIQUE ET MENTALE</vt:lpstr>
      <vt:lpstr>10 CONSEILS  POUR UNE  BONNE SANTE  PHYSIQUE ET MENTALE</vt:lpstr>
      <vt:lpstr>10 CONSEILS  POUR UNE  BONNE SANTE  PHYSIQUE ET MENTALE</vt:lpstr>
      <vt:lpstr>10 CONSEILS  POUR UNE  BONNE SANTE  PHYSIQUE ET MENTALE</vt:lpstr>
      <vt:lpstr>10 CONSEILS  POUR UNE  BONNE SANTE  PHYSIQUE ET MENTALE</vt:lpstr>
      <vt:lpstr>10 CONSEILS  POUR UNE  BONNE SANTE  PHYSIQUE ET MENTALE</vt:lpstr>
      <vt:lpstr>10 CONSEILS  POUR UNE  BONNE SANTE  PHYSIQUE ET MENTALE</vt:lpstr>
      <vt:lpstr>LA GESTION DU STRESS</vt:lpstr>
      <vt:lpstr>LA GESTION DU STRESS</vt:lpstr>
      <vt:lpstr>LA GESTION DU STRESS</vt:lpstr>
      <vt:lpstr> </vt:lpstr>
    </vt:vector>
  </TitlesOfParts>
  <Company>SACC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Maher Fattouh</dc:creator>
  <cp:lastModifiedBy>Madame YAO</cp:lastModifiedBy>
  <cp:revision>186</cp:revision>
  <dcterms:created xsi:type="dcterms:W3CDTF">2018-07-17T00:49:38Z</dcterms:created>
  <dcterms:modified xsi:type="dcterms:W3CDTF">2026-05-16T07:55:04Z</dcterms:modified>
</cp:coreProperties>
</file>