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49"/>
  </p:notesMasterIdLst>
  <p:sldIdLst>
    <p:sldId id="256" r:id="rId2"/>
    <p:sldId id="274" r:id="rId3"/>
    <p:sldId id="257" r:id="rId4"/>
    <p:sldId id="276" r:id="rId5"/>
    <p:sldId id="259" r:id="rId6"/>
    <p:sldId id="330" r:id="rId7"/>
    <p:sldId id="332" r:id="rId8"/>
    <p:sldId id="277" r:id="rId9"/>
    <p:sldId id="331" r:id="rId10"/>
    <p:sldId id="333" r:id="rId11"/>
    <p:sldId id="360" r:id="rId12"/>
    <p:sldId id="317" r:id="rId13"/>
    <p:sldId id="363" r:id="rId14"/>
    <p:sldId id="364" r:id="rId15"/>
    <p:sldId id="282" r:id="rId16"/>
    <p:sldId id="357" r:id="rId17"/>
    <p:sldId id="355" r:id="rId18"/>
    <p:sldId id="334" r:id="rId19"/>
    <p:sldId id="284" r:id="rId20"/>
    <p:sldId id="283" r:id="rId21"/>
    <p:sldId id="327" r:id="rId22"/>
    <p:sldId id="285" r:id="rId23"/>
    <p:sldId id="336" r:id="rId24"/>
    <p:sldId id="337" r:id="rId25"/>
    <p:sldId id="286" r:id="rId26"/>
    <p:sldId id="361" r:id="rId27"/>
    <p:sldId id="287" r:id="rId28"/>
    <p:sldId id="288" r:id="rId29"/>
    <p:sldId id="289" r:id="rId30"/>
    <p:sldId id="338" r:id="rId31"/>
    <p:sldId id="297" r:id="rId32"/>
    <p:sldId id="362" r:id="rId33"/>
    <p:sldId id="340" r:id="rId34"/>
    <p:sldId id="339" r:id="rId35"/>
    <p:sldId id="342" r:id="rId36"/>
    <p:sldId id="341" r:id="rId37"/>
    <p:sldId id="365" r:id="rId38"/>
    <p:sldId id="343" r:id="rId39"/>
    <p:sldId id="344" r:id="rId40"/>
    <p:sldId id="345" r:id="rId41"/>
    <p:sldId id="347" r:id="rId42"/>
    <p:sldId id="348" r:id="rId43"/>
    <p:sldId id="325" r:id="rId44"/>
    <p:sldId id="350" r:id="rId45"/>
    <p:sldId id="324" r:id="rId46"/>
    <p:sldId id="351" r:id="rId47"/>
    <p:sldId id="321"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HONZI Brou" initials="AB" lastIdx="1" clrIdx="0">
    <p:extLst>
      <p:ext uri="{19B8F6BF-5375-455C-9EA6-DF929625EA0E}">
        <p15:presenceInfo xmlns:p15="http://schemas.microsoft.com/office/powerpoint/2012/main" userId="AHONZI Bro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F2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2" autoAdjust="0"/>
    <p:restoredTop sz="74578" autoAdjust="0"/>
  </p:normalViewPr>
  <p:slideViewPr>
    <p:cSldViewPr snapToGrid="0">
      <p:cViewPr>
        <p:scale>
          <a:sx n="59" d="100"/>
          <a:sy n="59" d="100"/>
        </p:scale>
        <p:origin x="1373" y="120"/>
      </p:cViewPr>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99CEFB-E639-4489-B2A3-DA51A7D04E6B}" type="datetimeFigureOut">
              <a:rPr lang="fr-FR" smtClean="0"/>
              <a:t>13/04/2021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E28E1-D150-402A-BD91-F647FCD7A689}" type="slidenum">
              <a:rPr lang="fr-FR" smtClean="0"/>
              <a:t>‹N°›</a:t>
            </a:fld>
            <a:endParaRPr lang="fr-FR"/>
          </a:p>
        </p:txBody>
      </p:sp>
    </p:spTree>
    <p:extLst>
      <p:ext uri="{BB962C8B-B14F-4D97-AF65-F5344CB8AC3E}">
        <p14:creationId xmlns:p14="http://schemas.microsoft.com/office/powerpoint/2010/main" val="426865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fr.wikipedia.org/wiki/Kazakhsta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a:t>
            </a:fld>
            <a:endParaRPr lang="fr-FR"/>
          </a:p>
        </p:txBody>
      </p:sp>
    </p:spTree>
    <p:extLst>
      <p:ext uri="{BB962C8B-B14F-4D97-AF65-F5344CB8AC3E}">
        <p14:creationId xmlns:p14="http://schemas.microsoft.com/office/powerpoint/2010/main" val="3779658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sz="1200" kern="1200" dirty="0" smtClean="0">
                <a:solidFill>
                  <a:schemeClr val="tx1"/>
                </a:solidFill>
                <a:effectLst/>
                <a:latin typeface="+mn-lt"/>
                <a:ea typeface="+mn-ea"/>
                <a:cs typeface="+mn-cs"/>
              </a:rPr>
              <a:t>« La santé est un état de complet bien être physique, mental et social et ne </a:t>
            </a:r>
            <a:endParaRPr lang="fr-FR" sz="11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consistant pas seulement en une absence de maladie ou d’infirmité »           [</a:t>
            </a:r>
            <a:r>
              <a:rPr lang="fr-FR" sz="1200" b="1" kern="1200" dirty="0" smtClean="0">
                <a:solidFill>
                  <a:schemeClr val="tx1"/>
                </a:solidFill>
                <a:effectLst/>
                <a:latin typeface="+mn-lt"/>
                <a:ea typeface="+mn-ea"/>
                <a:cs typeface="+mn-cs"/>
              </a:rPr>
              <a:t>OMS, 1946]</a:t>
            </a:r>
            <a:endParaRPr lang="fr-FR" sz="11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7</a:t>
            </a:fld>
            <a:endParaRPr lang="fr-FR"/>
          </a:p>
        </p:txBody>
      </p:sp>
    </p:spTree>
    <p:extLst>
      <p:ext uri="{BB962C8B-B14F-4D97-AF65-F5344CB8AC3E}">
        <p14:creationId xmlns:p14="http://schemas.microsoft.com/office/powerpoint/2010/main" val="1177254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sz="1200" kern="1200" dirty="0" smtClean="0">
                <a:solidFill>
                  <a:schemeClr val="tx1"/>
                </a:solidFill>
                <a:effectLst/>
                <a:latin typeface="+mn-lt"/>
                <a:ea typeface="+mn-ea"/>
                <a:cs typeface="+mn-cs"/>
              </a:rPr>
              <a:t>« La santé est un état de complet bien être physique, mental et social et ne </a:t>
            </a:r>
            <a:endParaRPr lang="fr-FR" sz="11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consistant pas seulement en une absence de maladie ou d’infirmité »           [</a:t>
            </a:r>
            <a:r>
              <a:rPr lang="fr-FR" sz="1200" b="1" kern="1200" dirty="0" smtClean="0">
                <a:solidFill>
                  <a:schemeClr val="tx1"/>
                </a:solidFill>
                <a:effectLst/>
                <a:latin typeface="+mn-lt"/>
                <a:ea typeface="+mn-ea"/>
                <a:cs typeface="+mn-cs"/>
              </a:rPr>
              <a:t>OMS, 1946]</a:t>
            </a:r>
            <a:endParaRPr lang="fr-FR" sz="11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8</a:t>
            </a:fld>
            <a:endParaRPr lang="fr-FR"/>
          </a:p>
        </p:txBody>
      </p:sp>
    </p:spTree>
    <p:extLst>
      <p:ext uri="{BB962C8B-B14F-4D97-AF65-F5344CB8AC3E}">
        <p14:creationId xmlns:p14="http://schemas.microsoft.com/office/powerpoint/2010/main" val="2619636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smtClean="0"/>
              <a:t>Prévenir la santé</a:t>
            </a:r>
            <a:r>
              <a:rPr lang="fr-FR" sz="1800" baseline="0" dirty="0" smtClean="0"/>
              <a:t> </a:t>
            </a:r>
            <a:r>
              <a:rPr lang="fr-FR" sz="1800" dirty="0" smtClean="0"/>
              <a:t>: éviter que</a:t>
            </a:r>
            <a:r>
              <a:rPr lang="fr-FR" sz="1800" baseline="0" dirty="0" smtClean="0"/>
              <a:t> la population développe des problèmes de santé</a:t>
            </a:r>
          </a:p>
          <a:p>
            <a:endParaRPr lang="fr-FR" sz="1800" dirty="0" smtClean="0"/>
          </a:p>
          <a:p>
            <a:r>
              <a:rPr lang="fr-FR" sz="1800" dirty="0" smtClean="0"/>
              <a:t>Prolonger la vie: permettre à la population</a:t>
            </a:r>
            <a:r>
              <a:rPr lang="fr-FR" sz="1800" baseline="0" dirty="0" smtClean="0"/>
              <a:t> d’être en bonne santé  plus longtemps </a:t>
            </a:r>
          </a:p>
          <a:p>
            <a:endParaRPr lang="fr-FR" sz="1800" baseline="0" dirty="0" smtClean="0"/>
          </a:p>
          <a:p>
            <a:r>
              <a:rPr lang="fr-FR" sz="1800" dirty="0" smtClean="0"/>
              <a:t>Améliorer la santé : faire en sorte que la santé de la population soit meilleur </a:t>
            </a:r>
          </a:p>
          <a:p>
            <a:r>
              <a:rPr lang="fr-FR" sz="1800" dirty="0" smtClean="0"/>
              <a:t>La sante publique agit sur plusieurs levier: </a:t>
            </a:r>
          </a:p>
          <a:p>
            <a:endParaRPr lang="fr-FR" sz="1800"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10</a:t>
            </a:fld>
            <a:endParaRPr lang="fr-FR"/>
          </a:p>
        </p:txBody>
      </p:sp>
    </p:spTree>
    <p:extLst>
      <p:ext uri="{BB962C8B-B14F-4D97-AF65-F5344CB8AC3E}">
        <p14:creationId xmlns:p14="http://schemas.microsoft.com/office/powerpoint/2010/main" val="963656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4000" b="1" i="0" baseline="0" dirty="0" smtClean="0">
                <a:latin typeface="Tahoma" panose="020B0604030504040204" pitchFamily="34" charset="0"/>
                <a:ea typeface="Tahoma" panose="020B0604030504040204" pitchFamily="34" charset="0"/>
                <a:cs typeface="Tahoma" panose="020B0604030504040204" pitchFamily="34" charset="0"/>
              </a:rPr>
              <a:t>PROMOTION DE LA SANTE /: </a:t>
            </a:r>
            <a:r>
              <a:rPr lang="fr-FR" sz="4000" b="1" i="0" kern="1200" dirty="0" smtClean="0">
                <a:solidFill>
                  <a:schemeClr val="tx1"/>
                </a:solidFill>
                <a:effectLst/>
                <a:latin typeface="+mn-lt"/>
                <a:ea typeface="+mn-ea"/>
                <a:cs typeface="+mn-cs"/>
              </a:rPr>
              <a:t>renforcer les aptitudes et les capacités des individus</a:t>
            </a:r>
            <a:r>
              <a:rPr lang="fr-FR" sz="4000" b="0" i="0" kern="1200" dirty="0" smtClean="0">
                <a:solidFill>
                  <a:schemeClr val="tx1"/>
                </a:solidFill>
                <a:effectLst/>
                <a:latin typeface="+mn-lt"/>
                <a:ea typeface="+mn-ea"/>
                <a:cs typeface="+mn-cs"/>
              </a:rPr>
              <a:t> mais également des mesures visant à </a:t>
            </a:r>
            <a:r>
              <a:rPr lang="fr-FR" sz="4000" b="1" i="0" kern="1200" dirty="0" smtClean="0">
                <a:solidFill>
                  <a:schemeClr val="tx1"/>
                </a:solidFill>
                <a:effectLst/>
                <a:latin typeface="+mn-lt"/>
                <a:ea typeface="+mn-ea"/>
                <a:cs typeface="+mn-cs"/>
              </a:rPr>
              <a:t>changer la situation sociale</a:t>
            </a:r>
            <a:r>
              <a:rPr lang="fr-FR" sz="4000" b="0" i="0" kern="1200" dirty="0" smtClean="0">
                <a:solidFill>
                  <a:schemeClr val="tx1"/>
                </a:solidFill>
                <a:effectLst/>
                <a:latin typeface="+mn-lt"/>
                <a:ea typeface="+mn-ea"/>
                <a:cs typeface="+mn-cs"/>
              </a:rPr>
              <a:t>, </a:t>
            </a:r>
            <a:r>
              <a:rPr lang="fr-FR" sz="4000" b="1" i="0" kern="1200" dirty="0" smtClean="0">
                <a:solidFill>
                  <a:schemeClr val="tx1"/>
                </a:solidFill>
                <a:effectLst/>
                <a:latin typeface="+mn-lt"/>
                <a:ea typeface="+mn-ea"/>
                <a:cs typeface="+mn-cs"/>
              </a:rPr>
              <a:t>environnementale et économique</a:t>
            </a:r>
            <a:r>
              <a:rPr lang="fr-FR" sz="2800" b="0" i="0" kern="1200" dirty="0" smtClean="0">
                <a:solidFill>
                  <a:schemeClr val="tx1"/>
                </a:solidFill>
                <a:effectLst/>
                <a:latin typeface="+mn-lt"/>
                <a:ea typeface="+mn-ea"/>
                <a:cs typeface="+mn-cs"/>
              </a:rPr>
              <a:t>,</a:t>
            </a:r>
            <a:endParaRPr lang="fr-FR" sz="4000" dirty="0" smtClean="0"/>
          </a:p>
          <a:p>
            <a:endParaRPr lang="fr-FR" sz="4000" b="1" i="0" baseline="0"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11</a:t>
            </a:fld>
            <a:endParaRPr lang="fr-FR"/>
          </a:p>
        </p:txBody>
      </p:sp>
    </p:spTree>
    <p:extLst>
      <p:ext uri="{BB962C8B-B14F-4D97-AF65-F5344CB8AC3E}">
        <p14:creationId xmlns:p14="http://schemas.microsoft.com/office/powerpoint/2010/main" val="781712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12</a:t>
            </a:fld>
            <a:endParaRPr lang="fr-FR"/>
          </a:p>
        </p:txBody>
      </p:sp>
    </p:spTree>
    <p:extLst>
      <p:ext uri="{BB962C8B-B14F-4D97-AF65-F5344CB8AC3E}">
        <p14:creationId xmlns:p14="http://schemas.microsoft.com/office/powerpoint/2010/main" val="529861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Selon l’OMS (1978),  une communauté est « un groupe d’individus ou d’êtres humains relativement homogène qui vivent ensemble dans un espace ou une zone géographique donnée, dans des conditions spécifiques d’organisation et de cohésion sociale, partageant le même mode de vie, travaillant ensemble et conscient d’appartenir aux mêmes groupes ».</a:t>
            </a:r>
          </a:p>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15</a:t>
            </a:fld>
            <a:endParaRPr lang="fr-FR"/>
          </a:p>
        </p:txBody>
      </p:sp>
    </p:spTree>
    <p:extLst>
      <p:ext uri="{BB962C8B-B14F-4D97-AF65-F5344CB8AC3E}">
        <p14:creationId xmlns:p14="http://schemas.microsoft.com/office/powerpoint/2010/main" val="2760112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18</a:t>
            </a:fld>
            <a:endParaRPr lang="fr-FR"/>
          </a:p>
        </p:txBody>
      </p:sp>
    </p:spTree>
    <p:extLst>
      <p:ext uri="{BB962C8B-B14F-4D97-AF65-F5344CB8AC3E}">
        <p14:creationId xmlns:p14="http://schemas.microsoft.com/office/powerpoint/2010/main" val="2482784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19</a:t>
            </a:fld>
            <a:endParaRPr lang="fr-FR"/>
          </a:p>
        </p:txBody>
      </p:sp>
    </p:spTree>
    <p:extLst>
      <p:ext uri="{BB962C8B-B14F-4D97-AF65-F5344CB8AC3E}">
        <p14:creationId xmlns:p14="http://schemas.microsoft.com/office/powerpoint/2010/main" val="1615623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dirty="0" smtClean="0"/>
              <a:t>d’Alma-Ata (</a:t>
            </a:r>
            <a:r>
              <a:rPr lang="fr-FR" u="sng" dirty="0" smtClean="0">
                <a:hlinkClick r:id="rId3" tooltip="Kazakhstan"/>
              </a:rPr>
              <a:t>Kazakhstan</a:t>
            </a:r>
            <a:r>
              <a:rPr lang="fr-FR" u="sng"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kern="1200" dirty="0" smtClean="0">
                <a:solidFill>
                  <a:schemeClr val="tx1"/>
                </a:solidFill>
                <a:effectLst/>
                <a:latin typeface="+mn-lt"/>
                <a:ea typeface="+mn-ea"/>
                <a:cs typeface="+mn-cs"/>
              </a:rPr>
              <a:t>1977 lorsque la 31ème assemblée mondiale de la santé, les </a:t>
            </a:r>
            <a:r>
              <a:rPr lang="fr-FR" sz="1200" i="1" kern="1200" dirty="0" err="1" smtClean="0">
                <a:solidFill>
                  <a:schemeClr val="tx1"/>
                </a:solidFill>
                <a:effectLst/>
                <a:latin typeface="+mn-lt"/>
                <a:ea typeface="+mn-ea"/>
                <a:cs typeface="+mn-cs"/>
              </a:rPr>
              <a:t>etats</a:t>
            </a:r>
            <a:r>
              <a:rPr lang="fr-FR" sz="1200" i="1" kern="1200" dirty="0" smtClean="0">
                <a:solidFill>
                  <a:schemeClr val="tx1"/>
                </a:solidFill>
                <a:effectLst/>
                <a:latin typeface="+mn-lt"/>
                <a:ea typeface="+mn-ea"/>
                <a:cs typeface="+mn-cs"/>
              </a:rPr>
              <a:t> membres ont décidé que le principal objectif social des gouvernements et de l'OMS dans les prochaines décennies devrait être de « faire accéder d'ici l'an 2000 tous les habitants du monde à un niveau de santé qui leur permettrait de mener une vie socialement et économiquement productive ». </a:t>
            </a:r>
            <a:r>
              <a:rPr lang="fr-FR" sz="1200" i="1" kern="1200" dirty="0" err="1" smtClean="0">
                <a:solidFill>
                  <a:schemeClr val="tx1"/>
                </a:solidFill>
                <a:effectLst/>
                <a:latin typeface="+mn-lt"/>
                <a:ea typeface="+mn-ea"/>
                <a:cs typeface="+mn-cs"/>
              </a:rPr>
              <a:t>Creation</a:t>
            </a:r>
            <a:r>
              <a:rPr lang="fr-FR" sz="1200" i="1" kern="1200" dirty="0" smtClean="0">
                <a:solidFill>
                  <a:schemeClr val="tx1"/>
                </a:solidFill>
                <a:effectLst/>
                <a:latin typeface="+mn-lt"/>
                <a:ea typeface="+mn-ea"/>
                <a:cs typeface="+mn-cs"/>
              </a:rPr>
              <a:t> des SSP en 1978</a:t>
            </a:r>
          </a:p>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21</a:t>
            </a:fld>
            <a:endParaRPr lang="fr-FR"/>
          </a:p>
        </p:txBody>
      </p:sp>
    </p:spTree>
    <p:extLst>
      <p:ext uri="{BB962C8B-B14F-4D97-AF65-F5344CB8AC3E}">
        <p14:creationId xmlns:p14="http://schemas.microsoft.com/office/powerpoint/2010/main" val="3033262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22</a:t>
            </a:fld>
            <a:endParaRPr lang="fr-FR"/>
          </a:p>
        </p:txBody>
      </p:sp>
    </p:spTree>
    <p:extLst>
      <p:ext uri="{BB962C8B-B14F-4D97-AF65-F5344CB8AC3E}">
        <p14:creationId xmlns:p14="http://schemas.microsoft.com/office/powerpoint/2010/main" val="1177284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23</a:t>
            </a:fld>
            <a:endParaRPr lang="fr-FR"/>
          </a:p>
        </p:txBody>
      </p:sp>
    </p:spTree>
    <p:extLst>
      <p:ext uri="{BB962C8B-B14F-4D97-AF65-F5344CB8AC3E}">
        <p14:creationId xmlns:p14="http://schemas.microsoft.com/office/powerpoint/2010/main" val="726322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24</a:t>
            </a:fld>
            <a:endParaRPr lang="fr-FR"/>
          </a:p>
        </p:txBody>
      </p:sp>
    </p:spTree>
    <p:extLst>
      <p:ext uri="{BB962C8B-B14F-4D97-AF65-F5344CB8AC3E}">
        <p14:creationId xmlns:p14="http://schemas.microsoft.com/office/powerpoint/2010/main" val="256055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200000"/>
              </a:lnSpc>
              <a:buFont typeface="Wingdings" panose="05000000000000000000" pitchFamily="2" charset="2"/>
              <a:buChar char="ü"/>
            </a:pPr>
            <a:r>
              <a:rPr lang="fr-FR" sz="1200" dirty="0" smtClean="0"/>
              <a:t>par les pouvoirs d’un pays pour maintenir et/ou améliorer l’état de santé d’une population. </a:t>
            </a:r>
          </a:p>
          <a:p>
            <a:pPr marL="0" indent="0">
              <a:buNone/>
            </a:pPr>
            <a:r>
              <a:rPr lang="fr-FR" b="1" i="1" dirty="0" smtClean="0"/>
              <a:t>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25</a:t>
            </a:fld>
            <a:endParaRPr lang="fr-FR"/>
          </a:p>
        </p:txBody>
      </p:sp>
    </p:spTree>
    <p:extLst>
      <p:ext uri="{BB962C8B-B14F-4D97-AF65-F5344CB8AC3E}">
        <p14:creationId xmlns:p14="http://schemas.microsoft.com/office/powerpoint/2010/main" val="2585669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kern="1200" dirty="0" smtClean="0">
                <a:solidFill>
                  <a:schemeClr val="tx1"/>
                </a:solidFill>
                <a:effectLst/>
                <a:latin typeface="+mn-lt"/>
                <a:ea typeface="+mn-ea"/>
                <a:cs typeface="+mn-cs"/>
              </a:rPr>
              <a:t>Une stratégie est la manière d’élaborer, de diriger et de coordonner des plans d’action afin d’aboutir à un objectif, Dans le monde de l’entreprise, on parle de management</a:t>
            </a:r>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27</a:t>
            </a:fld>
            <a:endParaRPr lang="fr-FR"/>
          </a:p>
        </p:txBody>
      </p:sp>
    </p:spTree>
    <p:extLst>
      <p:ext uri="{BB962C8B-B14F-4D97-AF65-F5344CB8AC3E}">
        <p14:creationId xmlns:p14="http://schemas.microsoft.com/office/powerpoint/2010/main" val="4130725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Exemple :</a:t>
            </a:r>
            <a:r>
              <a:rPr lang="fr-FR" baseline="0" dirty="0" smtClean="0"/>
              <a:t> </a:t>
            </a:r>
            <a:r>
              <a:rPr lang="fr-FR" sz="1200" dirty="0" smtClean="0"/>
              <a:t>approvisionnement en eau potable.</a:t>
            </a:r>
          </a:p>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28</a:t>
            </a:fld>
            <a:endParaRPr lang="fr-FR"/>
          </a:p>
        </p:txBody>
      </p:sp>
    </p:spTree>
    <p:extLst>
      <p:ext uri="{BB962C8B-B14F-4D97-AF65-F5344CB8AC3E}">
        <p14:creationId xmlns:p14="http://schemas.microsoft.com/office/powerpoint/2010/main" val="3532022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Les déterminants sont des </a:t>
            </a:r>
            <a:r>
              <a:rPr lang="fr-FR" b="1" dirty="0" smtClean="0">
                <a:solidFill>
                  <a:srgbClr val="FF0000"/>
                </a:solidFill>
              </a:rPr>
              <a:t>éléments qui influencent la santé </a:t>
            </a:r>
            <a:r>
              <a:rPr lang="fr-FR" dirty="0" smtClean="0"/>
              <a:t>et le bien être social</a:t>
            </a:r>
          </a:p>
          <a:p>
            <a:endParaRPr lang="fr-FR" dirty="0" smtClean="0"/>
          </a:p>
          <a:p>
            <a:r>
              <a:rPr lang="fr-FR" b="1" dirty="0" smtClean="0"/>
              <a:t>Cinq groupes de déterminants</a:t>
            </a:r>
            <a:r>
              <a:rPr lang="fr-FR" dirty="0" smtClean="0"/>
              <a:t>:     Biologiques – Comportementaux – Environnementaux – Sociaux – Lies à la santé,</a:t>
            </a:r>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30</a:t>
            </a:fld>
            <a:endParaRPr lang="fr-FR"/>
          </a:p>
        </p:txBody>
      </p:sp>
    </p:spTree>
    <p:extLst>
      <p:ext uri="{BB962C8B-B14F-4D97-AF65-F5344CB8AC3E}">
        <p14:creationId xmlns:p14="http://schemas.microsoft.com/office/powerpoint/2010/main" val="3072630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457200" lvl="1" indent="0">
              <a:buNone/>
            </a:pPr>
            <a:r>
              <a:rPr lang="fr-FR" sz="4800" baseline="0" dirty="0" smtClean="0"/>
              <a:t>Anticiper des phénomènes risquant d'entraîner ou d'aggraver des problèmes de santé. </a:t>
            </a:r>
            <a:r>
              <a:rPr lang="fr-CI" sz="4800" b="1" baseline="0" dirty="0" smtClean="0"/>
              <a:t> </a:t>
            </a:r>
            <a:endParaRPr lang="fr-FR" sz="4800" baseline="0" dirty="0" smtClean="0"/>
          </a:p>
          <a:p>
            <a:pPr lvl="1">
              <a:buFont typeface="Wingdings" panose="05000000000000000000" pitchFamily="2" charset="2"/>
              <a:buChar char="Ø"/>
            </a:pPr>
            <a:r>
              <a:rPr lang="fr-CI" sz="4800" b="1" i="1" baseline="0" dirty="0" smtClean="0"/>
              <a:t> </a:t>
            </a:r>
            <a:r>
              <a:rPr lang="fr-FR" sz="4800" b="1" i="1" baseline="0" dirty="0" smtClean="0"/>
              <a:t>La prévention primaire </a:t>
            </a:r>
            <a:endParaRPr lang="fr-FR" sz="4800" baseline="0" dirty="0" smtClean="0"/>
          </a:p>
          <a:p>
            <a:pPr marL="457200" lvl="1" indent="0">
              <a:buNone/>
            </a:pPr>
            <a:r>
              <a:rPr lang="fr-FR" sz="4800" baseline="0" dirty="0" smtClean="0"/>
              <a:t>avant l'apparition de tout problème  de santé. </a:t>
            </a:r>
          </a:p>
          <a:p>
            <a:pPr lvl="1">
              <a:buFont typeface="Wingdings" panose="05000000000000000000" pitchFamily="2" charset="2"/>
              <a:buChar char="Ø"/>
            </a:pPr>
            <a:r>
              <a:rPr lang="fr-FR" sz="4800" b="1" i="1" baseline="0" dirty="0" smtClean="0"/>
              <a:t>La prévention secondaire </a:t>
            </a:r>
            <a:endParaRPr lang="fr-FR" sz="4800" baseline="0" dirty="0" smtClean="0"/>
          </a:p>
          <a:p>
            <a:pPr marL="457200" lvl="1" indent="0">
              <a:buNone/>
            </a:pPr>
            <a:r>
              <a:rPr lang="fr-FR" sz="4800" baseline="0" dirty="0" smtClean="0"/>
              <a:t>dépistage : (dépistage du cancer du col de l’utérus). </a:t>
            </a:r>
          </a:p>
          <a:p>
            <a:pPr lvl="1">
              <a:buFont typeface="Wingdings" panose="05000000000000000000" pitchFamily="2" charset="2"/>
              <a:buChar char="Ø"/>
            </a:pPr>
            <a:r>
              <a:rPr lang="fr-FR" sz="4800" b="1" i="1" baseline="0" dirty="0" smtClean="0"/>
              <a:t> La prévention tertiaire </a:t>
            </a:r>
            <a:endParaRPr lang="fr-FR" sz="4800" baseline="0" dirty="0" smtClean="0"/>
          </a:p>
          <a:p>
            <a:pPr marL="457200" lvl="1" indent="0">
              <a:buNone/>
            </a:pPr>
            <a:r>
              <a:rPr lang="fr-FR" sz="4800" baseline="0" dirty="0" smtClean="0"/>
              <a:t> prévenir les rechutes ou les complications : rééducation, éducation thérapeutique du patient.</a:t>
            </a:r>
            <a:endParaRPr lang="fr-FR" sz="4800" baseline="0"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31</a:t>
            </a:fld>
            <a:endParaRPr lang="fr-FR"/>
          </a:p>
        </p:txBody>
      </p:sp>
    </p:spTree>
    <p:extLst>
      <p:ext uri="{BB962C8B-B14F-4D97-AF65-F5344CB8AC3E}">
        <p14:creationId xmlns:p14="http://schemas.microsoft.com/office/powerpoint/2010/main" val="470208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32</a:t>
            </a:fld>
            <a:endParaRPr lang="fr-FR"/>
          </a:p>
        </p:txBody>
      </p:sp>
    </p:spTree>
    <p:extLst>
      <p:ext uri="{BB962C8B-B14F-4D97-AF65-F5344CB8AC3E}">
        <p14:creationId xmlns:p14="http://schemas.microsoft.com/office/powerpoint/2010/main" val="1181969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6600" b="0" i="0" kern="1200" normalizeH="0" baseline="0" dirty="0" smtClean="0">
                <a:solidFill>
                  <a:srgbClr val="FFFF00"/>
                </a:solidFill>
                <a:effectLst/>
                <a:latin typeface="+mn-lt"/>
                <a:ea typeface="+mn-ea"/>
                <a:cs typeface="+mn-cs"/>
              </a:rPr>
              <a:t>C'EST UNE DISCIPLINE MÉDICALE QUI S'INTÉRESSE AUX RELATIONS ENTRE L'HOMME ET SON ENVIRONNEMENT DANS L'OBJECTIF DE L'OBTENTION DU MEILLEUR ÉTAT DE SANTÉ POSSIBLE.</a:t>
            </a:r>
          </a:p>
          <a:p>
            <a:r>
              <a:rPr lang="fr-FR" sz="6600" b="0" i="0" kern="1200" normalizeH="0" baseline="0" dirty="0" smtClean="0">
                <a:solidFill>
                  <a:srgbClr val="FFFF00"/>
                </a:solidFill>
                <a:effectLst/>
                <a:latin typeface="+mn-lt"/>
                <a:ea typeface="+mn-ea"/>
                <a:cs typeface="+mn-cs"/>
              </a:rPr>
              <a:t>HYGIÈNE CORPORELLE, HYGIÈNE ALIMENTAIRE, HYGIÈNE DE VIE, HYGIÈNE DES COLLECTIVITÉS) ETC., CEUX D'HYGIÈNE MENTALE ET D'HYGIÈNE SOCIALE</a:t>
            </a:r>
          </a:p>
          <a:p>
            <a:endParaRPr lang="fr-FR" sz="6600" b="0" i="0" kern="1200" normalizeH="0" baseline="0" dirty="0" smtClean="0">
              <a:solidFill>
                <a:srgbClr val="FFFF00"/>
              </a:solidFill>
              <a:effectLst/>
              <a:latin typeface="+mn-lt"/>
              <a:ea typeface="+mn-ea"/>
              <a:cs typeface="+mn-cs"/>
            </a:endParaRPr>
          </a:p>
          <a:p>
            <a:r>
              <a:rPr lang="fr-FR" sz="6600" b="0" i="0" kern="1200" dirty="0" smtClean="0">
                <a:solidFill>
                  <a:srgbClr val="FFFF00"/>
                </a:solidFill>
                <a:effectLst/>
                <a:latin typeface="+mn-lt"/>
                <a:ea typeface="+mn-ea"/>
                <a:cs typeface="+mn-cs"/>
              </a:rPr>
              <a:t> L’IDÉE D’HYGIÈNE PUBLIQUE CORRESPOND À UN PROJET POLITIQUE. LE CONTENU ET LES MÉTHODES DE L’ÉDUCATION SANITAIRE CONSÉQUENTE S’INSCRIRONT DONC NÉCESSAIREMENT DANS UN TEL PROJET, </a:t>
            </a:r>
            <a:endParaRPr lang="fr-FR" sz="6600" normalizeH="0" baseline="0" dirty="0">
              <a:solidFill>
                <a:srgbClr val="FFFF00"/>
              </a:solidFill>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34</a:t>
            </a:fld>
            <a:endParaRPr lang="fr-FR"/>
          </a:p>
        </p:txBody>
      </p:sp>
    </p:spTree>
    <p:extLst>
      <p:ext uri="{BB962C8B-B14F-4D97-AF65-F5344CB8AC3E}">
        <p14:creationId xmlns:p14="http://schemas.microsoft.com/office/powerpoint/2010/main" val="86202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i="0" u="none" strike="noStrike" kern="1200" baseline="0" dirty="0" smtClean="0">
              <a:solidFill>
                <a:schemeClr val="tx1"/>
              </a:solidFill>
              <a:latin typeface="+mn-lt"/>
              <a:ea typeface="+mn-ea"/>
              <a:cs typeface="+mn-cs"/>
            </a:endParaRPr>
          </a:p>
          <a:p>
            <a:r>
              <a:rPr lang="fr-FR" sz="1200" b="1" i="1" u="none" strike="noStrike" kern="1200" baseline="0" dirty="0" smtClean="0">
                <a:solidFill>
                  <a:schemeClr val="tx1"/>
                </a:solidFill>
                <a:latin typeface="+mn-lt"/>
                <a:ea typeface="+mn-ea"/>
                <a:cs typeface="+mn-cs"/>
              </a:rPr>
              <a:t>A la fin 18ième siècle</a:t>
            </a:r>
            <a:r>
              <a:rPr lang="fr-FR" sz="1200" b="0" i="1" u="none" strike="noStrike" kern="1200" baseline="0" dirty="0" smtClean="0">
                <a:solidFill>
                  <a:schemeClr val="tx1"/>
                </a:solidFill>
                <a:latin typeface="+mn-lt"/>
                <a:ea typeface="+mn-ea"/>
                <a:cs typeface="+mn-cs"/>
              </a:rPr>
              <a:t>. </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La santé fut définie par rapport à la maladie. C’est ainsi qu’être en bonne santé est égal à absence de maladie </a:t>
            </a:r>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35</a:t>
            </a:fld>
            <a:endParaRPr lang="fr-FR"/>
          </a:p>
        </p:txBody>
      </p:sp>
    </p:spTree>
    <p:extLst>
      <p:ext uri="{BB962C8B-B14F-4D97-AF65-F5344CB8AC3E}">
        <p14:creationId xmlns:p14="http://schemas.microsoft.com/office/powerpoint/2010/main" val="3504060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baseline="0" dirty="0" smtClean="0">
                <a:solidFill>
                  <a:schemeClr val="tx1"/>
                </a:solidFill>
                <a:latin typeface="+mn-lt"/>
                <a:ea typeface="+mn-ea"/>
                <a:cs typeface="+mn-cs"/>
              </a:rPr>
              <a:t>« </a:t>
            </a:r>
            <a:r>
              <a:rPr lang="fr-FR" sz="1200" b="1" i="1" u="none" strike="noStrike" kern="1200" baseline="0" dirty="0" smtClean="0">
                <a:solidFill>
                  <a:schemeClr val="tx1"/>
                </a:solidFill>
                <a:latin typeface="+mn-lt"/>
                <a:ea typeface="+mn-ea"/>
                <a:cs typeface="+mn-cs"/>
              </a:rPr>
              <a:t>Education pour la santé » </a:t>
            </a:r>
            <a:r>
              <a:rPr lang="fr-FR" sz="1200" b="0" i="0" u="none" strike="noStrike" kern="1200" baseline="0" dirty="0" smtClean="0">
                <a:solidFill>
                  <a:schemeClr val="tx1"/>
                </a:solidFill>
                <a:latin typeface="+mn-lt"/>
                <a:ea typeface="+mn-ea"/>
                <a:cs typeface="+mn-cs"/>
              </a:rPr>
              <a:t>vit le jour. Ce concept va changer complètement le profil épidémiologique avec pour conséquence la réduction des maladies infectieuses, la raréfaction des épidémies et la baisse de la mortalité. </a:t>
            </a: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36</a:t>
            </a:fld>
            <a:endParaRPr lang="fr-FR"/>
          </a:p>
        </p:txBody>
      </p:sp>
    </p:spTree>
    <p:extLst>
      <p:ext uri="{BB962C8B-B14F-4D97-AF65-F5344CB8AC3E}">
        <p14:creationId xmlns:p14="http://schemas.microsoft.com/office/powerpoint/2010/main" val="1551873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PIONNIERS DE LA MICROBIOLOGIE ET LA  PARASITOLOGIE </a:t>
            </a:r>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37</a:t>
            </a:fld>
            <a:endParaRPr lang="fr-FR"/>
          </a:p>
        </p:txBody>
      </p:sp>
    </p:spTree>
    <p:extLst>
      <p:ext uri="{BB962C8B-B14F-4D97-AF65-F5344CB8AC3E}">
        <p14:creationId xmlns:p14="http://schemas.microsoft.com/office/powerpoint/2010/main" val="4132097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l’amélioration de la santé n’est pas seulement une question de progrès médical, mais elle exige aussi un minimum de conditions favorables du point de vue économique, social ou culturel.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La santé publique est la science et l’art de prévenir les maladies, de prolonger la vie et de promouvoir la santé et l’efficacité physique à travers les efforts coordonnés de la communauté pour l’assainissement de l’environnement, le contrôle des infections dans la population, l’éducation de l’individu aux principes de l’hygiène personnelle, l’organisation des services médicaux et </a:t>
            </a:r>
          </a:p>
          <a:p>
            <a:r>
              <a:rPr lang="fr-FR" sz="1200" b="0" i="0" u="none" strike="noStrike" kern="1200" baseline="0" dirty="0" smtClean="0">
                <a:solidFill>
                  <a:schemeClr val="tx1"/>
                </a:solidFill>
                <a:latin typeface="+mn-lt"/>
                <a:ea typeface="+mn-ea"/>
                <a:cs typeface="+mn-cs"/>
              </a:rPr>
              <a:t>Infirmiers pour le diagnostic précoce et le traitement préventif des pathologies, le développement des dispositifs sociaux qui assureront à chacun un niveau de vie adéquat pour le maintien de la santé. » (</a:t>
            </a:r>
            <a:r>
              <a:rPr lang="fr-FR" sz="1200" b="1" i="0" u="none" strike="noStrike" kern="1200" baseline="0" dirty="0" smtClean="0">
                <a:solidFill>
                  <a:schemeClr val="tx1"/>
                </a:solidFill>
                <a:latin typeface="+mn-lt"/>
                <a:ea typeface="+mn-ea"/>
                <a:cs typeface="+mn-cs"/>
              </a:rPr>
              <a:t>Winslow, 1920). </a:t>
            </a:r>
            <a:endParaRPr lang="fr-FR" sz="1200" b="0" i="0" u="none" strike="noStrike"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38</a:t>
            </a:fld>
            <a:endParaRPr lang="fr-FR"/>
          </a:p>
        </p:txBody>
      </p:sp>
    </p:spTree>
    <p:extLst>
      <p:ext uri="{BB962C8B-B14F-4D97-AF65-F5344CB8AC3E}">
        <p14:creationId xmlns:p14="http://schemas.microsoft.com/office/powerpoint/2010/main" val="3262112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i="0" u="none" strike="noStrike" kern="1200" baseline="0" dirty="0" smtClean="0">
                <a:solidFill>
                  <a:schemeClr val="tx1"/>
                </a:solidFill>
                <a:latin typeface="+mn-lt"/>
                <a:ea typeface="+mn-ea"/>
                <a:cs typeface="+mn-cs"/>
              </a:rPr>
              <a:t>« </a:t>
            </a:r>
            <a:r>
              <a:rPr lang="fr-FR" sz="1200" b="1" i="1" u="none" strike="noStrike" kern="1200" baseline="0" dirty="0" smtClean="0">
                <a:solidFill>
                  <a:schemeClr val="tx1"/>
                </a:solidFill>
                <a:latin typeface="+mn-lt"/>
                <a:ea typeface="+mn-ea"/>
                <a:cs typeface="+mn-cs"/>
              </a:rPr>
              <a:t>Education pour la santé » </a:t>
            </a:r>
            <a:r>
              <a:rPr lang="fr-FR" sz="1200" b="0" i="0" u="none" strike="noStrike" kern="1200" baseline="0" dirty="0" smtClean="0">
                <a:solidFill>
                  <a:schemeClr val="tx1"/>
                </a:solidFill>
                <a:latin typeface="+mn-lt"/>
                <a:ea typeface="+mn-ea"/>
                <a:cs typeface="+mn-cs"/>
              </a:rPr>
              <a:t>vit le jour. Ce concept va changer complètement le profil épidémiologique avec pour conséquence la réduction des maladies infectieuses, la raréfaction des épidémies et la baisse de la mortalité. </a:t>
            </a: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39</a:t>
            </a:fld>
            <a:endParaRPr lang="fr-FR"/>
          </a:p>
        </p:txBody>
      </p:sp>
    </p:spTree>
    <p:extLst>
      <p:ext uri="{BB962C8B-B14F-4D97-AF65-F5344CB8AC3E}">
        <p14:creationId xmlns:p14="http://schemas.microsoft.com/office/powerpoint/2010/main" val="1464717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i="0" u="none" strike="noStrike" kern="1200" baseline="0" dirty="0" smtClean="0">
              <a:solidFill>
                <a:schemeClr val="tx1"/>
              </a:solidFill>
              <a:latin typeface="+mn-lt"/>
              <a:ea typeface="+mn-ea"/>
              <a:cs typeface="+mn-cs"/>
            </a:endParaRPr>
          </a:p>
          <a:p>
            <a:r>
              <a:rPr lang="fr-FR" sz="1200" b="1" i="0" u="none" strike="noStrike" kern="1200" baseline="0" dirty="0" smtClean="0">
                <a:solidFill>
                  <a:schemeClr val="tx1"/>
                </a:solidFill>
                <a:latin typeface="+mn-lt"/>
                <a:ea typeface="+mn-ea"/>
                <a:cs typeface="+mn-cs"/>
              </a:rPr>
              <a:t>L’année 1980 </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Elle vit la naissance de « </a:t>
            </a:r>
            <a:r>
              <a:rPr lang="fr-FR" sz="1200" b="1" i="0" u="none" strike="noStrike" kern="1200" baseline="0" dirty="0" smtClean="0">
                <a:solidFill>
                  <a:schemeClr val="tx1"/>
                </a:solidFill>
                <a:latin typeface="+mn-lt"/>
                <a:ea typeface="+mn-ea"/>
                <a:cs typeface="+mn-cs"/>
              </a:rPr>
              <a:t>l’approche promotion de la santé » </a:t>
            </a:r>
            <a:r>
              <a:rPr lang="fr-FR" sz="1200" b="0" i="0" u="none" strike="noStrike" kern="1200" baseline="0" dirty="0" smtClean="0">
                <a:solidFill>
                  <a:schemeClr val="tx1"/>
                </a:solidFill>
                <a:latin typeface="+mn-lt"/>
                <a:ea typeface="+mn-ea"/>
                <a:cs typeface="+mn-cs"/>
              </a:rPr>
              <a:t>sous l’égide de l’OMS. Cette approche restitue les comportements en matière de santé dans leur contexte économique et social</a:t>
            </a:r>
          </a:p>
          <a:p>
            <a:r>
              <a:rPr lang="fr-FR"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la Charte d’Ottawa prône la promotion de la santé qui est très avancée dans les pays développés et moins dans les pays en voie de </a:t>
            </a:r>
            <a:r>
              <a:rPr lang="fr-FR" sz="1200" b="0" i="0" u="none" strike="noStrike" kern="1200" baseline="0" dirty="0" smtClean="0">
                <a:solidFill>
                  <a:schemeClr val="tx1"/>
                </a:solidFill>
                <a:latin typeface="+mn-lt"/>
                <a:ea typeface="+mn-ea"/>
                <a:cs typeface="+mn-cs"/>
              </a:rPr>
              <a:t>développement</a:t>
            </a:r>
          </a:p>
          <a:p>
            <a:endParaRPr lang="fr-FR" sz="1200" b="0" i="0" u="none" strike="noStrike"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40</a:t>
            </a:fld>
            <a:endParaRPr lang="fr-FR"/>
          </a:p>
        </p:txBody>
      </p:sp>
    </p:spTree>
    <p:extLst>
      <p:ext uri="{BB962C8B-B14F-4D97-AF65-F5344CB8AC3E}">
        <p14:creationId xmlns:p14="http://schemas.microsoft.com/office/powerpoint/2010/main" val="3937869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41</a:t>
            </a:fld>
            <a:endParaRPr lang="fr-FR"/>
          </a:p>
        </p:txBody>
      </p:sp>
    </p:spTree>
    <p:extLst>
      <p:ext uri="{BB962C8B-B14F-4D97-AF65-F5344CB8AC3E}">
        <p14:creationId xmlns:p14="http://schemas.microsoft.com/office/powerpoint/2010/main" val="2711931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44</a:t>
            </a:fld>
            <a:endParaRPr lang="fr-FR"/>
          </a:p>
        </p:txBody>
      </p:sp>
    </p:spTree>
    <p:extLst>
      <p:ext uri="{BB962C8B-B14F-4D97-AF65-F5344CB8AC3E}">
        <p14:creationId xmlns:p14="http://schemas.microsoft.com/office/powerpoint/2010/main" val="21395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8800" dirty="0"/>
          </a:p>
        </p:txBody>
      </p:sp>
      <p:sp>
        <p:nvSpPr>
          <p:cNvPr id="4" name="Espace réservé du numéro de diapositive 3"/>
          <p:cNvSpPr>
            <a:spLocks noGrp="1"/>
          </p:cNvSpPr>
          <p:nvPr>
            <p:ph type="sldNum" sz="quarter" idx="10"/>
          </p:nvPr>
        </p:nvSpPr>
        <p:spPr/>
        <p:txBody>
          <a:bodyPr/>
          <a:lstStyle/>
          <a:p>
            <a:fld id="{833E28E1-D150-402A-BD91-F647FCD7A689}" type="slidenum">
              <a:rPr lang="fr-FR" smtClean="0"/>
              <a:t>45</a:t>
            </a:fld>
            <a:endParaRPr lang="fr-FR"/>
          </a:p>
        </p:txBody>
      </p:sp>
    </p:spTree>
    <p:extLst>
      <p:ext uri="{BB962C8B-B14F-4D97-AF65-F5344CB8AC3E}">
        <p14:creationId xmlns:p14="http://schemas.microsoft.com/office/powerpoint/2010/main" val="1433862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AE667A7E-B2E1-43A6-887A-35AC89512A09}"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3684039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11CC9B6-8A0F-4917-B2CB-8391181F1246}"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1225959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0AADFD9B-7B6A-49E8-8FC2-AD9ACF8C3A6F}"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96932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9A7CEDC-65E6-46D0-B4DE-95AF7E077288}" type="datetime1">
              <a:rPr lang="fr-FR" smtClean="0"/>
              <a:t>13/04/2021</a:t>
            </a:fld>
            <a:endParaRPr lang="fr-FR"/>
          </a:p>
        </p:txBody>
      </p:sp>
      <p:sp>
        <p:nvSpPr>
          <p:cNvPr id="6" name="Espace réservé du pied de page 5"/>
          <p:cNvSpPr>
            <a:spLocks noGrp="1"/>
          </p:cNvSpPr>
          <p:nvPr>
            <p:ph type="ftr" sz="quarter" idx="11"/>
          </p:nvPr>
        </p:nvSpPr>
        <p:spPr/>
        <p:txBody>
          <a:bodyPr/>
          <a:lstStyle/>
          <a:p>
            <a:r>
              <a:rPr lang="fr-FR" smtClean="0"/>
              <a:t>ABG 2021 Generalité sur la santé publique </a:t>
            </a:r>
            <a:endParaRPr lang="fr-FR"/>
          </a:p>
        </p:txBody>
      </p:sp>
      <p:sp>
        <p:nvSpPr>
          <p:cNvPr id="7" name="Espace réservé du numéro de diapositive 6"/>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521512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F287CA4-2248-4018-AB3F-6C8232AE92D5}" type="datetime1">
              <a:rPr lang="fr-FR" smtClean="0"/>
              <a:t>13/04/2021</a:t>
            </a:fld>
            <a:endParaRPr lang="fr-FR"/>
          </a:p>
        </p:txBody>
      </p:sp>
      <p:sp>
        <p:nvSpPr>
          <p:cNvPr id="8" name="Espace réservé du pied de page 7"/>
          <p:cNvSpPr>
            <a:spLocks noGrp="1"/>
          </p:cNvSpPr>
          <p:nvPr>
            <p:ph type="ftr" sz="quarter" idx="11"/>
          </p:nvPr>
        </p:nvSpPr>
        <p:spPr/>
        <p:txBody>
          <a:bodyPr/>
          <a:lstStyle/>
          <a:p>
            <a:r>
              <a:rPr lang="fr-FR" smtClean="0"/>
              <a:t>ABG 2021 Generalité sur la santé publique </a:t>
            </a:r>
            <a:endParaRPr lang="fr-FR"/>
          </a:p>
        </p:txBody>
      </p:sp>
      <p:sp>
        <p:nvSpPr>
          <p:cNvPr id="9" name="Espace réservé du numéro de diapositive 8"/>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309516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148EC1D-4411-46EF-AE2E-478387476A18}" type="datetime1">
              <a:rPr lang="fr-FR" smtClean="0"/>
              <a:t>13/04/2021</a:t>
            </a:fld>
            <a:endParaRPr lang="fr-FR"/>
          </a:p>
        </p:txBody>
      </p:sp>
      <p:sp>
        <p:nvSpPr>
          <p:cNvPr id="4" name="Espace réservé du pied de page 3"/>
          <p:cNvSpPr>
            <a:spLocks noGrp="1"/>
          </p:cNvSpPr>
          <p:nvPr>
            <p:ph type="ftr" sz="quarter" idx="11"/>
          </p:nvPr>
        </p:nvSpPr>
        <p:spPr/>
        <p:txBody>
          <a:bodyPr/>
          <a:lstStyle/>
          <a:p>
            <a:r>
              <a:rPr lang="fr-FR" smtClean="0"/>
              <a:t>ABG 2021 Generalité sur la santé publique </a:t>
            </a:r>
            <a:endParaRPr lang="fr-FR"/>
          </a:p>
        </p:txBody>
      </p:sp>
      <p:sp>
        <p:nvSpPr>
          <p:cNvPr id="5" name="Espace réservé du numéro de diapositive 4"/>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1476094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7F1D710-5E7B-488F-B97C-5F487ED31FE6}"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a:p>
        </p:txBody>
      </p:sp>
      <p:sp>
        <p:nvSpPr>
          <p:cNvPr id="4" name="Espace réservé du numéro de diapositive 3"/>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963101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C7E33D67-C700-43ED-BAC4-A62F3E7EE50E}" type="datetime1">
              <a:rPr lang="fr-FR" smtClean="0"/>
              <a:t>13/04/2021</a:t>
            </a:fld>
            <a:endParaRPr lang="fr-FR"/>
          </a:p>
        </p:txBody>
      </p:sp>
      <p:sp>
        <p:nvSpPr>
          <p:cNvPr id="6" name="Espace réservé du pied de page 5"/>
          <p:cNvSpPr>
            <a:spLocks noGrp="1"/>
          </p:cNvSpPr>
          <p:nvPr>
            <p:ph type="ftr" sz="quarter" idx="11"/>
          </p:nvPr>
        </p:nvSpPr>
        <p:spPr/>
        <p:txBody>
          <a:bodyPr/>
          <a:lstStyle/>
          <a:p>
            <a:r>
              <a:rPr lang="fr-FR" smtClean="0"/>
              <a:t>ABG 2021 Generalité sur la santé publique </a:t>
            </a:r>
            <a:endParaRPr lang="fr-FR"/>
          </a:p>
        </p:txBody>
      </p:sp>
      <p:sp>
        <p:nvSpPr>
          <p:cNvPr id="7" name="Espace réservé du numéro de diapositive 6"/>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088639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37FA67FE-D23E-4D45-9FF4-AFC2F7854B4A}" type="datetime1">
              <a:rPr lang="fr-FR" smtClean="0"/>
              <a:t>13/04/2021</a:t>
            </a:fld>
            <a:endParaRPr lang="fr-FR"/>
          </a:p>
        </p:txBody>
      </p:sp>
      <p:sp>
        <p:nvSpPr>
          <p:cNvPr id="6" name="Espace réservé du pied de page 5"/>
          <p:cNvSpPr>
            <a:spLocks noGrp="1"/>
          </p:cNvSpPr>
          <p:nvPr>
            <p:ph type="ftr" sz="quarter" idx="11"/>
          </p:nvPr>
        </p:nvSpPr>
        <p:spPr/>
        <p:txBody>
          <a:bodyPr/>
          <a:lstStyle/>
          <a:p>
            <a:r>
              <a:rPr lang="fr-FR" smtClean="0"/>
              <a:t>ABG 2021 Generalité sur la santé publique </a:t>
            </a:r>
            <a:endParaRPr lang="fr-FR"/>
          </a:p>
        </p:txBody>
      </p:sp>
      <p:sp>
        <p:nvSpPr>
          <p:cNvPr id="7" name="Espace réservé du numéro de diapositive 6"/>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202787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957D3-5079-4C2B-9C64-0892B44D0E37}"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3908731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C1B0A3C-528F-4230-B65B-97573227CC67}"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‹N°›</a:t>
            </a:fld>
            <a:endParaRPr lang="fr-FR"/>
          </a:p>
        </p:txBody>
      </p:sp>
    </p:spTree>
    <p:extLst>
      <p:ext uri="{BB962C8B-B14F-4D97-AF65-F5344CB8AC3E}">
        <p14:creationId xmlns:p14="http://schemas.microsoft.com/office/powerpoint/2010/main" val="1470677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48FEC-D981-4612-BA65-B9D5EA3D2CEC}" type="datetime1">
              <a:rPr lang="fr-FR" smtClean="0"/>
              <a:t>13/04/2021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ABG 2021 Generalité sur la santé publique </a:t>
            </a:r>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CBF265-6CE1-4973-8034-ABD10FE83D6B}" type="slidenum">
              <a:rPr lang="fr-FR" smtClean="0"/>
              <a:t>‹N°›</a:t>
            </a:fld>
            <a:endParaRPr lang="fr-FR"/>
          </a:p>
        </p:txBody>
      </p:sp>
    </p:spTree>
    <p:extLst>
      <p:ext uri="{BB962C8B-B14F-4D97-AF65-F5344CB8AC3E}">
        <p14:creationId xmlns:p14="http://schemas.microsoft.com/office/powerpoint/2010/main" val="347507488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hyperlink" Target="DETERMINANT%20DE%20LA%20SANTE%20.mp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hyperlink" Target="La%20sant&#233;%20dans%20tous%20ses%20&#233;tats%20-%20Les%20d&#233;terminants%20sociaux%20de%20la%20sant&#233;.mp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98242" y="1026942"/>
            <a:ext cx="9144000" cy="4781430"/>
          </a:xfrm>
          <a:solidFill>
            <a:schemeClr val="accent6">
              <a:lumMod val="20000"/>
              <a:lumOff val="80000"/>
            </a:schemeClr>
          </a:solidFill>
        </p:spPr>
        <p:txBody>
          <a:bodyPr>
            <a:normAutofit fontScale="90000"/>
          </a:bodyPr>
          <a:lstStyle/>
          <a:p>
            <a:pPr algn="ctr"/>
            <a:r>
              <a:rPr lang="fr-FR" b="1" dirty="0" smtClean="0"/>
              <a:t/>
            </a:r>
            <a:br>
              <a:rPr lang="fr-FR" b="1" dirty="0" smtClean="0"/>
            </a:br>
            <a:r>
              <a:rPr lang="fr-FR" b="1" dirty="0"/>
              <a:t/>
            </a:r>
            <a:br>
              <a:rPr lang="fr-FR" b="1" dirty="0"/>
            </a:br>
            <a:r>
              <a:rPr lang="fr-FR" b="1" dirty="0" smtClean="0">
                <a:solidFill>
                  <a:srgbClr val="FF0000"/>
                </a:solidFill>
                <a:latin typeface="Aharoni"/>
              </a:rPr>
              <a:t>GENERALITES </a:t>
            </a:r>
            <a:r>
              <a:rPr lang="fr-FR" b="1" dirty="0">
                <a:solidFill>
                  <a:srgbClr val="FF0000"/>
                </a:solidFill>
                <a:latin typeface="Aharoni"/>
              </a:rPr>
              <a:t>SUR LA SANTE PUBLIQUE </a:t>
            </a:r>
            <a:r>
              <a:rPr lang="fr-FR" b="1" dirty="0" smtClean="0">
                <a:latin typeface="Aharoni"/>
              </a:rPr>
              <a:t/>
            </a:r>
            <a:br>
              <a:rPr lang="fr-FR" b="1" dirty="0" smtClean="0">
                <a:latin typeface="Aharoni"/>
              </a:rPr>
            </a:br>
            <a:r>
              <a:rPr lang="fr-FR" b="1" dirty="0"/>
              <a:t/>
            </a:r>
            <a:br>
              <a:rPr lang="fr-FR" b="1" dirty="0"/>
            </a:br>
            <a:r>
              <a:rPr lang="fr-FR" dirty="0"/>
              <a:t/>
            </a:r>
            <a:br>
              <a:rPr lang="fr-FR" dirty="0"/>
            </a:br>
            <a:r>
              <a:rPr lang="fr-FR" sz="2200" i="1" dirty="0" smtClean="0">
                <a:latin typeface="Tahoma" panose="020B0604030504040204" pitchFamily="34" charset="0"/>
                <a:ea typeface="Tahoma" panose="020B0604030504040204" pitchFamily="34" charset="0"/>
                <a:cs typeface="Tahoma" panose="020B0604030504040204" pitchFamily="34" charset="0"/>
              </a:rPr>
              <a:t>Maitre </a:t>
            </a:r>
            <a:r>
              <a:rPr lang="fr-FR" sz="2200" b="1" i="1" dirty="0" smtClean="0">
                <a:latin typeface="Tahoma" panose="020B0604030504040204" pitchFamily="34" charset="0"/>
                <a:ea typeface="Tahoma" panose="020B0604030504040204" pitchFamily="34" charset="0"/>
                <a:cs typeface="Tahoma" panose="020B0604030504040204" pitchFamily="34" charset="0"/>
              </a:rPr>
              <a:t>AHONZI</a:t>
            </a:r>
            <a:r>
              <a:rPr lang="fr-FR" sz="2200" dirty="0" smtClean="0">
                <a:latin typeface="Tahoma" panose="020B0604030504040204" pitchFamily="34" charset="0"/>
                <a:ea typeface="Tahoma" panose="020B0604030504040204" pitchFamily="34" charset="0"/>
                <a:cs typeface="Tahoma" panose="020B0604030504040204" pitchFamily="34" charset="0"/>
              </a:rPr>
              <a:t>, </a:t>
            </a:r>
            <a:r>
              <a:rPr lang="fr-FR" sz="2200" i="1" dirty="0" smtClean="0">
                <a:latin typeface="Tahoma" panose="020B0604030504040204" pitchFamily="34" charset="0"/>
                <a:ea typeface="Tahoma" panose="020B0604030504040204" pitchFamily="34" charset="0"/>
                <a:cs typeface="Tahoma" panose="020B0604030504040204" pitchFamily="34" charset="0"/>
              </a:rPr>
              <a:t>Inspecteur des soins</a:t>
            </a:r>
            <a:r>
              <a:rPr lang="fr-FR" sz="2200" i="1" dirty="0" smtClean="0">
                <a:latin typeface="Tahoma" panose="020B0604030504040204" pitchFamily="34" charset="0"/>
                <a:ea typeface="Tahoma" panose="020B0604030504040204" pitchFamily="34" charset="0"/>
                <a:cs typeface="Tahoma" panose="020B0604030504040204" pitchFamily="34" charset="0"/>
              </a:rPr>
              <a:t> </a:t>
            </a:r>
            <a:r>
              <a:rPr lang="fr-FR" sz="2200" i="1" dirty="0" smtClean="0">
                <a:latin typeface="Tahoma" panose="020B0604030504040204" pitchFamily="34" charset="0"/>
                <a:ea typeface="Tahoma" panose="020B0604030504040204" pitchFamily="34" charset="0"/>
                <a:cs typeface="Tahoma" panose="020B0604030504040204" pitchFamily="34" charset="0"/>
              </a:rPr>
              <a:t/>
            </a:r>
            <a:br>
              <a:rPr lang="fr-FR" sz="2200" i="1" dirty="0" smtClean="0">
                <a:latin typeface="Tahoma" panose="020B0604030504040204" pitchFamily="34" charset="0"/>
                <a:ea typeface="Tahoma" panose="020B0604030504040204" pitchFamily="34" charset="0"/>
                <a:cs typeface="Tahoma" panose="020B0604030504040204" pitchFamily="34" charset="0"/>
              </a:rPr>
            </a:br>
            <a:r>
              <a:rPr lang="fr-FR" sz="2200" i="1" dirty="0" smtClean="0">
                <a:latin typeface="Tahoma" panose="020B0604030504040204" pitchFamily="34" charset="0"/>
                <a:ea typeface="Tahoma" panose="020B0604030504040204" pitchFamily="34" charset="0"/>
                <a:cs typeface="Tahoma" panose="020B0604030504040204" pitchFamily="34" charset="0"/>
              </a:rPr>
              <a:t>Master Sciences Infirmières  </a:t>
            </a:r>
            <a:br>
              <a:rPr lang="fr-FR" sz="2200" i="1" dirty="0" smtClean="0">
                <a:latin typeface="Tahoma" panose="020B0604030504040204" pitchFamily="34" charset="0"/>
                <a:ea typeface="Tahoma" panose="020B0604030504040204" pitchFamily="34" charset="0"/>
                <a:cs typeface="Tahoma" panose="020B0604030504040204" pitchFamily="34" charset="0"/>
              </a:rPr>
            </a:br>
            <a:endParaRPr lang="fr-FR" sz="2200" i="1" dirty="0">
              <a:latin typeface="Tahoma" panose="020B0604030504040204" pitchFamily="34" charset="0"/>
              <a:ea typeface="Tahoma" panose="020B0604030504040204" pitchFamily="34" charset="0"/>
              <a:cs typeface="Tahoma" panose="020B0604030504040204" pitchFamily="34" charset="0"/>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9747331" y="393103"/>
            <a:ext cx="2099310" cy="1466850"/>
          </a:xfrm>
          <a:prstGeom prst="rect">
            <a:avLst/>
          </a:prstGeom>
          <a:noFill/>
          <a:ln>
            <a:noFill/>
          </a:ln>
        </p:spPr>
      </p:pic>
      <p:pic>
        <p:nvPicPr>
          <p:cNvPr id="4" name="Image 3" descr="https://encrypted-tbn0.gstatic.com/images?q=tbn:ANd9GcS2lgvntifLmTdcdep_6kLH5RkuytKSYxVrmu98VrDCKNPw0EcdoELPyw"/>
          <p:cNvPicPr/>
          <p:nvPr/>
        </p:nvPicPr>
        <p:blipFill>
          <a:blip r:embed="rId3">
            <a:extLst>
              <a:ext uri="{28A0092B-C50C-407E-A947-70E740481C1C}">
                <a14:useLocalDpi xmlns:a14="http://schemas.microsoft.com/office/drawing/2010/main" val="0"/>
              </a:ext>
            </a:extLst>
          </a:blip>
          <a:srcRect/>
          <a:stretch>
            <a:fillRect/>
          </a:stretch>
        </p:blipFill>
        <p:spPr bwMode="auto">
          <a:xfrm>
            <a:off x="230571" y="226842"/>
            <a:ext cx="1866900" cy="1600200"/>
          </a:xfrm>
          <a:prstGeom prst="rect">
            <a:avLst/>
          </a:prstGeom>
          <a:noFill/>
          <a:ln>
            <a:noFill/>
          </a:ln>
        </p:spPr>
      </p:pic>
    </p:spTree>
    <p:extLst>
      <p:ext uri="{BB962C8B-B14F-4D97-AF65-F5344CB8AC3E}">
        <p14:creationId xmlns:p14="http://schemas.microsoft.com/office/powerpoint/2010/main" val="1063650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w="57150">
            <a:solidFill>
              <a:schemeClr val="accent6">
                <a:lumMod val="60000"/>
                <a:lumOff val="40000"/>
              </a:schemeClr>
            </a:solidFill>
          </a:ln>
        </p:spPr>
        <p:txBody>
          <a:bodyPr/>
          <a:lstStyle/>
          <a:p>
            <a:r>
              <a:rPr lang="fr-FR" b="1" dirty="0" smtClean="0">
                <a:solidFill>
                  <a:srgbClr val="FF0000"/>
                </a:solidFill>
              </a:rPr>
              <a:t>OBJECTIF GÉNÉRAL </a:t>
            </a:r>
            <a:endParaRPr lang="fr-FR" b="1" dirty="0">
              <a:solidFill>
                <a:srgbClr val="FF0000"/>
              </a:solidFill>
            </a:endParaRPr>
          </a:p>
        </p:txBody>
      </p:sp>
      <p:sp>
        <p:nvSpPr>
          <p:cNvPr id="3" name="Espace réservé du contenu 2"/>
          <p:cNvSpPr>
            <a:spLocks noGrp="1"/>
          </p:cNvSpPr>
          <p:nvPr>
            <p:ph idx="1"/>
          </p:nvPr>
        </p:nvSpPr>
        <p:spPr>
          <a:xfrm>
            <a:off x="838200" y="1825625"/>
            <a:ext cx="10515600" cy="2720617"/>
          </a:xfrm>
          <a:ln w="76200">
            <a:solidFill>
              <a:schemeClr val="accent2">
                <a:lumMod val="75000"/>
              </a:schemeClr>
            </a:solidFill>
          </a:ln>
        </p:spPr>
        <p:txBody>
          <a:bodyPr>
            <a:normAutofit/>
          </a:bodyPr>
          <a:lstStyle/>
          <a:p>
            <a:pPr marL="0" indent="0" algn="ctr">
              <a:buNone/>
            </a:pPr>
            <a:endParaRPr lang="fr-FR" sz="4400" dirty="0" smtClean="0"/>
          </a:p>
          <a:p>
            <a:pPr marL="0" indent="0" algn="ctr">
              <a:buNone/>
            </a:pPr>
            <a:r>
              <a:rPr lang="fr-FR" sz="4400" dirty="0" smtClean="0"/>
              <a:t>Comprendre </a:t>
            </a:r>
            <a:r>
              <a:rPr lang="fr-FR" sz="4400" dirty="0"/>
              <a:t>l’évolution </a:t>
            </a:r>
            <a:endParaRPr lang="fr-FR" sz="4400" dirty="0" smtClean="0"/>
          </a:p>
          <a:p>
            <a:pPr marL="0" indent="0" algn="ctr">
              <a:buNone/>
            </a:pPr>
            <a:r>
              <a:rPr lang="fr-FR" sz="4400" dirty="0" smtClean="0"/>
              <a:t>du concept de </a:t>
            </a:r>
            <a:r>
              <a:rPr lang="fr-FR" sz="4400" dirty="0"/>
              <a:t>santé </a:t>
            </a:r>
            <a:r>
              <a:rPr lang="fr-FR" sz="4400" dirty="0" smtClean="0"/>
              <a:t>publique </a:t>
            </a:r>
            <a:endParaRPr lang="fr-FR" sz="4400" dirty="0"/>
          </a:p>
        </p:txBody>
      </p:sp>
      <p:sp>
        <p:nvSpPr>
          <p:cNvPr id="4" name="Espace réservé de la date 3"/>
          <p:cNvSpPr>
            <a:spLocks noGrp="1"/>
          </p:cNvSpPr>
          <p:nvPr>
            <p:ph type="dt" sz="half" idx="10"/>
          </p:nvPr>
        </p:nvSpPr>
        <p:spPr/>
        <p:txBody>
          <a:bodyPr/>
          <a:lstStyle/>
          <a:p>
            <a:fld id="{1CB9306C-17AF-40C9-B552-C74E8096FF78}"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a:t>
            </a:fld>
            <a:endParaRPr lang="fr-FR"/>
          </a:p>
        </p:txBody>
      </p:sp>
      <p:pic>
        <p:nvPicPr>
          <p:cNvPr id="7" name="Image 6"/>
          <p:cNvPicPr/>
          <p:nvPr/>
        </p:nvPicPr>
        <p:blipFill>
          <a:blip r:embed="rId3">
            <a:extLst>
              <a:ext uri="{28A0092B-C50C-407E-A947-70E740481C1C}">
                <a14:useLocalDpi xmlns:a14="http://schemas.microsoft.com/office/drawing/2010/main" val="0"/>
              </a:ext>
            </a:extLst>
          </a:blip>
          <a:srcRect/>
          <a:stretch>
            <a:fillRect/>
          </a:stretch>
        </p:blipFill>
        <p:spPr bwMode="auto">
          <a:xfrm>
            <a:off x="5046345" y="4717871"/>
            <a:ext cx="2099310" cy="1466850"/>
          </a:xfrm>
          <a:prstGeom prst="rect">
            <a:avLst/>
          </a:prstGeom>
          <a:noFill/>
          <a:ln>
            <a:noFill/>
          </a:ln>
        </p:spPr>
      </p:pic>
    </p:spTree>
    <p:extLst>
      <p:ext uri="{BB962C8B-B14F-4D97-AF65-F5344CB8AC3E}">
        <p14:creationId xmlns:p14="http://schemas.microsoft.com/office/powerpoint/2010/main" val="1937190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w="57150">
            <a:solidFill>
              <a:srgbClr val="00B050"/>
            </a:solidFill>
          </a:ln>
        </p:spPr>
        <p:txBody>
          <a:bodyPr>
            <a:normAutofit fontScale="90000"/>
          </a:bodyPr>
          <a:lstStyle/>
          <a:p>
            <a:r>
              <a:rPr lang="fr-FR" b="1" u="sng" dirty="0" smtClean="0"/>
              <a:t/>
            </a:r>
            <a:br>
              <a:rPr lang="fr-FR" b="1" u="sng" dirty="0" smtClean="0"/>
            </a:br>
            <a:r>
              <a:rPr lang="fr-FR" b="1" dirty="0" smtClean="0">
                <a:solidFill>
                  <a:srgbClr val="FF0000"/>
                </a:solidFill>
                <a:latin typeface="Tahoma" panose="020B0604030504040204" pitchFamily="34" charset="0"/>
                <a:ea typeface="Tahoma" panose="020B0604030504040204" pitchFamily="34" charset="0"/>
                <a:cs typeface="Tahoma" panose="020B0604030504040204" pitchFamily="34" charset="0"/>
              </a:rPr>
              <a:t>OBJECTIFS SPECIFIQUES</a:t>
            </a:r>
            <a:r>
              <a:rPr lang="fr-FR" dirty="0" smtClean="0"/>
              <a:t/>
            </a:r>
            <a:br>
              <a:rPr lang="fr-FR" dirty="0" smtClean="0"/>
            </a:br>
            <a:endParaRPr lang="fr-FR" dirty="0"/>
          </a:p>
        </p:txBody>
      </p:sp>
      <p:sp>
        <p:nvSpPr>
          <p:cNvPr id="3" name="Espace réservé du contenu 2"/>
          <p:cNvSpPr>
            <a:spLocks noGrp="1"/>
          </p:cNvSpPr>
          <p:nvPr>
            <p:ph idx="1"/>
          </p:nvPr>
        </p:nvSpPr>
        <p:spPr>
          <a:xfrm>
            <a:off x="492369" y="1994437"/>
            <a:ext cx="11155679" cy="4351338"/>
          </a:xfrm>
          <a:ln w="76200">
            <a:solidFill>
              <a:srgbClr val="FF0000"/>
            </a:solidFill>
          </a:ln>
        </p:spPr>
        <p:txBody>
          <a:bodyPr>
            <a:normAutofit fontScale="92500"/>
          </a:bodyPr>
          <a:lstStyle/>
          <a:p>
            <a:pPr lvl="0">
              <a:lnSpc>
                <a:spcPct val="150000"/>
              </a:lnSpc>
            </a:pPr>
            <a:r>
              <a:rPr lang="fr-FR" sz="3900" dirty="0" smtClean="0">
                <a:latin typeface="Tahoma" panose="020B0604030504040204" pitchFamily="34" charset="0"/>
                <a:ea typeface="Tahoma" panose="020B0604030504040204" pitchFamily="34" charset="0"/>
                <a:cs typeface="Tahoma" panose="020B0604030504040204" pitchFamily="34" charset="0"/>
              </a:rPr>
              <a:t>Définir  les  concepts de la santé publique (SP)</a:t>
            </a:r>
            <a:endParaRPr lang="fr-FR" sz="3900" dirty="0">
              <a:latin typeface="Tahoma" panose="020B0604030504040204" pitchFamily="34" charset="0"/>
              <a:ea typeface="Tahoma" panose="020B0604030504040204" pitchFamily="34" charset="0"/>
              <a:cs typeface="Tahoma" panose="020B0604030504040204" pitchFamily="34" charset="0"/>
            </a:endParaRPr>
          </a:p>
          <a:p>
            <a:pPr lvl="0">
              <a:lnSpc>
                <a:spcPct val="150000"/>
              </a:lnSpc>
            </a:pPr>
            <a:r>
              <a:rPr lang="fr-FR" sz="39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Décrire </a:t>
            </a:r>
            <a:r>
              <a:rPr lang="fr-FR" sz="39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 </a:t>
            </a:r>
            <a:r>
              <a:rPr lang="fr-FR" sz="39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les </a:t>
            </a:r>
            <a:r>
              <a:rPr lang="fr-FR" sz="39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grands courants </a:t>
            </a:r>
            <a:r>
              <a:rPr lang="fr-FR" sz="39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historiques </a:t>
            </a:r>
            <a:r>
              <a:rPr lang="fr-FR" sz="39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de la SP</a:t>
            </a:r>
          </a:p>
          <a:p>
            <a:pPr lvl="0">
              <a:lnSpc>
                <a:spcPct val="150000"/>
              </a:lnSpc>
            </a:pPr>
            <a:r>
              <a:rPr lang="fr-FR" sz="3900" dirty="0" smtClean="0">
                <a:latin typeface="Tahoma" panose="020B0604030504040204" pitchFamily="34" charset="0"/>
                <a:ea typeface="Tahoma" panose="020B0604030504040204" pitchFamily="34" charset="0"/>
                <a:cs typeface="Tahoma" panose="020B0604030504040204" pitchFamily="34" charset="0"/>
              </a:rPr>
              <a:t>Décrire les </a:t>
            </a:r>
            <a:r>
              <a:rPr lang="fr-FR" sz="3900" dirty="0">
                <a:latin typeface="Tahoma" panose="020B0604030504040204" pitchFamily="34" charset="0"/>
                <a:ea typeface="Tahoma" panose="020B0604030504040204" pitchFamily="34" charset="0"/>
                <a:cs typeface="Tahoma" panose="020B0604030504040204" pitchFamily="34" charset="0"/>
              </a:rPr>
              <a:t>changements majeurs du concept de </a:t>
            </a:r>
            <a:r>
              <a:rPr lang="fr-FR" sz="3900" dirty="0" smtClean="0">
                <a:latin typeface="Tahoma" panose="020B0604030504040204" pitchFamily="34" charset="0"/>
                <a:ea typeface="Tahoma" panose="020B0604030504040204" pitchFamily="34" charset="0"/>
                <a:cs typeface="Tahoma" panose="020B0604030504040204" pitchFamily="34" charset="0"/>
              </a:rPr>
              <a:t>SP</a:t>
            </a:r>
            <a:endParaRPr lang="fr-FR" sz="3900" dirty="0">
              <a:latin typeface="Tahoma" panose="020B0604030504040204" pitchFamily="34" charset="0"/>
              <a:ea typeface="Tahoma" panose="020B0604030504040204" pitchFamily="34" charset="0"/>
              <a:cs typeface="Tahoma" panose="020B0604030504040204" pitchFamily="34" charset="0"/>
            </a:endParaRPr>
          </a:p>
          <a:p>
            <a:pPr>
              <a:lnSpc>
                <a:spcPct val="150000"/>
              </a:lnSpc>
            </a:pPr>
            <a:r>
              <a:rPr lang="fr-CI" sz="3900"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Décrire </a:t>
            </a:r>
            <a:r>
              <a:rPr lang="fr-CI" sz="3900"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 </a:t>
            </a:r>
            <a:r>
              <a:rPr lang="fr-CI" sz="3900" dirty="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la démarche de </a:t>
            </a:r>
            <a:r>
              <a:rPr lang="fr-CI" sz="3900"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SP.</a:t>
            </a:r>
          </a:p>
          <a:p>
            <a:endParaRPr lang="fr-FR" dirty="0"/>
          </a:p>
          <a:p>
            <a:pPr lvl="0"/>
            <a:endParaRPr lang="fr-FR" dirty="0"/>
          </a:p>
        </p:txBody>
      </p:sp>
      <p:sp>
        <p:nvSpPr>
          <p:cNvPr id="4" name="Espace réservé de la date 3"/>
          <p:cNvSpPr>
            <a:spLocks noGrp="1"/>
          </p:cNvSpPr>
          <p:nvPr>
            <p:ph type="dt" sz="half" idx="10"/>
          </p:nvPr>
        </p:nvSpPr>
        <p:spPr/>
        <p:txBody>
          <a:bodyPr/>
          <a:lstStyle/>
          <a:p>
            <a:fld id="{81FA0AFA-CC50-4AC8-A6FA-AB4935027CBA}"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a:t>
            </a:fld>
            <a:endParaRPr lang="fr-FR"/>
          </a:p>
        </p:txBody>
      </p:sp>
      <p:pic>
        <p:nvPicPr>
          <p:cNvPr id="7" name="Image 6"/>
          <p:cNvPicPr/>
          <p:nvPr/>
        </p:nvPicPr>
        <p:blipFill>
          <a:blip r:embed="rId2">
            <a:extLst>
              <a:ext uri="{28A0092B-C50C-407E-A947-70E740481C1C}">
                <a14:useLocalDpi xmlns:a14="http://schemas.microsoft.com/office/drawing/2010/main" val="0"/>
              </a:ext>
            </a:extLst>
          </a:blip>
          <a:srcRect/>
          <a:stretch>
            <a:fillRect/>
          </a:stretch>
        </p:blipFill>
        <p:spPr bwMode="auto">
          <a:xfrm>
            <a:off x="9747331" y="239151"/>
            <a:ext cx="1900717" cy="1755286"/>
          </a:xfrm>
          <a:prstGeom prst="rect">
            <a:avLst/>
          </a:prstGeom>
          <a:noFill/>
          <a:ln>
            <a:noFill/>
          </a:ln>
        </p:spPr>
      </p:pic>
    </p:spTree>
    <p:extLst>
      <p:ext uri="{BB962C8B-B14F-4D97-AF65-F5344CB8AC3E}">
        <p14:creationId xmlns:p14="http://schemas.microsoft.com/office/powerpoint/2010/main" val="3718478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ln w="57150">
            <a:solidFill>
              <a:srgbClr val="92D050"/>
            </a:solidFill>
          </a:ln>
        </p:spPr>
        <p:txBody>
          <a:bodyPr>
            <a:normAutofit fontScale="90000"/>
          </a:bodyPr>
          <a:lstStyle/>
          <a:p>
            <a:r>
              <a:rPr lang="fr-FR" b="1" dirty="0" smtClean="0"/>
              <a:t/>
            </a:r>
            <a:br>
              <a:rPr lang="fr-FR" b="1" dirty="0" smtClean="0"/>
            </a:br>
            <a:r>
              <a:rPr lang="fr-FR" b="1" dirty="0" smtClean="0">
                <a:solidFill>
                  <a:srgbClr val="FF0000"/>
                </a:solidFill>
                <a:latin typeface="Tahoma" panose="020B0604030504040204" pitchFamily="34" charset="0"/>
                <a:ea typeface="Tahoma" panose="020B0604030504040204" pitchFamily="34" charset="0"/>
                <a:cs typeface="Tahoma" panose="020B0604030504040204" pitchFamily="34" charset="0"/>
              </a:rPr>
              <a:t>OBJECTIFS SPECIFIQUES</a:t>
            </a:r>
            <a:r>
              <a:rPr lang="fr-FR" dirty="0" smtClean="0"/>
              <a:t/>
            </a:r>
            <a:br>
              <a:rPr lang="fr-FR" dirty="0" smtClean="0"/>
            </a:br>
            <a:endParaRPr lang="fr-FR" dirty="0"/>
          </a:p>
        </p:txBody>
      </p:sp>
      <p:sp>
        <p:nvSpPr>
          <p:cNvPr id="3" name="Espace réservé du contenu 2"/>
          <p:cNvSpPr>
            <a:spLocks noGrp="1"/>
          </p:cNvSpPr>
          <p:nvPr>
            <p:ph idx="1"/>
          </p:nvPr>
        </p:nvSpPr>
        <p:spPr>
          <a:ln w="76200">
            <a:solidFill>
              <a:srgbClr val="FF0000"/>
            </a:solidFill>
          </a:ln>
        </p:spPr>
        <p:txBody>
          <a:bodyPr>
            <a:normAutofit lnSpcReduction="10000"/>
          </a:bodyPr>
          <a:lstStyle/>
          <a:p>
            <a:pPr lvl="0">
              <a:lnSpc>
                <a:spcPct val="200000"/>
              </a:lnSpc>
            </a:pPr>
            <a:r>
              <a:rPr lang="fr-CI" sz="3200" dirty="0" smtClean="0">
                <a:latin typeface="Tahoma" panose="020B0604030504040204" pitchFamily="34" charset="0"/>
                <a:ea typeface="Tahoma" panose="020B0604030504040204" pitchFamily="34" charset="0"/>
                <a:cs typeface="Tahoma" panose="020B0604030504040204" pitchFamily="34" charset="0"/>
              </a:rPr>
              <a:t>Enumérer  </a:t>
            </a:r>
            <a:r>
              <a:rPr lang="fr-CI" sz="3200" dirty="0">
                <a:latin typeface="Tahoma" panose="020B0604030504040204" pitchFamily="34" charset="0"/>
                <a:ea typeface="Tahoma" panose="020B0604030504040204" pitchFamily="34" charset="0"/>
                <a:cs typeface="Tahoma" panose="020B0604030504040204" pitchFamily="34" charset="0"/>
              </a:rPr>
              <a:t>quelques stratégies de </a:t>
            </a:r>
            <a:r>
              <a:rPr lang="fr-CI" sz="3200" dirty="0" smtClean="0">
                <a:latin typeface="Tahoma" panose="020B0604030504040204" pitchFamily="34" charset="0"/>
                <a:ea typeface="Tahoma" panose="020B0604030504040204" pitchFamily="34" charset="0"/>
                <a:cs typeface="Tahoma" panose="020B0604030504040204" pitchFamily="34" charset="0"/>
              </a:rPr>
              <a:t>SP</a:t>
            </a:r>
          </a:p>
          <a:p>
            <a:pPr>
              <a:lnSpc>
                <a:spcPct val="200000"/>
              </a:lnSpc>
            </a:pPr>
            <a:r>
              <a:rPr lang="fr-CI" sz="32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Expliquer </a:t>
            </a:r>
            <a:r>
              <a:rPr lang="fr-CI" sz="32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les </a:t>
            </a:r>
            <a:r>
              <a:rPr lang="fr-CI" sz="32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principaux </a:t>
            </a:r>
            <a:r>
              <a:rPr lang="fr-CI" sz="32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facteurs influençant la </a:t>
            </a:r>
            <a:r>
              <a:rPr lang="fr-CI" sz="32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SP</a:t>
            </a:r>
            <a:endParaRPr lang="fr-FR" sz="3200" dirty="0" smtClean="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a:p>
            <a:pPr>
              <a:lnSpc>
                <a:spcPct val="200000"/>
              </a:lnSpc>
            </a:pPr>
            <a:r>
              <a:rPr lang="fr-CI" sz="3200" dirty="0">
                <a:latin typeface="Tahoma" panose="020B0604030504040204" pitchFamily="34" charset="0"/>
                <a:ea typeface="Tahoma" panose="020B0604030504040204" pitchFamily="34" charset="0"/>
                <a:cs typeface="Tahoma" panose="020B0604030504040204" pitchFamily="34" charset="0"/>
              </a:rPr>
              <a:t>Identifier </a:t>
            </a:r>
            <a:r>
              <a:rPr lang="fr-CI" sz="3200" dirty="0" smtClean="0">
                <a:latin typeface="Tahoma" panose="020B0604030504040204" pitchFamily="34" charset="0"/>
                <a:ea typeface="Tahoma" panose="020B0604030504040204" pitchFamily="34" charset="0"/>
                <a:cs typeface="Tahoma" panose="020B0604030504040204" pitchFamily="34" charset="0"/>
              </a:rPr>
              <a:t> </a:t>
            </a:r>
            <a:r>
              <a:rPr lang="fr-CI" sz="3200" dirty="0">
                <a:latin typeface="Tahoma" panose="020B0604030504040204" pitchFamily="34" charset="0"/>
                <a:ea typeface="Tahoma" panose="020B0604030504040204" pitchFamily="34" charset="0"/>
                <a:cs typeface="Tahoma" panose="020B0604030504040204" pitchFamily="34" charset="0"/>
              </a:rPr>
              <a:t>les principaux déterminants de la </a:t>
            </a:r>
            <a:r>
              <a:rPr lang="fr-CI" sz="3200" dirty="0" smtClean="0">
                <a:latin typeface="Tahoma" panose="020B0604030504040204" pitchFamily="34" charset="0"/>
                <a:ea typeface="Tahoma" panose="020B0604030504040204" pitchFamily="34" charset="0"/>
                <a:cs typeface="Tahoma" panose="020B0604030504040204" pitchFamily="34" charset="0"/>
              </a:rPr>
              <a:t>santé</a:t>
            </a:r>
          </a:p>
          <a:p>
            <a:pPr>
              <a:lnSpc>
                <a:spcPct val="200000"/>
              </a:lnSpc>
            </a:pPr>
            <a:r>
              <a:rPr lang="fr-CI" sz="32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Définir à partir du cours, quelques indicateurs de santé</a:t>
            </a:r>
            <a:endParaRPr lang="fr-FR" sz="320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a:p>
            <a:endParaRPr lang="fr-FR" dirty="0"/>
          </a:p>
          <a:p>
            <a:pPr lvl="0"/>
            <a:endParaRPr lang="fr-FR" dirty="0"/>
          </a:p>
        </p:txBody>
      </p:sp>
      <p:sp>
        <p:nvSpPr>
          <p:cNvPr id="4" name="Espace réservé de la date 3"/>
          <p:cNvSpPr>
            <a:spLocks noGrp="1"/>
          </p:cNvSpPr>
          <p:nvPr>
            <p:ph type="dt" sz="half" idx="10"/>
          </p:nvPr>
        </p:nvSpPr>
        <p:spPr/>
        <p:txBody>
          <a:bodyPr/>
          <a:lstStyle/>
          <a:p>
            <a:fld id="{9388ABBA-C8CB-46EE-A2E4-493D4A3BCA6E}"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4</a:t>
            </a:fld>
            <a:endParaRPr lang="fr-FR"/>
          </a:p>
        </p:txBody>
      </p:sp>
      <p:pic>
        <p:nvPicPr>
          <p:cNvPr id="7" name="Image 6"/>
          <p:cNvPicPr/>
          <p:nvPr/>
        </p:nvPicPr>
        <p:blipFill>
          <a:blip r:embed="rId2">
            <a:extLst>
              <a:ext uri="{28A0092B-C50C-407E-A947-70E740481C1C}">
                <a14:useLocalDpi xmlns:a14="http://schemas.microsoft.com/office/drawing/2010/main" val="0"/>
              </a:ext>
            </a:extLst>
          </a:blip>
          <a:srcRect/>
          <a:stretch>
            <a:fillRect/>
          </a:stretch>
        </p:blipFill>
        <p:spPr bwMode="auto">
          <a:xfrm>
            <a:off x="9353435" y="403225"/>
            <a:ext cx="2099310" cy="1466850"/>
          </a:xfrm>
          <a:prstGeom prst="rect">
            <a:avLst/>
          </a:prstGeom>
          <a:noFill/>
          <a:ln>
            <a:noFill/>
          </a:ln>
        </p:spPr>
      </p:pic>
    </p:spTree>
    <p:extLst>
      <p:ext uri="{BB962C8B-B14F-4D97-AF65-F5344CB8AC3E}">
        <p14:creationId xmlns:p14="http://schemas.microsoft.com/office/powerpoint/2010/main" val="1509349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ésultat de recherche d'images pour &quot;sante&quot;&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729" y="519953"/>
            <a:ext cx="8498542" cy="57194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023221" y="2967335"/>
            <a:ext cx="8145563" cy="923330"/>
          </a:xfrm>
          <a:prstGeom prst="rect">
            <a:avLst/>
          </a:prstGeom>
          <a:solidFill>
            <a:srgbClr val="FFFF00"/>
          </a:solidFill>
        </p:spPr>
        <p:txBody>
          <a:bodyPr wrap="none" lIns="91440" tIns="45720" rIns="91440" bIns="45720">
            <a:spAutoFit/>
          </a:bodyPr>
          <a:lstStyle/>
          <a:p>
            <a:pPr algn="ctr"/>
            <a:r>
              <a:rPr lang="fr-FR"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DEFINITION DES CONCEPTS </a:t>
            </a:r>
            <a:endParaRPr lang="fr-FR"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308044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45708" y="602803"/>
            <a:ext cx="8946541" cy="6139191"/>
          </a:xfrm>
        </p:spPr>
        <p:txBody>
          <a:bodyPr>
            <a:normAutofit/>
          </a:bodyPr>
          <a:lstStyle/>
          <a:p>
            <a:pPr marL="0" indent="0" algn="ctr">
              <a:buNone/>
            </a:pPr>
            <a:r>
              <a:rPr lang="fr-FR" sz="8000" b="1" dirty="0" smtClean="0"/>
              <a:t>SANTE</a:t>
            </a:r>
          </a:p>
        </p:txBody>
      </p:sp>
      <p:sp>
        <p:nvSpPr>
          <p:cNvPr id="4" name="Espace réservé de la date 3"/>
          <p:cNvSpPr>
            <a:spLocks noGrp="1"/>
          </p:cNvSpPr>
          <p:nvPr>
            <p:ph type="dt" sz="half" idx="10"/>
          </p:nvPr>
        </p:nvSpPr>
        <p:spPr/>
        <p:txBody>
          <a:bodyPr/>
          <a:lstStyle/>
          <a:p>
            <a:fld id="{FED2C4F6-383E-489F-B8BA-395EB232D798}"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6</a:t>
            </a:fld>
            <a:endParaRPr lang="fr-FR"/>
          </a:p>
        </p:txBody>
      </p:sp>
      <p:pic>
        <p:nvPicPr>
          <p:cNvPr id="7" name="Image 6" descr="Résultat de recherche d'images pour &quot;Image de santé&quot;"/>
          <p:cNvPicPr/>
          <p:nvPr/>
        </p:nvPicPr>
        <p:blipFill>
          <a:blip r:embed="rId2">
            <a:extLst>
              <a:ext uri="{28A0092B-C50C-407E-A947-70E740481C1C}">
                <a14:useLocalDpi xmlns:a14="http://schemas.microsoft.com/office/drawing/2010/main" val="0"/>
              </a:ext>
            </a:extLst>
          </a:blip>
          <a:srcRect/>
          <a:stretch>
            <a:fillRect/>
          </a:stretch>
        </p:blipFill>
        <p:spPr bwMode="auto">
          <a:xfrm>
            <a:off x="2183643" y="1943100"/>
            <a:ext cx="7533564" cy="4389461"/>
          </a:xfrm>
          <a:prstGeom prst="rect">
            <a:avLst/>
          </a:prstGeom>
          <a:noFill/>
          <a:ln>
            <a:noFill/>
          </a:ln>
        </p:spPr>
      </p:pic>
    </p:spTree>
    <p:extLst>
      <p:ext uri="{BB962C8B-B14F-4D97-AF65-F5344CB8AC3E}">
        <p14:creationId xmlns:p14="http://schemas.microsoft.com/office/powerpoint/2010/main" val="3012084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Résultat de recherche d'images pour &quot;sante&quot;&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4946" y="2817943"/>
            <a:ext cx="3116508" cy="2106705"/>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e la date 2"/>
          <p:cNvSpPr>
            <a:spLocks noGrp="1"/>
          </p:cNvSpPr>
          <p:nvPr>
            <p:ph type="dt" sz="half" idx="10"/>
          </p:nvPr>
        </p:nvSpPr>
        <p:spPr/>
        <p:txBody>
          <a:bodyPr/>
          <a:lstStyle/>
          <a:p>
            <a:fld id="{DDA1A451-CCF7-41B0-9001-AE6876FC4F41}"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7</a:t>
            </a:fld>
            <a:endParaRPr lang="fr-FR"/>
          </a:p>
        </p:txBody>
      </p:sp>
      <p:sp>
        <p:nvSpPr>
          <p:cNvPr id="10" name="ZoneTexte 9"/>
          <p:cNvSpPr txBox="1"/>
          <p:nvPr/>
        </p:nvSpPr>
        <p:spPr>
          <a:xfrm>
            <a:off x="1451456" y="3094941"/>
            <a:ext cx="2581836" cy="1015663"/>
          </a:xfrm>
          <a:prstGeom prst="rect">
            <a:avLst/>
          </a:prstGeom>
          <a:solidFill>
            <a:srgbClr val="FFFF00"/>
          </a:solidFill>
        </p:spPr>
        <p:txBody>
          <a:bodyPr wrap="square" rtlCol="0">
            <a:spAutoFit/>
          </a:bodyPr>
          <a:lstStyle/>
          <a:p>
            <a:r>
              <a:rPr lang="fr-FR" sz="6000" dirty="0" smtClean="0">
                <a:latin typeface="Algerian" panose="04020705040A02060702" pitchFamily="82" charset="0"/>
              </a:rPr>
              <a:t>SANTE</a:t>
            </a:r>
            <a:endParaRPr lang="fr-FR" sz="6000" dirty="0">
              <a:latin typeface="Algerian" panose="04020705040A02060702" pitchFamily="82" charset="0"/>
            </a:endParaRPr>
          </a:p>
        </p:txBody>
      </p:sp>
      <p:sp>
        <p:nvSpPr>
          <p:cNvPr id="11" name="ZoneTexte 10"/>
          <p:cNvSpPr txBox="1"/>
          <p:nvPr/>
        </p:nvSpPr>
        <p:spPr>
          <a:xfrm>
            <a:off x="9073108" y="2817943"/>
            <a:ext cx="2487706" cy="1569660"/>
          </a:xfrm>
          <a:prstGeom prst="rect">
            <a:avLst/>
          </a:prstGeom>
          <a:solidFill>
            <a:schemeClr val="accent4"/>
          </a:solidFill>
        </p:spPr>
        <p:txBody>
          <a:bodyPr wrap="square" rtlCol="0">
            <a:spAutoFit/>
          </a:bodyPr>
          <a:lstStyle/>
          <a:p>
            <a:pPr algn="ctr"/>
            <a:r>
              <a:rPr lang="fr-FR" sz="3200" b="1" dirty="0" smtClean="0">
                <a:latin typeface="Tahoma" panose="020B0604030504040204" pitchFamily="34" charset="0"/>
                <a:ea typeface="Tahoma" panose="020B0604030504040204" pitchFamily="34" charset="0"/>
                <a:cs typeface="Tahoma" panose="020B0604030504040204" pitchFamily="34" charset="0"/>
              </a:rPr>
              <a:t>ABSENCE DE MALADIE</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2" name="Égal 1"/>
          <p:cNvSpPr/>
          <p:nvPr/>
        </p:nvSpPr>
        <p:spPr>
          <a:xfrm>
            <a:off x="6096000" y="3196205"/>
            <a:ext cx="914400" cy="914400"/>
          </a:xfrm>
          <a:prstGeom prst="mathEqua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494482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Connecteur droit avec flèche 23"/>
          <p:cNvCxnSpPr/>
          <p:nvPr/>
        </p:nvCxnSpPr>
        <p:spPr>
          <a:xfrm flipH="1">
            <a:off x="6596774" y="1428436"/>
            <a:ext cx="154558" cy="362494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8" name="Ellipse 17"/>
          <p:cNvSpPr/>
          <p:nvPr/>
        </p:nvSpPr>
        <p:spPr>
          <a:xfrm>
            <a:off x="984920" y="142681"/>
            <a:ext cx="10775576" cy="619498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solidFill>
                <a:schemeClr val="accent6">
                  <a:lumMod val="20000"/>
                  <a:lumOff val="80000"/>
                </a:schemeClr>
              </a:solidFill>
            </a:endParaRPr>
          </a:p>
        </p:txBody>
      </p:sp>
      <p:sp>
        <p:nvSpPr>
          <p:cNvPr id="3" name="Espace réservé de la date 2"/>
          <p:cNvSpPr>
            <a:spLocks noGrp="1"/>
          </p:cNvSpPr>
          <p:nvPr>
            <p:ph type="dt" sz="half" idx="10"/>
          </p:nvPr>
        </p:nvSpPr>
        <p:spPr/>
        <p:txBody>
          <a:bodyPr/>
          <a:lstStyle/>
          <a:p>
            <a:fld id="{FA0BE17E-3D3B-4B92-B80C-014E9751CEFF}"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8</a:t>
            </a:fld>
            <a:endParaRPr lang="fr-FR"/>
          </a:p>
        </p:txBody>
      </p:sp>
      <p:sp>
        <p:nvSpPr>
          <p:cNvPr id="8" name="ZoneTexte 7"/>
          <p:cNvSpPr txBox="1"/>
          <p:nvPr/>
        </p:nvSpPr>
        <p:spPr>
          <a:xfrm rot="434643">
            <a:off x="1382486" y="2149765"/>
            <a:ext cx="2783541" cy="1077218"/>
          </a:xfrm>
          <a:prstGeom prst="rect">
            <a:avLst/>
          </a:prstGeom>
          <a:solidFill>
            <a:srgbClr val="FFC000"/>
          </a:solidFill>
        </p:spPr>
        <p:txBody>
          <a:bodyPr wrap="square" rtlCol="0">
            <a:spAutoFit/>
          </a:bodyPr>
          <a:lstStyle/>
          <a:p>
            <a:r>
              <a:rPr lang="fr-FR" sz="3200" b="1" dirty="0" smtClean="0">
                <a:latin typeface="Tahoma" panose="020B0604030504040204" pitchFamily="34" charset="0"/>
                <a:ea typeface="Tahoma" panose="020B0604030504040204" pitchFamily="34" charset="0"/>
                <a:cs typeface="Tahoma" panose="020B0604030504040204" pitchFamily="34" charset="0"/>
              </a:rPr>
              <a:t>BIEN ETRE PHYSIQUE </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9" name="ZoneTexte 8"/>
          <p:cNvSpPr txBox="1"/>
          <p:nvPr/>
        </p:nvSpPr>
        <p:spPr>
          <a:xfrm rot="21024665">
            <a:off x="8839410" y="2061384"/>
            <a:ext cx="2402542" cy="1077218"/>
          </a:xfrm>
          <a:prstGeom prst="rect">
            <a:avLst/>
          </a:prstGeom>
          <a:solidFill>
            <a:srgbClr val="FFC000"/>
          </a:solidFill>
        </p:spPr>
        <p:txBody>
          <a:bodyPr wrap="square" rtlCol="0">
            <a:spAutoFit/>
          </a:bodyPr>
          <a:lstStyle/>
          <a:p>
            <a:pPr algn="ctr"/>
            <a:r>
              <a:rPr lang="fr-FR" sz="3200" b="1" dirty="0" smtClean="0">
                <a:latin typeface="Tahoma" panose="020B0604030504040204" pitchFamily="34" charset="0"/>
                <a:ea typeface="Tahoma" panose="020B0604030504040204" pitchFamily="34" charset="0"/>
                <a:cs typeface="Tahoma" panose="020B0604030504040204" pitchFamily="34" charset="0"/>
              </a:rPr>
              <a:t>BIEN ETRE MENTAL </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10" name="ZoneTexte 9"/>
          <p:cNvSpPr txBox="1"/>
          <p:nvPr/>
        </p:nvSpPr>
        <p:spPr>
          <a:xfrm>
            <a:off x="4913072" y="2688374"/>
            <a:ext cx="2581836" cy="1015663"/>
          </a:xfrm>
          <a:prstGeom prst="rect">
            <a:avLst/>
          </a:prstGeom>
          <a:solidFill>
            <a:srgbClr val="FFFF00"/>
          </a:solidFill>
        </p:spPr>
        <p:txBody>
          <a:bodyPr wrap="square" rtlCol="0">
            <a:spAutoFit/>
          </a:bodyPr>
          <a:lstStyle/>
          <a:p>
            <a:r>
              <a:rPr lang="fr-FR" sz="6000" dirty="0" smtClean="0">
                <a:latin typeface="Algerian" panose="04020705040A02060702" pitchFamily="82" charset="0"/>
              </a:rPr>
              <a:t>SANTE</a:t>
            </a:r>
            <a:endParaRPr lang="fr-FR" sz="6000" dirty="0">
              <a:latin typeface="Algerian" panose="04020705040A02060702" pitchFamily="82" charset="0"/>
            </a:endParaRPr>
          </a:p>
        </p:txBody>
      </p:sp>
      <p:sp>
        <p:nvSpPr>
          <p:cNvPr id="11" name="ZoneTexte 10"/>
          <p:cNvSpPr txBox="1"/>
          <p:nvPr/>
        </p:nvSpPr>
        <p:spPr>
          <a:xfrm>
            <a:off x="4830618" y="5053382"/>
            <a:ext cx="2487706" cy="1077218"/>
          </a:xfrm>
          <a:prstGeom prst="rect">
            <a:avLst/>
          </a:prstGeom>
          <a:solidFill>
            <a:schemeClr val="accent4"/>
          </a:solidFill>
        </p:spPr>
        <p:txBody>
          <a:bodyPr wrap="square" rtlCol="0">
            <a:spAutoFit/>
          </a:bodyPr>
          <a:lstStyle/>
          <a:p>
            <a:pPr algn="ctr"/>
            <a:r>
              <a:rPr lang="fr-FR" sz="3200" b="1" dirty="0" smtClean="0">
                <a:latin typeface="Tahoma" panose="020B0604030504040204" pitchFamily="34" charset="0"/>
                <a:ea typeface="Tahoma" panose="020B0604030504040204" pitchFamily="34" charset="0"/>
                <a:cs typeface="Tahoma" panose="020B0604030504040204" pitchFamily="34" charset="0"/>
              </a:rPr>
              <a:t>BIEN ETRE SOCIAL</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12" name="ZoneTexte 11"/>
          <p:cNvSpPr txBox="1"/>
          <p:nvPr/>
        </p:nvSpPr>
        <p:spPr>
          <a:xfrm>
            <a:off x="10399060" y="5432612"/>
            <a:ext cx="1219200" cy="646331"/>
          </a:xfrm>
          <a:prstGeom prst="rect">
            <a:avLst/>
          </a:prstGeom>
          <a:noFill/>
        </p:spPr>
        <p:txBody>
          <a:bodyPr wrap="square" rtlCol="0">
            <a:spAutoFit/>
          </a:bodyPr>
          <a:lstStyle/>
          <a:p>
            <a:pPr algn="ctr"/>
            <a:r>
              <a:rPr lang="fr-FR" b="1" dirty="0" smtClean="0">
                <a:latin typeface="Tahoma" panose="020B0604030504040204" pitchFamily="34" charset="0"/>
                <a:ea typeface="Tahoma" panose="020B0604030504040204" pitchFamily="34" charset="0"/>
                <a:cs typeface="Tahoma" panose="020B0604030504040204" pitchFamily="34" charset="0"/>
              </a:rPr>
              <a:t>OMS 1946</a:t>
            </a:r>
            <a:endParaRPr lang="fr-FR" b="1" dirty="0">
              <a:latin typeface="Tahoma" panose="020B0604030504040204" pitchFamily="34" charset="0"/>
              <a:ea typeface="Tahoma" panose="020B0604030504040204" pitchFamily="34" charset="0"/>
              <a:cs typeface="Tahoma" panose="020B0604030504040204" pitchFamily="34" charset="0"/>
            </a:endParaRPr>
          </a:p>
        </p:txBody>
      </p:sp>
      <p:sp>
        <p:nvSpPr>
          <p:cNvPr id="13" name="Flèche droite 12"/>
          <p:cNvSpPr/>
          <p:nvPr/>
        </p:nvSpPr>
        <p:spPr>
          <a:xfrm rot="401453">
            <a:off x="4169282" y="2876145"/>
            <a:ext cx="689813" cy="5209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13"/>
          <p:cNvSpPr/>
          <p:nvPr/>
        </p:nvSpPr>
        <p:spPr>
          <a:xfrm rot="8921653">
            <a:off x="7577820" y="2695588"/>
            <a:ext cx="1214648" cy="5209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droite 14"/>
          <p:cNvSpPr/>
          <p:nvPr/>
        </p:nvSpPr>
        <p:spPr>
          <a:xfrm rot="16200000">
            <a:off x="5444429" y="4073437"/>
            <a:ext cx="1260085" cy="5209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361188" y="261811"/>
            <a:ext cx="2134134" cy="1077218"/>
          </a:xfrm>
          <a:prstGeom prst="rect">
            <a:avLst/>
          </a:prstGeom>
          <a:solidFill>
            <a:schemeClr val="accent4">
              <a:lumMod val="20000"/>
              <a:lumOff val="80000"/>
            </a:schemeClr>
          </a:solidFill>
        </p:spPr>
        <p:txBody>
          <a:bodyPr wrap="square" rtlCol="0">
            <a:spAutoFit/>
          </a:bodyPr>
          <a:lstStyle/>
          <a:p>
            <a:pPr algn="ctr"/>
            <a:r>
              <a:rPr lang="fr-FR" sz="3200" b="1" dirty="0" smtClean="0">
                <a:latin typeface="Tahoma" panose="020B0604030504040204" pitchFamily="34" charset="0"/>
                <a:ea typeface="Tahoma" panose="020B0604030504040204" pitchFamily="34" charset="0"/>
                <a:cs typeface="Tahoma" panose="020B0604030504040204" pitchFamily="34" charset="0"/>
              </a:rPr>
              <a:t>ETAT COMPLET</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cxnSp>
        <p:nvCxnSpPr>
          <p:cNvPr id="21" name="Connecteur droit avec flèche 20"/>
          <p:cNvCxnSpPr/>
          <p:nvPr/>
        </p:nvCxnSpPr>
        <p:spPr>
          <a:xfrm flipH="1">
            <a:off x="4857990" y="800420"/>
            <a:ext cx="503198" cy="34176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H="1">
            <a:off x="6489373" y="1396762"/>
            <a:ext cx="12300" cy="47204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a:off x="7637940" y="852366"/>
            <a:ext cx="547204" cy="28981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6669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Large group of people in the heart sign  shape. Vector illustration Banque d'images - 4695522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12192000" cy="7223125"/>
          </a:xfrm>
          <a:prstGeom prst="rect">
            <a:avLst/>
          </a:prstGeom>
          <a:noFill/>
          <a:ln>
            <a:noFill/>
          </a:ln>
        </p:spPr>
      </p:pic>
      <p:sp>
        <p:nvSpPr>
          <p:cNvPr id="2" name="Titre 1"/>
          <p:cNvSpPr>
            <a:spLocks noGrp="1"/>
          </p:cNvSpPr>
          <p:nvPr>
            <p:ph type="title"/>
          </p:nvPr>
        </p:nvSpPr>
        <p:spPr>
          <a:xfrm>
            <a:off x="838200" y="0"/>
            <a:ext cx="10515600" cy="1325563"/>
          </a:xfrm>
        </p:spPr>
        <p:txBody>
          <a:bodyPr/>
          <a:lstStyle/>
          <a:p>
            <a:pPr algn="ctr"/>
            <a:r>
              <a:rPr lang="fr-FR"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SANTE PUBLIQUE </a:t>
            </a:r>
            <a:r>
              <a:rPr lang="fr-FR" sz="5400" dirty="0" smtClean="0">
                <a:latin typeface="Aharoni" panose="02010803020104030203" pitchFamily="2" charset="-79"/>
                <a:cs typeface="Aharoni" panose="02010803020104030203" pitchFamily="2" charset="-79"/>
              </a:rPr>
              <a:t>?</a:t>
            </a:r>
            <a:endParaRPr lang="fr-FR" dirty="0"/>
          </a:p>
        </p:txBody>
      </p:sp>
      <p:sp>
        <p:nvSpPr>
          <p:cNvPr id="4" name="Espace réservé de la date 3"/>
          <p:cNvSpPr>
            <a:spLocks noGrp="1"/>
          </p:cNvSpPr>
          <p:nvPr>
            <p:ph type="dt" sz="half" idx="10"/>
          </p:nvPr>
        </p:nvSpPr>
        <p:spPr/>
        <p:txBody>
          <a:bodyPr/>
          <a:lstStyle/>
          <a:p>
            <a:fld id="{C8AD37D1-1922-4C30-B857-8C3020E80B91}"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9</a:t>
            </a:fld>
            <a:endParaRPr lang="fr-FR"/>
          </a:p>
        </p:txBody>
      </p:sp>
    </p:spTree>
    <p:extLst>
      <p:ext uri="{BB962C8B-B14F-4D97-AF65-F5344CB8AC3E}">
        <p14:creationId xmlns:p14="http://schemas.microsoft.com/office/powerpoint/2010/main" val="3640540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0DB5CE2-3D07-4761-8051-0D7FFFF4317C}"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dirty="0"/>
          </a:p>
        </p:txBody>
      </p:sp>
      <p:sp>
        <p:nvSpPr>
          <p:cNvPr id="5" name="Espace réservé du numéro de diapositive 4"/>
          <p:cNvSpPr>
            <a:spLocks noGrp="1"/>
          </p:cNvSpPr>
          <p:nvPr>
            <p:ph type="sldNum" sz="quarter" idx="12"/>
          </p:nvPr>
        </p:nvSpPr>
        <p:spPr/>
        <p:txBody>
          <a:bodyPr/>
          <a:lstStyle/>
          <a:p>
            <a:fld id="{77CBF265-6CE1-4973-8034-ABD10FE83D6B}" type="slidenum">
              <a:rPr lang="fr-FR" smtClean="0"/>
              <a:t>10</a:t>
            </a:fld>
            <a:endParaRPr lang="fr-FR"/>
          </a:p>
        </p:txBody>
      </p:sp>
      <p:sp>
        <p:nvSpPr>
          <p:cNvPr id="7" name="Ellipse 6"/>
          <p:cNvSpPr/>
          <p:nvPr/>
        </p:nvSpPr>
        <p:spPr>
          <a:xfrm>
            <a:off x="2653553" y="1290919"/>
            <a:ext cx="6598023" cy="442856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8" name="AutoShape 2" descr="Résultat de recherche d'images pour &quot;collectivite&quot;&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Image 8" descr="Résultat de recherche d'images pour &quot;collectivite&quot;&quot;"/>
          <p:cNvPicPr/>
          <p:nvPr/>
        </p:nvPicPr>
        <p:blipFill>
          <a:blip r:embed="rId3">
            <a:extLst>
              <a:ext uri="{28A0092B-C50C-407E-A947-70E740481C1C}">
                <a14:useLocalDpi xmlns:a14="http://schemas.microsoft.com/office/drawing/2010/main" val="0"/>
              </a:ext>
            </a:extLst>
          </a:blip>
          <a:srcRect/>
          <a:stretch>
            <a:fillRect/>
          </a:stretch>
        </p:blipFill>
        <p:spPr bwMode="auto">
          <a:xfrm>
            <a:off x="4240307" y="2354416"/>
            <a:ext cx="3254187" cy="2773396"/>
          </a:xfrm>
          <a:prstGeom prst="rect">
            <a:avLst/>
          </a:prstGeom>
          <a:noFill/>
          <a:ln>
            <a:noFill/>
          </a:ln>
        </p:spPr>
      </p:pic>
      <p:sp>
        <p:nvSpPr>
          <p:cNvPr id="11" name="ZoneTexte 10"/>
          <p:cNvSpPr txBox="1"/>
          <p:nvPr/>
        </p:nvSpPr>
        <p:spPr>
          <a:xfrm>
            <a:off x="5271248" y="1954306"/>
            <a:ext cx="1757082" cy="400110"/>
          </a:xfrm>
          <a:prstGeom prst="rect">
            <a:avLst/>
          </a:prstGeom>
          <a:noFill/>
        </p:spPr>
        <p:txBody>
          <a:bodyPr wrap="square" rtlCol="0">
            <a:spAutoFit/>
          </a:bodyPr>
          <a:lstStyle/>
          <a:p>
            <a:r>
              <a:rPr lang="fr-FR" sz="2000" b="1" dirty="0" smtClean="0"/>
              <a:t>PROLONGER</a:t>
            </a:r>
            <a:endParaRPr lang="fr-FR" sz="2000" b="1" dirty="0"/>
          </a:p>
        </p:txBody>
      </p:sp>
      <p:sp>
        <p:nvSpPr>
          <p:cNvPr id="12" name="ZoneTexte 11"/>
          <p:cNvSpPr txBox="1"/>
          <p:nvPr/>
        </p:nvSpPr>
        <p:spPr>
          <a:xfrm>
            <a:off x="3003177" y="3128684"/>
            <a:ext cx="1237130" cy="400110"/>
          </a:xfrm>
          <a:prstGeom prst="rect">
            <a:avLst/>
          </a:prstGeom>
          <a:noFill/>
        </p:spPr>
        <p:txBody>
          <a:bodyPr wrap="square" rtlCol="0">
            <a:spAutoFit/>
          </a:bodyPr>
          <a:lstStyle/>
          <a:p>
            <a:r>
              <a:rPr lang="fr-FR" sz="2000" b="1" dirty="0" smtClean="0"/>
              <a:t>PREVENIR</a:t>
            </a:r>
            <a:endParaRPr lang="fr-FR" sz="2000" b="1" dirty="0"/>
          </a:p>
        </p:txBody>
      </p:sp>
      <p:sp>
        <p:nvSpPr>
          <p:cNvPr id="13" name="ZoneTexte 12"/>
          <p:cNvSpPr txBox="1"/>
          <p:nvPr/>
        </p:nvSpPr>
        <p:spPr>
          <a:xfrm>
            <a:off x="7494494" y="3128684"/>
            <a:ext cx="1559859" cy="400110"/>
          </a:xfrm>
          <a:prstGeom prst="rect">
            <a:avLst/>
          </a:prstGeom>
          <a:noFill/>
        </p:spPr>
        <p:txBody>
          <a:bodyPr wrap="square" rtlCol="0">
            <a:spAutoFit/>
          </a:bodyPr>
          <a:lstStyle/>
          <a:p>
            <a:r>
              <a:rPr lang="fr-FR" sz="2000" b="1" dirty="0" smtClean="0"/>
              <a:t>AMELIORER</a:t>
            </a:r>
            <a:endParaRPr lang="fr-FR" sz="2000" b="1" dirty="0"/>
          </a:p>
        </p:txBody>
      </p:sp>
      <p:sp>
        <p:nvSpPr>
          <p:cNvPr id="14" name="ZoneTexte 13"/>
          <p:cNvSpPr txBox="1"/>
          <p:nvPr/>
        </p:nvSpPr>
        <p:spPr>
          <a:xfrm>
            <a:off x="5020235" y="4210051"/>
            <a:ext cx="2474259" cy="400110"/>
          </a:xfrm>
          <a:prstGeom prst="rect">
            <a:avLst/>
          </a:prstGeom>
          <a:noFill/>
        </p:spPr>
        <p:txBody>
          <a:bodyPr wrap="square" rtlCol="0">
            <a:spAutoFit/>
          </a:bodyPr>
          <a:lstStyle/>
          <a:p>
            <a:r>
              <a:rPr lang="fr-FR" sz="2000" b="1" dirty="0" smtClean="0"/>
              <a:t>SANTE COLLECTIVITE</a:t>
            </a:r>
            <a:endParaRPr lang="fr-FR" sz="2000" b="1" dirty="0"/>
          </a:p>
        </p:txBody>
      </p:sp>
      <p:pic>
        <p:nvPicPr>
          <p:cNvPr id="15" name="Image 14" descr="Résultat de recherche d'images pour &quot;ASSAINISSEMENT&quot;&quot;"/>
          <p:cNvPicPr/>
          <p:nvPr/>
        </p:nvPicPr>
        <p:blipFill>
          <a:blip r:embed="rId4">
            <a:extLst>
              <a:ext uri="{28A0092B-C50C-407E-A947-70E740481C1C}">
                <a14:useLocalDpi xmlns:a14="http://schemas.microsoft.com/office/drawing/2010/main" val="0"/>
              </a:ext>
            </a:extLst>
          </a:blip>
          <a:srcRect/>
          <a:stretch>
            <a:fillRect/>
          </a:stretch>
        </p:blipFill>
        <p:spPr bwMode="auto">
          <a:xfrm>
            <a:off x="2863244" y="88201"/>
            <a:ext cx="2018040" cy="1202718"/>
          </a:xfrm>
          <a:prstGeom prst="rect">
            <a:avLst/>
          </a:prstGeom>
          <a:noFill/>
          <a:ln>
            <a:noFill/>
          </a:ln>
        </p:spPr>
      </p:pic>
      <p:sp>
        <p:nvSpPr>
          <p:cNvPr id="17" name="ZoneTexte 16"/>
          <p:cNvSpPr txBox="1"/>
          <p:nvPr/>
        </p:nvSpPr>
        <p:spPr>
          <a:xfrm>
            <a:off x="4980502" y="535132"/>
            <a:ext cx="2483223" cy="400110"/>
          </a:xfrm>
          <a:prstGeom prst="rect">
            <a:avLst/>
          </a:prstGeom>
          <a:noFill/>
        </p:spPr>
        <p:txBody>
          <a:bodyPr wrap="square" rtlCol="0">
            <a:spAutoFit/>
          </a:bodyPr>
          <a:lstStyle/>
          <a:p>
            <a:r>
              <a:rPr lang="fr-FR" sz="2000" b="1" dirty="0" smtClean="0"/>
              <a:t>ASSAINIR LE MILIEU</a:t>
            </a:r>
            <a:endParaRPr lang="fr-FR" sz="2000" b="1" dirty="0"/>
          </a:p>
        </p:txBody>
      </p:sp>
      <p:sp>
        <p:nvSpPr>
          <p:cNvPr id="18" name="ZoneTexte 17"/>
          <p:cNvSpPr txBox="1"/>
          <p:nvPr/>
        </p:nvSpPr>
        <p:spPr>
          <a:xfrm>
            <a:off x="8503024" y="735187"/>
            <a:ext cx="3666565" cy="677108"/>
          </a:xfrm>
          <a:prstGeom prst="rect">
            <a:avLst/>
          </a:prstGeom>
          <a:noFill/>
        </p:spPr>
        <p:txBody>
          <a:bodyPr wrap="square" rtlCol="0">
            <a:spAutoFit/>
          </a:bodyPr>
          <a:lstStyle/>
          <a:p>
            <a:r>
              <a:rPr lang="fr-FR" sz="2000" b="1" dirty="0" smtClean="0"/>
              <a:t>LUTTER CONTRE LES MALADIES</a:t>
            </a:r>
          </a:p>
          <a:p>
            <a:endParaRPr lang="fr-FR" dirty="0"/>
          </a:p>
        </p:txBody>
      </p:sp>
      <p:pic>
        <p:nvPicPr>
          <p:cNvPr id="19" name="Image 18" descr="Résultat de recherche d'images pour &quot;microbe&quot;&quot;"/>
          <p:cNvPicPr/>
          <p:nvPr/>
        </p:nvPicPr>
        <p:blipFill>
          <a:blip r:embed="rId5">
            <a:extLst>
              <a:ext uri="{28A0092B-C50C-407E-A947-70E740481C1C}">
                <a14:useLocalDpi xmlns:a14="http://schemas.microsoft.com/office/drawing/2010/main" val="0"/>
              </a:ext>
            </a:extLst>
          </a:blip>
          <a:srcRect/>
          <a:stretch>
            <a:fillRect/>
          </a:stretch>
        </p:blipFill>
        <p:spPr bwMode="auto">
          <a:xfrm>
            <a:off x="9081248" y="1274254"/>
            <a:ext cx="2788023" cy="1292259"/>
          </a:xfrm>
          <a:prstGeom prst="rect">
            <a:avLst/>
          </a:prstGeom>
          <a:noFill/>
          <a:ln>
            <a:noFill/>
          </a:ln>
        </p:spPr>
      </p:pic>
      <p:pic>
        <p:nvPicPr>
          <p:cNvPr id="20" name="Image 19" descr="Résultat de recherche d'images pour &quot;EDUQUER A LA SANTE&quot;&quot;"/>
          <p:cNvPicPr/>
          <p:nvPr/>
        </p:nvPicPr>
        <p:blipFill>
          <a:blip r:embed="rId6">
            <a:extLst>
              <a:ext uri="{28A0092B-C50C-407E-A947-70E740481C1C}">
                <a14:useLocalDpi xmlns:a14="http://schemas.microsoft.com/office/drawing/2010/main" val="0"/>
              </a:ext>
            </a:extLst>
          </a:blip>
          <a:srcRect/>
          <a:stretch>
            <a:fillRect/>
          </a:stretch>
        </p:blipFill>
        <p:spPr bwMode="auto">
          <a:xfrm>
            <a:off x="9070043" y="5202132"/>
            <a:ext cx="2532528" cy="1596995"/>
          </a:xfrm>
          <a:prstGeom prst="rect">
            <a:avLst/>
          </a:prstGeom>
          <a:noFill/>
          <a:ln>
            <a:noFill/>
          </a:ln>
        </p:spPr>
      </p:pic>
      <p:sp>
        <p:nvSpPr>
          <p:cNvPr id="21" name="ZoneTexte 20"/>
          <p:cNvSpPr txBox="1"/>
          <p:nvPr/>
        </p:nvSpPr>
        <p:spPr>
          <a:xfrm>
            <a:off x="9081249" y="4787152"/>
            <a:ext cx="2770094" cy="400110"/>
          </a:xfrm>
          <a:prstGeom prst="rect">
            <a:avLst/>
          </a:prstGeom>
          <a:noFill/>
        </p:spPr>
        <p:txBody>
          <a:bodyPr wrap="square" rtlCol="0">
            <a:spAutoFit/>
          </a:bodyPr>
          <a:lstStyle/>
          <a:p>
            <a:r>
              <a:rPr lang="fr-FR" sz="2000" b="1" dirty="0" smtClean="0"/>
              <a:t>EDUQUER A LA SANTE</a:t>
            </a:r>
            <a:endParaRPr lang="fr-FR" sz="2000" b="1" dirty="0"/>
          </a:p>
        </p:txBody>
      </p:sp>
      <p:sp>
        <p:nvSpPr>
          <p:cNvPr id="22" name="ZoneTexte 21"/>
          <p:cNvSpPr txBox="1"/>
          <p:nvPr/>
        </p:nvSpPr>
        <p:spPr>
          <a:xfrm>
            <a:off x="742857" y="5364569"/>
            <a:ext cx="3781332" cy="400110"/>
          </a:xfrm>
          <a:prstGeom prst="rect">
            <a:avLst/>
          </a:prstGeom>
          <a:noFill/>
        </p:spPr>
        <p:txBody>
          <a:bodyPr wrap="square" rtlCol="0">
            <a:spAutoFit/>
          </a:bodyPr>
          <a:lstStyle/>
          <a:p>
            <a:r>
              <a:rPr lang="fr-FR" sz="2000" b="1" dirty="0" smtClean="0"/>
              <a:t>ORGANISER L’ACCES AUX SOINS</a:t>
            </a:r>
            <a:endParaRPr lang="fr-FR" sz="2000" b="1" dirty="0"/>
          </a:p>
        </p:txBody>
      </p:sp>
      <p:pic>
        <p:nvPicPr>
          <p:cNvPr id="23" name="Image 22" descr="Résultat de recherche d'images pour &quot;SOIN INFIRMIER&quot;&quot;"/>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63244" y="5696699"/>
            <a:ext cx="2754126" cy="1161301"/>
          </a:xfrm>
          <a:prstGeom prst="rect">
            <a:avLst/>
          </a:prstGeom>
          <a:noFill/>
          <a:ln>
            <a:noFill/>
          </a:ln>
        </p:spPr>
      </p:pic>
      <p:pic>
        <p:nvPicPr>
          <p:cNvPr id="24" name="Image 23" descr="Résultat de recherche d'images pour &quot;logo cmu ci&quot;&quot;"/>
          <p:cNvPicPr/>
          <p:nvPr/>
        </p:nvPicPr>
        <p:blipFill>
          <a:blip r:embed="rId8">
            <a:extLst>
              <a:ext uri="{28A0092B-C50C-407E-A947-70E740481C1C}">
                <a14:useLocalDpi xmlns:a14="http://schemas.microsoft.com/office/drawing/2010/main" val="0"/>
              </a:ext>
            </a:extLst>
          </a:blip>
          <a:srcRect/>
          <a:stretch>
            <a:fillRect/>
          </a:stretch>
        </p:blipFill>
        <p:spPr bwMode="auto">
          <a:xfrm>
            <a:off x="33294" y="3049589"/>
            <a:ext cx="2423036" cy="2078223"/>
          </a:xfrm>
          <a:prstGeom prst="rect">
            <a:avLst/>
          </a:prstGeom>
          <a:noFill/>
          <a:ln>
            <a:noFill/>
          </a:ln>
        </p:spPr>
      </p:pic>
      <p:sp>
        <p:nvSpPr>
          <p:cNvPr id="25" name="ZoneTexte 24"/>
          <p:cNvSpPr txBox="1"/>
          <p:nvPr/>
        </p:nvSpPr>
        <p:spPr>
          <a:xfrm>
            <a:off x="35858" y="1115263"/>
            <a:ext cx="2500549" cy="1938992"/>
          </a:xfrm>
          <a:prstGeom prst="rect">
            <a:avLst/>
          </a:prstGeom>
          <a:noFill/>
        </p:spPr>
        <p:txBody>
          <a:bodyPr wrap="square" rtlCol="0">
            <a:spAutoFit/>
          </a:bodyPr>
          <a:lstStyle/>
          <a:p>
            <a:r>
              <a:rPr lang="fr-FR" sz="2400" b="1" dirty="0"/>
              <a:t>Mettre en œuvre des mesures sociales pour maintenir la santé de la collectivité </a:t>
            </a:r>
          </a:p>
        </p:txBody>
      </p:sp>
      <p:sp>
        <p:nvSpPr>
          <p:cNvPr id="26" name="Flèche droite rayée 25"/>
          <p:cNvSpPr/>
          <p:nvPr/>
        </p:nvSpPr>
        <p:spPr>
          <a:xfrm rot="19936923">
            <a:off x="8533035" y="1749677"/>
            <a:ext cx="551329" cy="326271"/>
          </a:xfrm>
          <a:prstGeom prst="striped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droite 26"/>
          <p:cNvSpPr/>
          <p:nvPr/>
        </p:nvSpPr>
        <p:spPr>
          <a:xfrm rot="13079430">
            <a:off x="4897243" y="912549"/>
            <a:ext cx="519953" cy="362717"/>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droite rayée 28"/>
          <p:cNvSpPr/>
          <p:nvPr/>
        </p:nvSpPr>
        <p:spPr>
          <a:xfrm rot="1720133">
            <a:off x="8360771" y="5183323"/>
            <a:ext cx="663907" cy="358775"/>
          </a:xfrm>
          <a:prstGeom prst="striped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droite rayée 29"/>
          <p:cNvSpPr/>
          <p:nvPr/>
        </p:nvSpPr>
        <p:spPr>
          <a:xfrm rot="9249991">
            <a:off x="2364035" y="2603377"/>
            <a:ext cx="450537" cy="326717"/>
          </a:xfrm>
          <a:prstGeom prst="striped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vers le bas 30"/>
          <p:cNvSpPr/>
          <p:nvPr/>
        </p:nvSpPr>
        <p:spPr>
          <a:xfrm>
            <a:off x="3581400" y="5202132"/>
            <a:ext cx="327212" cy="162437"/>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830713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9E67B22-D599-4DC6-92C6-4E0B472512D8}"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a:p>
        </p:txBody>
      </p:sp>
      <p:sp>
        <p:nvSpPr>
          <p:cNvPr id="4" name="Espace réservé du numéro de diapositive 3"/>
          <p:cNvSpPr>
            <a:spLocks noGrp="1"/>
          </p:cNvSpPr>
          <p:nvPr>
            <p:ph type="sldNum" sz="quarter" idx="12"/>
          </p:nvPr>
        </p:nvSpPr>
        <p:spPr/>
        <p:txBody>
          <a:bodyPr/>
          <a:lstStyle/>
          <a:p>
            <a:fld id="{77CBF265-6CE1-4973-8034-ABD10FE83D6B}" type="slidenum">
              <a:rPr lang="fr-FR" smtClean="0"/>
              <a:t>11</a:t>
            </a:fld>
            <a:endParaRPr lang="fr-FR"/>
          </a:p>
        </p:txBody>
      </p:sp>
      <p:sp>
        <p:nvSpPr>
          <p:cNvPr id="5" name="ZoneTexte 4"/>
          <p:cNvSpPr txBox="1"/>
          <p:nvPr/>
        </p:nvSpPr>
        <p:spPr>
          <a:xfrm>
            <a:off x="1008529" y="2392678"/>
            <a:ext cx="2922494" cy="2062103"/>
          </a:xfrm>
          <a:prstGeom prst="rect">
            <a:avLst/>
          </a:prstGeom>
          <a:noFill/>
          <a:ln w="57150">
            <a:solidFill>
              <a:schemeClr val="tx1"/>
            </a:solidFill>
          </a:ln>
        </p:spPr>
        <p:txBody>
          <a:bodyPr wrap="square" rtlCol="0">
            <a:spAutoFit/>
          </a:bodyPr>
          <a:lstStyle/>
          <a:p>
            <a:pPr>
              <a:buFont typeface="Wingdings" panose="05000000000000000000" pitchFamily="2" charset="2"/>
              <a:buChar char="v"/>
            </a:pPr>
            <a:r>
              <a:rPr lang="fr-FR" sz="3200" dirty="0"/>
              <a:t>curatifs, </a:t>
            </a:r>
          </a:p>
          <a:p>
            <a:pPr>
              <a:buFont typeface="Wingdings" panose="05000000000000000000" pitchFamily="2" charset="2"/>
              <a:buChar char="v"/>
            </a:pPr>
            <a:r>
              <a:rPr lang="fr-FR" sz="3200" dirty="0"/>
              <a:t> préventifs, </a:t>
            </a:r>
          </a:p>
          <a:p>
            <a:pPr>
              <a:buFont typeface="Wingdings" panose="05000000000000000000" pitchFamily="2" charset="2"/>
              <a:buChar char="v"/>
            </a:pPr>
            <a:r>
              <a:rPr lang="fr-FR" sz="3200" dirty="0"/>
              <a:t> éducatifs </a:t>
            </a:r>
          </a:p>
          <a:p>
            <a:pPr>
              <a:buFont typeface="Wingdings" panose="05000000000000000000" pitchFamily="2" charset="2"/>
              <a:buChar char="v"/>
            </a:pPr>
            <a:r>
              <a:rPr lang="fr-FR" sz="3200" dirty="0"/>
              <a:t> sociaux</a:t>
            </a:r>
          </a:p>
        </p:txBody>
      </p:sp>
      <p:sp>
        <p:nvSpPr>
          <p:cNvPr id="7" name="ZoneTexte 6"/>
          <p:cNvSpPr txBox="1"/>
          <p:nvPr/>
        </p:nvSpPr>
        <p:spPr>
          <a:xfrm>
            <a:off x="5130052" y="3401955"/>
            <a:ext cx="2290483" cy="954107"/>
          </a:xfrm>
          <a:prstGeom prst="rect">
            <a:avLst/>
          </a:prstGeom>
          <a:noFill/>
          <a:ln w="57150">
            <a:solidFill>
              <a:schemeClr val="tx1"/>
            </a:solidFill>
          </a:ln>
        </p:spPr>
        <p:txBody>
          <a:bodyPr wrap="square" rtlCol="0">
            <a:spAutoFit/>
          </a:bodyPr>
          <a:lstStyle/>
          <a:p>
            <a:r>
              <a:rPr lang="fr-FR" sz="2800" dirty="0" smtClean="0"/>
              <a:t>mise </a:t>
            </a:r>
            <a:r>
              <a:rPr lang="fr-FR" sz="2800" dirty="0"/>
              <a:t>en place </a:t>
            </a:r>
            <a:r>
              <a:rPr lang="fr-FR" sz="2800" dirty="0" smtClean="0"/>
              <a:t>d’actions de  </a:t>
            </a:r>
            <a:endParaRPr lang="fr-FR" sz="2800" dirty="0"/>
          </a:p>
        </p:txBody>
      </p:sp>
      <p:sp>
        <p:nvSpPr>
          <p:cNvPr id="9" name="ZoneTexte 8"/>
          <p:cNvSpPr txBox="1"/>
          <p:nvPr/>
        </p:nvSpPr>
        <p:spPr>
          <a:xfrm>
            <a:off x="8511987" y="2548046"/>
            <a:ext cx="3550023" cy="3108543"/>
          </a:xfrm>
          <a:prstGeom prst="rect">
            <a:avLst/>
          </a:prstGeom>
          <a:noFill/>
          <a:ln w="57150">
            <a:solidFill>
              <a:schemeClr val="tx1"/>
            </a:solidFill>
          </a:ln>
        </p:spPr>
        <p:txBody>
          <a:bodyPr wrap="square" rtlCol="0">
            <a:spAutoFit/>
          </a:bodyPr>
          <a:lstStyle/>
          <a:p>
            <a:pPr marL="457200" indent="-457200">
              <a:buFont typeface="Wingdings" panose="05000000000000000000" pitchFamily="2" charset="2"/>
              <a:buChar char="ü"/>
            </a:pPr>
            <a:r>
              <a:rPr lang="fr-FR" sz="2800" dirty="0" smtClean="0"/>
              <a:t>promotion </a:t>
            </a:r>
            <a:r>
              <a:rPr lang="fr-FR" sz="2800" dirty="0"/>
              <a:t>de la santé, </a:t>
            </a:r>
            <a:endParaRPr lang="fr-FR" sz="2800" dirty="0" smtClean="0"/>
          </a:p>
          <a:p>
            <a:pPr marL="457200" indent="-457200">
              <a:buFont typeface="Wingdings" panose="05000000000000000000" pitchFamily="2" charset="2"/>
              <a:buChar char="ü"/>
            </a:pPr>
            <a:r>
              <a:rPr lang="fr-FR" sz="2800" dirty="0" smtClean="0"/>
              <a:t>prévention </a:t>
            </a:r>
            <a:endParaRPr lang="fr-FR" sz="2800" dirty="0"/>
          </a:p>
          <a:p>
            <a:pPr marL="457200" indent="-457200">
              <a:buFont typeface="Wingdings" panose="05000000000000000000" pitchFamily="2" charset="2"/>
              <a:buChar char="ü"/>
            </a:pPr>
            <a:r>
              <a:rPr lang="fr-FR" sz="2800" dirty="0" smtClean="0"/>
              <a:t>traitement </a:t>
            </a:r>
            <a:r>
              <a:rPr lang="fr-FR" sz="2800" dirty="0"/>
              <a:t>des maladies</a:t>
            </a:r>
            <a:r>
              <a:rPr lang="fr-FR" sz="2800" dirty="0" smtClean="0"/>
              <a:t>,</a:t>
            </a:r>
          </a:p>
          <a:p>
            <a:pPr marL="457200" indent="-457200">
              <a:buFont typeface="Wingdings" panose="05000000000000000000" pitchFamily="2" charset="2"/>
              <a:buChar char="ü"/>
            </a:pPr>
            <a:r>
              <a:rPr lang="fr-FR" sz="2800" dirty="0" smtClean="0"/>
              <a:t> réadaptation </a:t>
            </a:r>
            <a:r>
              <a:rPr lang="fr-FR" sz="2800" dirty="0"/>
              <a:t>des handicapés</a:t>
            </a:r>
          </a:p>
        </p:txBody>
      </p:sp>
      <p:sp>
        <p:nvSpPr>
          <p:cNvPr id="10" name="ZoneTexte 9"/>
          <p:cNvSpPr txBox="1"/>
          <p:nvPr/>
        </p:nvSpPr>
        <p:spPr>
          <a:xfrm>
            <a:off x="3025588" y="5863748"/>
            <a:ext cx="6360458" cy="584775"/>
          </a:xfrm>
          <a:prstGeom prst="rect">
            <a:avLst/>
          </a:prstGeom>
          <a:noFill/>
        </p:spPr>
        <p:txBody>
          <a:bodyPr wrap="square" rtlCol="0">
            <a:spAutoFit/>
          </a:bodyPr>
          <a:lstStyle/>
          <a:p>
            <a:r>
              <a:rPr lang="fr-FR" sz="3200" b="1" dirty="0" smtClean="0">
                <a:solidFill>
                  <a:srgbClr val="FF0000"/>
                </a:solidFill>
              </a:rPr>
              <a:t>Vise </a:t>
            </a:r>
            <a:r>
              <a:rPr lang="fr-FR" sz="3200" b="1" dirty="0">
                <a:solidFill>
                  <a:srgbClr val="FF0000"/>
                </a:solidFill>
              </a:rPr>
              <a:t>les déterminants de santé</a:t>
            </a:r>
          </a:p>
        </p:txBody>
      </p:sp>
      <p:sp>
        <p:nvSpPr>
          <p:cNvPr id="11" name="ZoneTexte 10"/>
          <p:cNvSpPr txBox="1"/>
          <p:nvPr/>
        </p:nvSpPr>
        <p:spPr>
          <a:xfrm>
            <a:off x="753035" y="940163"/>
            <a:ext cx="11308975" cy="954107"/>
          </a:xfrm>
          <a:prstGeom prst="rect">
            <a:avLst/>
          </a:prstGeom>
          <a:noFill/>
          <a:ln w="38100">
            <a:solidFill>
              <a:schemeClr val="tx1"/>
            </a:solidFill>
          </a:ln>
        </p:spPr>
        <p:txBody>
          <a:bodyPr wrap="square" rtlCol="0">
            <a:spAutoFit/>
          </a:bodyPr>
          <a:lstStyle/>
          <a:p>
            <a:r>
              <a:rPr lang="fr-FR" sz="2800" dirty="0"/>
              <a:t>Une discipline qui s’occupe de l’état de santé global des populations, sous </a:t>
            </a:r>
            <a:r>
              <a:rPr lang="fr-FR" sz="2800" dirty="0" smtClean="0"/>
              <a:t>ses aspects</a:t>
            </a:r>
            <a:endParaRPr lang="fr-FR" sz="2800" dirty="0"/>
          </a:p>
        </p:txBody>
      </p:sp>
      <p:sp>
        <p:nvSpPr>
          <p:cNvPr id="12" name="Flèche droite 11"/>
          <p:cNvSpPr/>
          <p:nvPr/>
        </p:nvSpPr>
        <p:spPr>
          <a:xfrm>
            <a:off x="4303059" y="3630706"/>
            <a:ext cx="712694" cy="4716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vers le bas 12"/>
          <p:cNvSpPr/>
          <p:nvPr/>
        </p:nvSpPr>
        <p:spPr>
          <a:xfrm>
            <a:off x="2174501" y="1982814"/>
            <a:ext cx="590549" cy="3213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13"/>
          <p:cNvSpPr/>
          <p:nvPr/>
        </p:nvSpPr>
        <p:spPr>
          <a:xfrm>
            <a:off x="7718612" y="3866511"/>
            <a:ext cx="645459" cy="588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34722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8815" y="125172"/>
            <a:ext cx="9404723" cy="734637"/>
          </a:xfrm>
        </p:spPr>
        <p:txBody>
          <a:bodyPr/>
          <a:lstStyle/>
          <a:p>
            <a:r>
              <a:rPr lang="fr-FR" dirty="0" smtClean="0"/>
              <a:t>Déterminants de la santé </a:t>
            </a:r>
            <a:endParaRPr lang="fr-FR" dirty="0"/>
          </a:p>
        </p:txBody>
      </p:sp>
      <p:pic>
        <p:nvPicPr>
          <p:cNvPr id="4" name="Espace réservé du contenu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8814" y="859809"/>
            <a:ext cx="9879725" cy="5998191"/>
          </a:xfrm>
          <a:prstGeom prst="rect">
            <a:avLst/>
          </a:prstGeom>
          <a:noFill/>
          <a:ln>
            <a:noFill/>
          </a:ln>
        </p:spPr>
      </p:pic>
      <p:sp>
        <p:nvSpPr>
          <p:cNvPr id="3" name="Espace réservé de la date 2"/>
          <p:cNvSpPr>
            <a:spLocks noGrp="1"/>
          </p:cNvSpPr>
          <p:nvPr>
            <p:ph type="dt" sz="half" idx="10"/>
          </p:nvPr>
        </p:nvSpPr>
        <p:spPr/>
        <p:txBody>
          <a:bodyPr/>
          <a:lstStyle/>
          <a:p>
            <a:fld id="{7815EBA4-42DA-4EE9-91CF-01F42E288ADB}"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12</a:t>
            </a:fld>
            <a:endParaRPr lang="fr-FR"/>
          </a:p>
        </p:txBody>
      </p:sp>
      <p:sp>
        <p:nvSpPr>
          <p:cNvPr id="7" name="Rectangle 6"/>
          <p:cNvSpPr/>
          <p:nvPr/>
        </p:nvSpPr>
        <p:spPr>
          <a:xfrm>
            <a:off x="618814" y="859809"/>
            <a:ext cx="1245155" cy="86348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333512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2551" y="1433384"/>
            <a:ext cx="10898660" cy="4287794"/>
          </a:xfrm>
        </p:spPr>
        <p:txBody>
          <a:bodyPr>
            <a:normAutofit fontScale="90000"/>
          </a:bodyPr>
          <a:lstStyle/>
          <a:p>
            <a:pPr>
              <a:lnSpc>
                <a:spcPct val="150000"/>
              </a:lnSpc>
            </a:pPr>
            <a:r>
              <a:rPr lang="fr-FR" b="1" i="1" dirty="0">
                <a:latin typeface="Bell MT" panose="02020503060305020303" pitchFamily="18" charset="0"/>
              </a:rPr>
              <a:t>Plus une personne possède </a:t>
            </a:r>
            <a:r>
              <a:rPr lang="fr-FR" b="1" i="1" dirty="0" smtClean="0">
                <a:latin typeface="Bell MT" panose="02020503060305020303" pitchFamily="18" charset="0"/>
              </a:rPr>
              <a:t>des déterminants positifs</a:t>
            </a:r>
            <a:r>
              <a:rPr lang="fr-FR" b="1" i="1" dirty="0">
                <a:latin typeface="Bell MT" panose="02020503060305020303" pitchFamily="18" charset="0"/>
              </a:rPr>
              <a:t>, meilleures sont ses chances d’être en </a:t>
            </a:r>
            <a:r>
              <a:rPr lang="fr-FR" b="1" i="1" dirty="0" smtClean="0">
                <a:latin typeface="Bell MT" panose="02020503060305020303" pitchFamily="18" charset="0"/>
              </a:rPr>
              <a:t>santé</a:t>
            </a:r>
            <a:endParaRPr lang="fr-FR" b="1" dirty="0">
              <a:latin typeface="Bell MT" panose="02020503060305020303" pitchFamily="18" charset="0"/>
            </a:endParaRPr>
          </a:p>
        </p:txBody>
      </p:sp>
    </p:spTree>
    <p:extLst>
      <p:ext uri="{BB962C8B-B14F-4D97-AF65-F5344CB8AC3E}">
        <p14:creationId xmlns:p14="http://schemas.microsoft.com/office/powerpoint/2010/main" val="2458547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15C0200-0DCE-4517-AA9C-A97EB78999CA}"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a:p>
        </p:txBody>
      </p:sp>
      <p:sp>
        <p:nvSpPr>
          <p:cNvPr id="4" name="Espace réservé du numéro de diapositive 3"/>
          <p:cNvSpPr>
            <a:spLocks noGrp="1"/>
          </p:cNvSpPr>
          <p:nvPr>
            <p:ph type="sldNum" sz="quarter" idx="12"/>
          </p:nvPr>
        </p:nvSpPr>
        <p:spPr/>
        <p:txBody>
          <a:bodyPr/>
          <a:lstStyle/>
          <a:p>
            <a:fld id="{77CBF265-6CE1-4973-8034-ABD10FE83D6B}" type="slidenum">
              <a:rPr lang="fr-FR" smtClean="0"/>
              <a:t>14</a:t>
            </a:fld>
            <a:endParaRPr lang="fr-FR"/>
          </a:p>
        </p:txBody>
      </p:sp>
      <p:pic>
        <p:nvPicPr>
          <p:cNvPr id="5" name="Image 4" descr="Communauté de marque: quelles sont les clés du succès ?"/>
          <p:cNvPicPr/>
          <p:nvPr/>
        </p:nvPicPr>
        <p:blipFill>
          <a:blip r:embed="rId2">
            <a:extLst>
              <a:ext uri="{28A0092B-C50C-407E-A947-70E740481C1C}">
                <a14:useLocalDpi xmlns:a14="http://schemas.microsoft.com/office/drawing/2010/main" val="0"/>
              </a:ext>
            </a:extLst>
          </a:blip>
          <a:srcRect/>
          <a:stretch>
            <a:fillRect/>
          </a:stretch>
        </p:blipFill>
        <p:spPr bwMode="auto">
          <a:xfrm>
            <a:off x="838199" y="404949"/>
            <a:ext cx="7587343" cy="5826034"/>
          </a:xfrm>
          <a:prstGeom prst="rect">
            <a:avLst/>
          </a:prstGeom>
          <a:noFill/>
          <a:ln>
            <a:noFill/>
          </a:ln>
        </p:spPr>
      </p:pic>
      <p:sp>
        <p:nvSpPr>
          <p:cNvPr id="6" name="Rectangle 5"/>
          <p:cNvSpPr/>
          <p:nvPr/>
        </p:nvSpPr>
        <p:spPr>
          <a:xfrm>
            <a:off x="4929052" y="5081452"/>
            <a:ext cx="7262948" cy="992779"/>
          </a:xfrm>
          <a:prstGeom prst="rect">
            <a:avLst/>
          </a:prstGeom>
          <a:no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8000" b="1" dirty="0" smtClean="0">
                <a:solidFill>
                  <a:srgbClr val="FFFF00"/>
                </a:solidFill>
              </a:rPr>
              <a:t>COMMUNAUTE</a:t>
            </a:r>
            <a:r>
              <a:rPr lang="fr-FR" dirty="0" smtClean="0"/>
              <a:t> </a:t>
            </a:r>
            <a:endParaRPr lang="fr-FR" dirty="0"/>
          </a:p>
        </p:txBody>
      </p:sp>
      <p:pic>
        <p:nvPicPr>
          <p:cNvPr id="7" name="Image 6" descr="C:\Users\M. AHONZI\AppData\Local\Microsoft\Windows\INetCache\Content.MSO\C1DF28F9.tmp"/>
          <p:cNvPicPr/>
          <p:nvPr/>
        </p:nvPicPr>
        <p:blipFill>
          <a:blip r:embed="rId3">
            <a:extLst>
              <a:ext uri="{28A0092B-C50C-407E-A947-70E740481C1C}">
                <a14:useLocalDpi xmlns:a14="http://schemas.microsoft.com/office/drawing/2010/main" val="0"/>
              </a:ext>
            </a:extLst>
          </a:blip>
          <a:srcRect/>
          <a:stretch>
            <a:fillRect/>
          </a:stretch>
        </p:blipFill>
        <p:spPr bwMode="auto">
          <a:xfrm>
            <a:off x="8425543" y="404948"/>
            <a:ext cx="3459298" cy="4676503"/>
          </a:xfrm>
          <a:prstGeom prst="rect">
            <a:avLst/>
          </a:prstGeom>
          <a:noFill/>
          <a:ln>
            <a:noFill/>
          </a:ln>
        </p:spPr>
      </p:pic>
    </p:spTree>
    <p:extLst>
      <p:ext uri="{BB962C8B-B14F-4D97-AF65-F5344CB8AC3E}">
        <p14:creationId xmlns:p14="http://schemas.microsoft.com/office/powerpoint/2010/main" val="725664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D3ABD506-AD88-4EA6-9BE0-F2D61A91C69F}" type="datetime1">
              <a:rPr lang="fr-FR" smtClean="0"/>
              <a:t>13/04/2021</a:t>
            </a:fld>
            <a:endParaRPr lang="fr-FR"/>
          </a:p>
        </p:txBody>
      </p:sp>
      <p:sp>
        <p:nvSpPr>
          <p:cNvPr id="4" name="Espace réservé du pied de page 3"/>
          <p:cNvSpPr>
            <a:spLocks noGrp="1"/>
          </p:cNvSpPr>
          <p:nvPr>
            <p:ph type="ftr" sz="quarter" idx="11"/>
          </p:nvPr>
        </p:nvSpPr>
        <p:spPr/>
        <p:txBody>
          <a:bodyPr/>
          <a:lstStyle/>
          <a:p>
            <a:r>
              <a:rPr lang="fr-FR" smtClean="0"/>
              <a:t>ABG 2021 Generalité sur la santé publique </a:t>
            </a:r>
            <a:endParaRPr lang="fr-FR"/>
          </a:p>
        </p:txBody>
      </p:sp>
      <p:sp>
        <p:nvSpPr>
          <p:cNvPr id="5" name="Espace réservé du numéro de diapositive 4"/>
          <p:cNvSpPr>
            <a:spLocks noGrp="1"/>
          </p:cNvSpPr>
          <p:nvPr>
            <p:ph type="sldNum" sz="quarter" idx="12"/>
          </p:nvPr>
        </p:nvSpPr>
        <p:spPr/>
        <p:txBody>
          <a:bodyPr/>
          <a:lstStyle/>
          <a:p>
            <a:fld id="{77CBF265-6CE1-4973-8034-ABD10FE83D6B}" type="slidenum">
              <a:rPr lang="fr-FR" smtClean="0"/>
              <a:t>15</a:t>
            </a:fld>
            <a:endParaRPr lang="fr-FR"/>
          </a:p>
        </p:txBody>
      </p:sp>
      <p:sp>
        <p:nvSpPr>
          <p:cNvPr id="6" name="ZoneTexte 5"/>
          <p:cNvSpPr txBox="1"/>
          <p:nvPr/>
        </p:nvSpPr>
        <p:spPr>
          <a:xfrm>
            <a:off x="535576" y="416262"/>
            <a:ext cx="11428199" cy="5940088"/>
          </a:xfrm>
          <a:prstGeom prst="rect">
            <a:avLst/>
          </a:prstGeom>
          <a:solidFill>
            <a:schemeClr val="bg1">
              <a:lumMod val="95000"/>
            </a:schemeClr>
          </a:solidFill>
        </p:spPr>
        <p:txBody>
          <a:bodyPr wrap="square" rtlCol="0">
            <a:spAutoFit/>
          </a:bodyPr>
          <a:lstStyle/>
          <a:p>
            <a:pPr marL="285750" indent="-285750">
              <a:buFont typeface="Wingdings" panose="05000000000000000000" pitchFamily="2" charset="2"/>
              <a:buChar char="Ø"/>
            </a:pPr>
            <a:r>
              <a:rPr lang="fr-FR" sz="3600" dirty="0" smtClean="0">
                <a:latin typeface="Tahoma" panose="020B0604030504040204" pitchFamily="34" charset="0"/>
                <a:ea typeface="Tahoma" panose="020B0604030504040204" pitchFamily="34" charset="0"/>
                <a:cs typeface="Tahoma" panose="020B0604030504040204" pitchFamily="34" charset="0"/>
              </a:rPr>
              <a:t>Un </a:t>
            </a:r>
            <a:r>
              <a:rPr lang="fr-FR" sz="3600" dirty="0">
                <a:latin typeface="Tahoma" panose="020B0604030504040204" pitchFamily="34" charset="0"/>
                <a:ea typeface="Tahoma" panose="020B0604030504040204" pitchFamily="34" charset="0"/>
                <a:cs typeface="Tahoma" panose="020B0604030504040204" pitchFamily="34" charset="0"/>
              </a:rPr>
              <a:t>groupe </a:t>
            </a:r>
            <a:r>
              <a:rPr lang="fr-FR" sz="3600" dirty="0" smtClean="0">
                <a:latin typeface="Tahoma" panose="020B0604030504040204" pitchFamily="34" charset="0"/>
                <a:ea typeface="Tahoma" panose="020B0604030504040204" pitchFamily="34" charset="0"/>
                <a:cs typeface="Tahoma" panose="020B0604030504040204" pitchFamily="34" charset="0"/>
              </a:rPr>
              <a:t>d’individus relativement homogène</a:t>
            </a:r>
          </a:p>
          <a:p>
            <a:endParaRPr lang="fr-FR" sz="36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Ø"/>
            </a:pPr>
            <a:r>
              <a:rPr lang="fr-FR" sz="3600" dirty="0">
                <a:latin typeface="Tahoma" panose="020B0604030504040204" pitchFamily="34" charset="0"/>
                <a:ea typeface="Tahoma" panose="020B0604030504040204" pitchFamily="34" charset="0"/>
                <a:cs typeface="Tahoma" panose="020B0604030504040204" pitchFamily="34" charset="0"/>
              </a:rPr>
              <a:t>vivent ensemble dans </a:t>
            </a:r>
            <a:r>
              <a:rPr lang="fr-FR" sz="3600" dirty="0" smtClean="0">
                <a:latin typeface="Tahoma" panose="020B0604030504040204" pitchFamily="34" charset="0"/>
                <a:ea typeface="Tahoma" panose="020B0604030504040204" pitchFamily="34" charset="0"/>
                <a:cs typeface="Tahoma" panose="020B0604030504040204" pitchFamily="34" charset="0"/>
              </a:rPr>
              <a:t>une </a:t>
            </a:r>
            <a:r>
              <a:rPr lang="fr-FR" sz="3600" dirty="0">
                <a:latin typeface="Tahoma" panose="020B0604030504040204" pitchFamily="34" charset="0"/>
                <a:ea typeface="Tahoma" panose="020B0604030504040204" pitchFamily="34" charset="0"/>
                <a:cs typeface="Tahoma" panose="020B0604030504040204" pitchFamily="34" charset="0"/>
              </a:rPr>
              <a:t>zone géographique </a:t>
            </a:r>
            <a:r>
              <a:rPr lang="fr-FR" sz="3600" dirty="0" smtClean="0">
                <a:latin typeface="Tahoma" panose="020B0604030504040204" pitchFamily="34" charset="0"/>
                <a:ea typeface="Tahoma" panose="020B0604030504040204" pitchFamily="34" charset="0"/>
                <a:cs typeface="Tahoma" panose="020B0604030504040204" pitchFamily="34" charset="0"/>
              </a:rPr>
              <a:t>donnée</a:t>
            </a:r>
          </a:p>
          <a:p>
            <a:endParaRPr lang="fr-FR" sz="36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Ø"/>
            </a:pPr>
            <a:r>
              <a:rPr lang="fr-FR" sz="3600" dirty="0">
                <a:latin typeface="Tahoma" panose="020B0604030504040204" pitchFamily="34" charset="0"/>
                <a:ea typeface="Tahoma" panose="020B0604030504040204" pitchFamily="34" charset="0"/>
                <a:cs typeface="Tahoma" panose="020B0604030504040204" pitchFamily="34" charset="0"/>
              </a:rPr>
              <a:t>partageant le même mode de </a:t>
            </a:r>
            <a:r>
              <a:rPr lang="fr-FR" sz="3600" dirty="0" smtClean="0">
                <a:latin typeface="Tahoma" panose="020B0604030504040204" pitchFamily="34" charset="0"/>
                <a:ea typeface="Tahoma" panose="020B0604030504040204" pitchFamily="34" charset="0"/>
                <a:cs typeface="Tahoma" panose="020B0604030504040204" pitchFamily="34" charset="0"/>
              </a:rPr>
              <a:t>vie</a:t>
            </a:r>
          </a:p>
          <a:p>
            <a:endParaRPr lang="fr-FR" sz="3600" dirty="0" smtClean="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Wingdings" panose="05000000000000000000" pitchFamily="2" charset="2"/>
              <a:buChar char="Ø"/>
            </a:pPr>
            <a:r>
              <a:rPr lang="fr-FR" sz="3600" dirty="0" smtClean="0">
                <a:latin typeface="Tahoma" panose="020B0604030504040204" pitchFamily="34" charset="0"/>
                <a:ea typeface="Tahoma" panose="020B0604030504040204" pitchFamily="34" charset="0"/>
                <a:cs typeface="Tahoma" panose="020B0604030504040204" pitchFamily="34" charset="0"/>
              </a:rPr>
              <a:t>conscient </a:t>
            </a:r>
            <a:r>
              <a:rPr lang="fr-FR" sz="3600" dirty="0">
                <a:latin typeface="Tahoma" panose="020B0604030504040204" pitchFamily="34" charset="0"/>
                <a:ea typeface="Tahoma" panose="020B0604030504040204" pitchFamily="34" charset="0"/>
                <a:cs typeface="Tahoma" panose="020B0604030504040204" pitchFamily="34" charset="0"/>
              </a:rPr>
              <a:t>d’appartenir aux mêmes groupes </a:t>
            </a:r>
            <a:r>
              <a:rPr lang="fr-FR" sz="3600" dirty="0" smtClean="0">
                <a:latin typeface="Tahoma" panose="020B0604030504040204" pitchFamily="34" charset="0"/>
                <a:ea typeface="Tahoma" panose="020B0604030504040204" pitchFamily="34" charset="0"/>
                <a:cs typeface="Tahoma" panose="020B0604030504040204" pitchFamily="34" charset="0"/>
              </a:rPr>
              <a:t>»</a:t>
            </a:r>
          </a:p>
          <a:p>
            <a:pPr lvl="0"/>
            <a:r>
              <a:rPr lang="fr-FR" sz="3600" dirty="0" smtClean="0">
                <a:latin typeface="Tahoma" panose="020B0604030504040204" pitchFamily="34" charset="0"/>
                <a:ea typeface="Tahoma" panose="020B0604030504040204" pitchFamily="34" charset="0"/>
                <a:cs typeface="Tahoma" panose="020B0604030504040204" pitchFamily="34" charset="0"/>
              </a:rPr>
              <a:t> </a:t>
            </a:r>
          </a:p>
          <a:p>
            <a:pPr lvl="0" algn="ctr"/>
            <a:r>
              <a:rPr lang="fr-FR" sz="2000" dirty="0" smtClean="0">
                <a:latin typeface="Tahoma" panose="020B0604030504040204" pitchFamily="34" charset="0"/>
                <a:ea typeface="Tahoma" panose="020B0604030504040204" pitchFamily="34" charset="0"/>
                <a:cs typeface="Tahoma" panose="020B0604030504040204" pitchFamily="34" charset="0"/>
              </a:rPr>
              <a:t>OMS </a:t>
            </a:r>
            <a:r>
              <a:rPr lang="fr-FR" sz="2000" dirty="0" smtClean="0">
                <a:latin typeface="Tahoma" panose="020B0604030504040204" pitchFamily="34" charset="0"/>
                <a:ea typeface="Tahoma" panose="020B0604030504040204" pitchFamily="34" charset="0"/>
                <a:cs typeface="Tahoma" panose="020B0604030504040204" pitchFamily="34" charset="0"/>
              </a:rPr>
              <a:t>1978</a:t>
            </a:r>
            <a:endParaRPr lang="fr-FR" sz="3600" dirty="0">
              <a:latin typeface="Tahoma" panose="020B0604030504040204" pitchFamily="34" charset="0"/>
              <a:ea typeface="Tahoma" panose="020B0604030504040204" pitchFamily="34" charset="0"/>
              <a:cs typeface="Tahoma" panose="020B0604030504040204" pitchFamily="34" charset="0"/>
            </a:endParaRPr>
          </a:p>
          <a:p>
            <a:endParaRPr lang="fr-FR" dirty="0" smtClean="0"/>
          </a:p>
          <a:p>
            <a:r>
              <a:rPr lang="fr-FR" dirty="0" smtClean="0"/>
              <a:t> </a:t>
            </a:r>
            <a:endParaRPr lang="fr-FR" dirty="0"/>
          </a:p>
        </p:txBody>
      </p:sp>
    </p:spTree>
    <p:extLst>
      <p:ext uri="{BB962C8B-B14F-4D97-AF65-F5344CB8AC3E}">
        <p14:creationId xmlns:p14="http://schemas.microsoft.com/office/powerpoint/2010/main" val="399283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40541" y="751727"/>
            <a:ext cx="6970059" cy="682625"/>
          </a:xfrm>
        </p:spPr>
        <p:txBody>
          <a:bodyPr>
            <a:normAutofit/>
          </a:bodyPr>
          <a:lstStyle/>
          <a:p>
            <a:r>
              <a:rPr lang="fr-FR" sz="3600" b="1" dirty="0">
                <a:latin typeface="Tahoma" panose="020B0604030504040204" pitchFamily="34" charset="0"/>
                <a:ea typeface="Tahoma" panose="020B0604030504040204" pitchFamily="34" charset="0"/>
                <a:cs typeface="Tahoma" panose="020B0604030504040204" pitchFamily="34" charset="0"/>
              </a:rPr>
              <a:t>SANTE COMMUNAUTAIRE </a:t>
            </a:r>
            <a:endParaRPr lang="fr-FR" sz="3600" dirty="0"/>
          </a:p>
        </p:txBody>
      </p:sp>
      <p:sp>
        <p:nvSpPr>
          <p:cNvPr id="3" name="Espace réservé du contenu 2"/>
          <p:cNvSpPr>
            <a:spLocks noGrp="1"/>
          </p:cNvSpPr>
          <p:nvPr>
            <p:ph idx="1"/>
          </p:nvPr>
        </p:nvSpPr>
        <p:spPr>
          <a:xfrm>
            <a:off x="1358153" y="2010522"/>
            <a:ext cx="9103659" cy="3166596"/>
          </a:xfrm>
          <a:solidFill>
            <a:schemeClr val="accent4">
              <a:lumMod val="20000"/>
              <a:lumOff val="80000"/>
            </a:schemeClr>
          </a:solidFill>
          <a:ln w="57150">
            <a:solidFill>
              <a:schemeClr val="tx1"/>
            </a:solidFill>
          </a:ln>
        </p:spPr>
        <p:txBody>
          <a:bodyPr>
            <a:normAutofit/>
          </a:bodyPr>
          <a:lstStyle/>
          <a:p>
            <a:pPr marL="0" indent="0" algn="ctr">
              <a:lnSpc>
                <a:spcPct val="150000"/>
              </a:lnSpc>
              <a:buNone/>
            </a:pPr>
            <a:r>
              <a:rPr lang="fr-FR" dirty="0" smtClean="0"/>
              <a:t> </a:t>
            </a:r>
            <a:r>
              <a:rPr lang="fr-FR" sz="4000" dirty="0" smtClean="0"/>
              <a:t>Implique </a:t>
            </a:r>
            <a:r>
              <a:rPr lang="fr-FR" sz="4000" dirty="0"/>
              <a:t>la participation des membres de la communauté à la gestion de leur santé individuelle et collective</a:t>
            </a:r>
            <a:r>
              <a:rPr lang="fr-FR" sz="4000" dirty="0" smtClean="0"/>
              <a:t>.</a:t>
            </a:r>
          </a:p>
        </p:txBody>
      </p:sp>
      <p:sp>
        <p:nvSpPr>
          <p:cNvPr id="4" name="Espace réservé de la date 3"/>
          <p:cNvSpPr>
            <a:spLocks noGrp="1"/>
          </p:cNvSpPr>
          <p:nvPr>
            <p:ph type="dt" sz="half" idx="10"/>
          </p:nvPr>
        </p:nvSpPr>
        <p:spPr/>
        <p:txBody>
          <a:bodyPr/>
          <a:lstStyle/>
          <a:p>
            <a:fld id="{DDC5C44B-60AB-4FB2-B739-100BDABADA02}"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16</a:t>
            </a:fld>
            <a:endParaRPr lang="fr-FR"/>
          </a:p>
        </p:txBody>
      </p:sp>
    </p:spTree>
    <p:extLst>
      <p:ext uri="{BB962C8B-B14F-4D97-AF65-F5344CB8AC3E}">
        <p14:creationId xmlns:p14="http://schemas.microsoft.com/office/powerpoint/2010/main" val="791507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6557682" cy="682625"/>
          </a:xfrm>
        </p:spPr>
        <p:txBody>
          <a:bodyPr>
            <a:normAutofit fontScale="90000"/>
          </a:bodyPr>
          <a:lstStyle/>
          <a:p>
            <a:r>
              <a:rPr lang="fr-FR" dirty="0">
                <a:latin typeface="Tahoma" panose="020B0604030504040204" pitchFamily="34" charset="0"/>
                <a:ea typeface="Tahoma" panose="020B0604030504040204" pitchFamily="34" charset="0"/>
                <a:cs typeface="Tahoma" panose="020B0604030504040204" pitchFamily="34" charset="0"/>
              </a:rPr>
              <a:t>SANTE COMMUNAUTAIRE </a:t>
            </a:r>
            <a:endParaRPr lang="fr-FR" dirty="0"/>
          </a:p>
        </p:txBody>
      </p:sp>
      <p:sp>
        <p:nvSpPr>
          <p:cNvPr id="3" name="Espace réservé du contenu 2"/>
          <p:cNvSpPr>
            <a:spLocks noGrp="1"/>
          </p:cNvSpPr>
          <p:nvPr>
            <p:ph idx="1"/>
          </p:nvPr>
        </p:nvSpPr>
        <p:spPr>
          <a:xfrm>
            <a:off x="237067" y="1047750"/>
            <a:ext cx="11633200" cy="5810250"/>
          </a:xfrm>
          <a:solidFill>
            <a:schemeClr val="accent4">
              <a:lumMod val="20000"/>
              <a:lumOff val="80000"/>
            </a:schemeClr>
          </a:solidFill>
        </p:spPr>
        <p:txBody>
          <a:bodyPr>
            <a:normAutofit/>
          </a:bodyPr>
          <a:lstStyle/>
          <a:p>
            <a:pPr marL="0" indent="0" algn="ctr">
              <a:buNone/>
            </a:pPr>
            <a:r>
              <a:rPr lang="fr-FR" sz="3600" dirty="0"/>
              <a:t>F</a:t>
            </a:r>
            <a:r>
              <a:rPr lang="fr-FR" sz="3600" dirty="0" smtClean="0"/>
              <a:t>ondée sur les </a:t>
            </a:r>
            <a:r>
              <a:rPr lang="fr-FR" sz="3600" dirty="0"/>
              <a:t>principes suivants : </a:t>
            </a:r>
            <a:endParaRPr lang="fr-FR" sz="3600" dirty="0" smtClean="0"/>
          </a:p>
          <a:p>
            <a:pPr>
              <a:lnSpc>
                <a:spcPct val="150000"/>
              </a:lnSpc>
              <a:buFont typeface="Wingdings" panose="05000000000000000000" pitchFamily="2" charset="2"/>
              <a:buChar char="q"/>
            </a:pPr>
            <a:r>
              <a:rPr lang="fr-FR" sz="3200" dirty="0" smtClean="0"/>
              <a:t>  </a:t>
            </a:r>
            <a:r>
              <a:rPr lang="fr-FR" sz="3200" dirty="0" smtClean="0">
                <a:solidFill>
                  <a:srgbClr val="0070C0"/>
                </a:solidFill>
              </a:rPr>
              <a:t>la </a:t>
            </a:r>
            <a:r>
              <a:rPr lang="fr-FR" sz="3200" dirty="0">
                <a:solidFill>
                  <a:srgbClr val="0070C0"/>
                </a:solidFill>
              </a:rPr>
              <a:t>participation des communautés, </a:t>
            </a:r>
            <a:endParaRPr lang="fr-FR" sz="3200" dirty="0" smtClean="0">
              <a:solidFill>
                <a:srgbClr val="0070C0"/>
              </a:solidFill>
            </a:endParaRPr>
          </a:p>
          <a:p>
            <a:pPr>
              <a:lnSpc>
                <a:spcPct val="150000"/>
              </a:lnSpc>
              <a:buFont typeface="Wingdings" panose="05000000000000000000" pitchFamily="2" charset="2"/>
              <a:buChar char="q"/>
            </a:pPr>
            <a:r>
              <a:rPr lang="fr-FR" sz="3200" dirty="0" smtClean="0"/>
              <a:t>  la </a:t>
            </a:r>
            <a:r>
              <a:rPr lang="fr-FR" sz="3200" dirty="0"/>
              <a:t>mobilisation de </a:t>
            </a:r>
            <a:r>
              <a:rPr lang="fr-FR" sz="3200" dirty="0" smtClean="0"/>
              <a:t>leurs capacités</a:t>
            </a:r>
            <a:r>
              <a:rPr lang="fr-FR" sz="3200" dirty="0"/>
              <a:t>, </a:t>
            </a:r>
            <a:endParaRPr lang="fr-FR" sz="3200" dirty="0" smtClean="0"/>
          </a:p>
          <a:p>
            <a:pPr>
              <a:lnSpc>
                <a:spcPct val="150000"/>
              </a:lnSpc>
              <a:buFont typeface="Wingdings" panose="05000000000000000000" pitchFamily="2" charset="2"/>
              <a:buChar char="q"/>
            </a:pPr>
            <a:r>
              <a:rPr lang="fr-FR" sz="3200" dirty="0" smtClean="0"/>
              <a:t>  </a:t>
            </a:r>
            <a:r>
              <a:rPr lang="fr-FR" sz="3200" dirty="0" smtClean="0">
                <a:solidFill>
                  <a:srgbClr val="0070C0"/>
                </a:solidFill>
              </a:rPr>
              <a:t>le </a:t>
            </a:r>
            <a:r>
              <a:rPr lang="fr-FR" sz="3200" dirty="0">
                <a:solidFill>
                  <a:srgbClr val="0070C0"/>
                </a:solidFill>
              </a:rPr>
              <a:t>développement de leurs capacités</a:t>
            </a:r>
            <a:r>
              <a:rPr lang="fr-FR" sz="3200" dirty="0" smtClean="0">
                <a:solidFill>
                  <a:srgbClr val="0070C0"/>
                </a:solidFill>
              </a:rPr>
              <a:t>,</a:t>
            </a:r>
          </a:p>
          <a:p>
            <a:pPr>
              <a:lnSpc>
                <a:spcPct val="150000"/>
              </a:lnSpc>
              <a:buFont typeface="Wingdings" panose="05000000000000000000" pitchFamily="2" charset="2"/>
              <a:buChar char="q"/>
            </a:pPr>
            <a:r>
              <a:rPr lang="fr-FR" sz="3200" dirty="0" smtClean="0"/>
              <a:t> </a:t>
            </a:r>
            <a:r>
              <a:rPr lang="fr-FR" sz="3200" dirty="0"/>
              <a:t>l’implication à toutes les phases </a:t>
            </a:r>
            <a:r>
              <a:rPr lang="fr-FR" sz="3200" dirty="0" smtClean="0"/>
              <a:t>des interventions </a:t>
            </a:r>
            <a:r>
              <a:rPr lang="fr-FR" sz="3200" dirty="0"/>
              <a:t>en santé </a:t>
            </a:r>
            <a:endParaRPr lang="fr-FR" sz="3200" dirty="0" smtClean="0"/>
          </a:p>
          <a:p>
            <a:pPr marL="0" indent="0" algn="r">
              <a:lnSpc>
                <a:spcPct val="150000"/>
              </a:lnSpc>
              <a:buNone/>
            </a:pPr>
            <a:r>
              <a:rPr lang="fr-FR" sz="2200" b="1" dirty="0"/>
              <a:t>(Centre Universitaire Régional de </a:t>
            </a:r>
            <a:r>
              <a:rPr lang="fr-FR" sz="2200" b="1" dirty="0" err="1"/>
              <a:t>Bambey</a:t>
            </a:r>
            <a:r>
              <a:rPr lang="fr-FR" sz="2200" b="1" dirty="0"/>
              <a:t>, 2007) </a:t>
            </a:r>
            <a:endParaRPr lang="fr-FR" sz="2600" dirty="0" smtClean="0"/>
          </a:p>
        </p:txBody>
      </p:sp>
      <p:sp>
        <p:nvSpPr>
          <p:cNvPr id="4" name="Espace réservé de la date 3"/>
          <p:cNvSpPr>
            <a:spLocks noGrp="1"/>
          </p:cNvSpPr>
          <p:nvPr>
            <p:ph type="dt" sz="half" idx="10"/>
          </p:nvPr>
        </p:nvSpPr>
        <p:spPr/>
        <p:txBody>
          <a:bodyPr/>
          <a:lstStyle/>
          <a:p>
            <a:fld id="{1D91510D-222B-425B-9999-25CE894AA6FD}"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17</a:t>
            </a:fld>
            <a:endParaRPr lang="fr-FR"/>
          </a:p>
        </p:txBody>
      </p:sp>
    </p:spTree>
    <p:extLst>
      <p:ext uri="{BB962C8B-B14F-4D97-AF65-F5344CB8AC3E}">
        <p14:creationId xmlns:p14="http://schemas.microsoft.com/office/powerpoint/2010/main" val="4147739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36525"/>
            <a:ext cx="10515600" cy="826861"/>
          </a:xfrm>
        </p:spPr>
        <p:txBody>
          <a:bodyPr>
            <a:normAutofit/>
          </a:bodyPr>
          <a:lstStyle/>
          <a:p>
            <a:pPr algn="ctr"/>
            <a:r>
              <a:rPr lang="fr-FR" sz="3600" b="1" dirty="0" smtClean="0">
                <a:latin typeface="Tahoma" panose="020B0604030504040204" pitchFamily="34" charset="0"/>
                <a:ea typeface="Tahoma" panose="020B0604030504040204" pitchFamily="34" charset="0"/>
                <a:cs typeface="Tahoma" panose="020B0604030504040204" pitchFamily="34" charset="0"/>
              </a:rPr>
              <a:t>SANTE COMMUNAUTAIRE  </a:t>
            </a:r>
            <a:r>
              <a:rPr lang="fr-FR" sz="2400" dirty="0" smtClean="0">
                <a:latin typeface="Tahoma" panose="020B0604030504040204" pitchFamily="34" charset="0"/>
                <a:ea typeface="Tahoma" panose="020B0604030504040204" pitchFamily="34" charset="0"/>
                <a:cs typeface="Tahoma" panose="020B0604030504040204" pitchFamily="34" charset="0"/>
              </a:rPr>
              <a:t>(Démarche)</a:t>
            </a:r>
            <a:endParaRPr lang="fr-FR" sz="2400"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e la date 3"/>
          <p:cNvSpPr>
            <a:spLocks noGrp="1"/>
          </p:cNvSpPr>
          <p:nvPr>
            <p:ph type="dt" sz="half" idx="10"/>
          </p:nvPr>
        </p:nvSpPr>
        <p:spPr/>
        <p:txBody>
          <a:bodyPr/>
          <a:lstStyle/>
          <a:p>
            <a:fld id="{A95163A6-52E3-4C58-94BC-CF2EB3D53B58}"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18</a:t>
            </a:fld>
            <a:endParaRPr lang="fr-FR"/>
          </a:p>
        </p:txBody>
      </p:sp>
      <p:sp>
        <p:nvSpPr>
          <p:cNvPr id="8" name="ZoneTexte 7"/>
          <p:cNvSpPr txBox="1"/>
          <p:nvPr/>
        </p:nvSpPr>
        <p:spPr>
          <a:xfrm>
            <a:off x="912796" y="1227279"/>
            <a:ext cx="2594008" cy="830997"/>
          </a:xfrm>
          <a:prstGeom prst="rect">
            <a:avLst/>
          </a:prstGeom>
          <a:solidFill>
            <a:schemeClr val="accent4">
              <a:lumMod val="20000"/>
              <a:lumOff val="80000"/>
            </a:schemeClr>
          </a:solidFill>
        </p:spPr>
        <p:txBody>
          <a:bodyPr wrap="square" rtlCol="0">
            <a:spAutoFit/>
          </a:bodyPr>
          <a:lstStyle/>
          <a:p>
            <a:pPr algn="ctr"/>
            <a:r>
              <a:rPr lang="fr-FR" sz="2400" b="1" dirty="0" smtClean="0"/>
              <a:t>Analyse  situation sanitaire</a:t>
            </a:r>
            <a:endParaRPr lang="fr-FR" sz="2400" b="1" dirty="0"/>
          </a:p>
        </p:txBody>
      </p:sp>
      <p:sp>
        <p:nvSpPr>
          <p:cNvPr id="9" name="ZoneTexte 8"/>
          <p:cNvSpPr txBox="1"/>
          <p:nvPr/>
        </p:nvSpPr>
        <p:spPr>
          <a:xfrm rot="20409171">
            <a:off x="3713023" y="1715746"/>
            <a:ext cx="2073729" cy="769441"/>
          </a:xfrm>
          <a:prstGeom prst="rect">
            <a:avLst/>
          </a:prstGeom>
          <a:solidFill>
            <a:schemeClr val="accent6">
              <a:lumMod val="20000"/>
              <a:lumOff val="80000"/>
            </a:schemeClr>
          </a:solidFill>
        </p:spPr>
        <p:txBody>
          <a:bodyPr wrap="square" rtlCol="0">
            <a:spAutoFit/>
          </a:bodyPr>
          <a:lstStyle/>
          <a:p>
            <a:r>
              <a:rPr lang="fr-FR" sz="2400" b="1" dirty="0"/>
              <a:t>identification</a:t>
            </a:r>
            <a:r>
              <a:rPr lang="fr-FR" sz="2000" b="1" dirty="0"/>
              <a:t> </a:t>
            </a:r>
            <a:r>
              <a:rPr lang="fr-FR" sz="2000" b="1" dirty="0" smtClean="0"/>
              <a:t> </a:t>
            </a:r>
            <a:r>
              <a:rPr lang="fr-FR" sz="2000" b="1" dirty="0"/>
              <a:t>problèmes</a:t>
            </a:r>
          </a:p>
        </p:txBody>
      </p:sp>
      <p:sp>
        <p:nvSpPr>
          <p:cNvPr id="10" name="ZoneTexte 9"/>
          <p:cNvSpPr txBox="1"/>
          <p:nvPr/>
        </p:nvSpPr>
        <p:spPr>
          <a:xfrm rot="19748243">
            <a:off x="7410820" y="1557103"/>
            <a:ext cx="1201814" cy="769441"/>
          </a:xfrm>
          <a:prstGeom prst="rect">
            <a:avLst/>
          </a:prstGeom>
          <a:solidFill>
            <a:srgbClr val="FFC000"/>
          </a:solidFill>
        </p:spPr>
        <p:txBody>
          <a:bodyPr wrap="square" rtlCol="0">
            <a:spAutoFit/>
          </a:bodyPr>
          <a:lstStyle/>
          <a:p>
            <a:r>
              <a:rPr lang="fr-FR" sz="2400" b="1" dirty="0" smtClean="0"/>
              <a:t>Choix</a:t>
            </a:r>
            <a:r>
              <a:rPr lang="fr-FR" sz="2000" b="1" dirty="0" smtClean="0"/>
              <a:t> </a:t>
            </a:r>
          </a:p>
          <a:p>
            <a:r>
              <a:rPr lang="fr-FR" sz="2000" b="1" dirty="0" smtClean="0"/>
              <a:t>priorités</a:t>
            </a:r>
            <a:endParaRPr lang="fr-FR" sz="2000" b="1" dirty="0"/>
          </a:p>
        </p:txBody>
      </p:sp>
      <p:sp>
        <p:nvSpPr>
          <p:cNvPr id="11" name="ZoneTexte 10"/>
          <p:cNvSpPr txBox="1"/>
          <p:nvPr/>
        </p:nvSpPr>
        <p:spPr>
          <a:xfrm>
            <a:off x="282002" y="3313531"/>
            <a:ext cx="2824843" cy="461665"/>
          </a:xfrm>
          <a:prstGeom prst="rect">
            <a:avLst/>
          </a:prstGeom>
          <a:solidFill>
            <a:srgbClr val="FFFF00"/>
          </a:solidFill>
        </p:spPr>
        <p:txBody>
          <a:bodyPr wrap="square" rtlCol="0">
            <a:spAutoFit/>
          </a:bodyPr>
          <a:lstStyle/>
          <a:p>
            <a:r>
              <a:rPr lang="fr-FR" sz="2400" b="1" dirty="0" smtClean="0"/>
              <a:t>Définition objectifs</a:t>
            </a:r>
            <a:endParaRPr lang="fr-FR" sz="2400" b="1" dirty="0"/>
          </a:p>
        </p:txBody>
      </p:sp>
      <p:sp>
        <p:nvSpPr>
          <p:cNvPr id="12" name="ZoneTexte 11"/>
          <p:cNvSpPr txBox="1"/>
          <p:nvPr/>
        </p:nvSpPr>
        <p:spPr>
          <a:xfrm rot="791399">
            <a:off x="4367605" y="3495021"/>
            <a:ext cx="3456790" cy="523220"/>
          </a:xfrm>
          <a:prstGeom prst="rect">
            <a:avLst/>
          </a:prstGeom>
          <a:solidFill>
            <a:srgbClr val="92D050"/>
          </a:solidFill>
        </p:spPr>
        <p:txBody>
          <a:bodyPr wrap="square" rtlCol="0">
            <a:spAutoFit/>
          </a:bodyPr>
          <a:lstStyle/>
          <a:p>
            <a:r>
              <a:rPr lang="fr-FR" sz="2800" b="1" dirty="0" smtClean="0"/>
              <a:t>Recension activités</a:t>
            </a:r>
            <a:r>
              <a:rPr lang="fr-FR" sz="2400" dirty="0"/>
              <a:t> </a:t>
            </a:r>
          </a:p>
        </p:txBody>
      </p:sp>
      <p:sp>
        <p:nvSpPr>
          <p:cNvPr id="13" name="ZoneTexte 12"/>
          <p:cNvSpPr txBox="1"/>
          <p:nvPr/>
        </p:nvSpPr>
        <p:spPr>
          <a:xfrm rot="20825730">
            <a:off x="8384304" y="3554374"/>
            <a:ext cx="3417960" cy="461665"/>
          </a:xfrm>
          <a:prstGeom prst="rect">
            <a:avLst/>
          </a:prstGeom>
          <a:solidFill>
            <a:schemeClr val="accent1">
              <a:lumMod val="20000"/>
              <a:lumOff val="80000"/>
            </a:schemeClr>
          </a:solidFill>
        </p:spPr>
        <p:txBody>
          <a:bodyPr wrap="square" rtlCol="0">
            <a:spAutoFit/>
          </a:bodyPr>
          <a:lstStyle/>
          <a:p>
            <a:r>
              <a:rPr lang="fr-FR" sz="2400" b="1" dirty="0" smtClean="0"/>
              <a:t>Mobilisation</a:t>
            </a:r>
            <a:r>
              <a:rPr lang="fr-FR" sz="2000" b="1" dirty="0" smtClean="0"/>
              <a:t>  </a:t>
            </a:r>
            <a:r>
              <a:rPr lang="fr-FR" sz="2400" b="1" dirty="0"/>
              <a:t>ressources</a:t>
            </a:r>
          </a:p>
        </p:txBody>
      </p:sp>
      <p:sp>
        <p:nvSpPr>
          <p:cNvPr id="14" name="ZoneTexte 13"/>
          <p:cNvSpPr txBox="1"/>
          <p:nvPr/>
        </p:nvSpPr>
        <p:spPr>
          <a:xfrm>
            <a:off x="1879274" y="4919372"/>
            <a:ext cx="3255059" cy="461665"/>
          </a:xfrm>
          <a:prstGeom prst="rect">
            <a:avLst/>
          </a:prstGeom>
          <a:solidFill>
            <a:schemeClr val="accent6">
              <a:lumMod val="60000"/>
              <a:lumOff val="40000"/>
            </a:schemeClr>
          </a:solidFill>
        </p:spPr>
        <p:txBody>
          <a:bodyPr wrap="square" rtlCol="0">
            <a:spAutoFit/>
          </a:bodyPr>
          <a:lstStyle/>
          <a:p>
            <a:r>
              <a:rPr lang="fr-FR" sz="2400" b="1" dirty="0" smtClean="0"/>
              <a:t>Organisation</a:t>
            </a:r>
            <a:r>
              <a:rPr lang="fr-FR" sz="2000" b="1" dirty="0" smtClean="0"/>
              <a:t>  </a:t>
            </a:r>
            <a:r>
              <a:rPr lang="fr-FR" sz="2400" b="1" dirty="0"/>
              <a:t>actions</a:t>
            </a:r>
          </a:p>
        </p:txBody>
      </p:sp>
      <p:sp>
        <p:nvSpPr>
          <p:cNvPr id="15" name="ZoneTexte 14"/>
          <p:cNvSpPr txBox="1"/>
          <p:nvPr/>
        </p:nvSpPr>
        <p:spPr>
          <a:xfrm>
            <a:off x="8137230" y="4902731"/>
            <a:ext cx="2553950" cy="461665"/>
          </a:xfrm>
          <a:prstGeom prst="rect">
            <a:avLst/>
          </a:prstGeom>
          <a:solidFill>
            <a:schemeClr val="accent4">
              <a:lumMod val="60000"/>
              <a:lumOff val="40000"/>
            </a:schemeClr>
          </a:solidFill>
        </p:spPr>
        <p:txBody>
          <a:bodyPr wrap="square" rtlCol="0">
            <a:spAutoFit/>
          </a:bodyPr>
          <a:lstStyle/>
          <a:p>
            <a:r>
              <a:rPr lang="fr-FR" dirty="0" smtClean="0"/>
              <a:t> </a:t>
            </a:r>
            <a:r>
              <a:rPr lang="fr-FR" sz="2400" b="1" dirty="0" smtClean="0"/>
              <a:t>Conduite actions</a:t>
            </a:r>
            <a:endParaRPr lang="fr-FR" sz="2400" b="1" dirty="0"/>
          </a:p>
        </p:txBody>
      </p:sp>
      <p:sp>
        <p:nvSpPr>
          <p:cNvPr id="16" name="ZoneTexte 15"/>
          <p:cNvSpPr txBox="1"/>
          <p:nvPr/>
        </p:nvSpPr>
        <p:spPr>
          <a:xfrm>
            <a:off x="4567077" y="5871916"/>
            <a:ext cx="4198803" cy="461665"/>
          </a:xfrm>
          <a:prstGeom prst="rect">
            <a:avLst/>
          </a:prstGeom>
          <a:solidFill>
            <a:schemeClr val="accent2">
              <a:lumMod val="75000"/>
            </a:schemeClr>
          </a:solidFill>
        </p:spPr>
        <p:txBody>
          <a:bodyPr wrap="square" rtlCol="0">
            <a:spAutoFit/>
          </a:bodyPr>
          <a:lstStyle/>
          <a:p>
            <a:pPr algn="ctr"/>
            <a:r>
              <a:rPr lang="fr-FR" sz="2400" b="1" dirty="0" smtClean="0"/>
              <a:t>Evaluation actions</a:t>
            </a:r>
            <a:endParaRPr lang="fr-FR" sz="2400" b="1" dirty="0"/>
          </a:p>
        </p:txBody>
      </p:sp>
    </p:spTree>
    <p:extLst>
      <p:ext uri="{BB962C8B-B14F-4D97-AF65-F5344CB8AC3E}">
        <p14:creationId xmlns:p14="http://schemas.microsoft.com/office/powerpoint/2010/main" val="47945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9759" y="97876"/>
            <a:ext cx="11404862" cy="639103"/>
          </a:xfrm>
        </p:spPr>
        <p:txBody>
          <a:bodyPr>
            <a:normAutofit/>
          </a:bodyPr>
          <a:lstStyle/>
          <a:p>
            <a:r>
              <a:rPr lang="fr-FR" sz="2800" b="1" dirty="0">
                <a:solidFill>
                  <a:srgbClr val="FF0000"/>
                </a:solidFill>
                <a:latin typeface="Tahoma" panose="020B0604030504040204" pitchFamily="34" charset="0"/>
                <a:ea typeface="Tahoma" panose="020B0604030504040204" pitchFamily="34" charset="0"/>
                <a:cs typeface="Tahoma" panose="020B0604030504040204" pitchFamily="34" charset="0"/>
              </a:rPr>
              <a:t>Approches entre la santé publique et la santé communautaire</a:t>
            </a:r>
            <a:endParaRPr lang="fr-FR"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561213618"/>
              </p:ext>
            </p:extLst>
          </p:nvPr>
        </p:nvGraphicFramePr>
        <p:xfrm>
          <a:off x="163774" y="848417"/>
          <a:ext cx="12028226" cy="5746314"/>
        </p:xfrm>
        <a:graphic>
          <a:graphicData uri="http://schemas.openxmlformats.org/drawingml/2006/table">
            <a:tbl>
              <a:tblPr firstRow="1" firstCol="1" bandRow="1">
                <a:tableStyleId>{5C22544A-7EE6-4342-B048-85BDC9FD1C3A}</a:tableStyleId>
              </a:tblPr>
              <a:tblGrid>
                <a:gridCol w="5763006">
                  <a:extLst>
                    <a:ext uri="{9D8B030D-6E8A-4147-A177-3AD203B41FA5}">
                      <a16:colId xmlns:a16="http://schemas.microsoft.com/office/drawing/2014/main" val="20000"/>
                    </a:ext>
                  </a:extLst>
                </a:gridCol>
                <a:gridCol w="6265220">
                  <a:extLst>
                    <a:ext uri="{9D8B030D-6E8A-4147-A177-3AD203B41FA5}">
                      <a16:colId xmlns:a16="http://schemas.microsoft.com/office/drawing/2014/main" val="20001"/>
                    </a:ext>
                  </a:extLst>
                </a:gridCol>
              </a:tblGrid>
              <a:tr h="1052528">
                <a:tc>
                  <a:txBody>
                    <a:bodyPr/>
                    <a:lstStyle/>
                    <a:p>
                      <a:pPr algn="ctr">
                        <a:lnSpc>
                          <a:spcPct val="150000"/>
                        </a:lnSpc>
                        <a:spcAft>
                          <a:spcPts val="0"/>
                        </a:spcAft>
                      </a:pPr>
                      <a:r>
                        <a:rPr lang="fr-FR" sz="3600" dirty="0">
                          <a:solidFill>
                            <a:schemeClr val="tx1"/>
                          </a:solidFill>
                          <a:effectLst/>
                          <a:latin typeface="Tahoma" panose="020B0604030504040204" pitchFamily="34" charset="0"/>
                          <a:ea typeface="Tahoma" panose="020B0604030504040204" pitchFamily="34" charset="0"/>
                          <a:cs typeface="Tahoma" panose="020B0604030504040204" pitchFamily="34" charset="0"/>
                        </a:rPr>
                        <a:t>Santé </a:t>
                      </a:r>
                      <a:r>
                        <a:rPr lang="fr-FR" sz="36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Publique</a:t>
                      </a:r>
                    </a:p>
                    <a:p>
                      <a:pPr algn="ctr">
                        <a:lnSpc>
                          <a:spcPct val="150000"/>
                        </a:lnSpc>
                        <a:spcAft>
                          <a:spcPts val="0"/>
                        </a:spcAft>
                      </a:pPr>
                      <a:endParaRPr lang="fr-FR" sz="12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solidFill>
                      <a:schemeClr val="accent2">
                        <a:lumMod val="20000"/>
                        <a:lumOff val="80000"/>
                      </a:schemeClr>
                    </a:solidFill>
                  </a:tcPr>
                </a:tc>
                <a:tc>
                  <a:txBody>
                    <a:bodyPr/>
                    <a:lstStyle/>
                    <a:p>
                      <a:pPr algn="just">
                        <a:lnSpc>
                          <a:spcPct val="150000"/>
                        </a:lnSpc>
                        <a:spcAft>
                          <a:spcPts val="0"/>
                        </a:spcAft>
                      </a:pPr>
                      <a:r>
                        <a:rPr lang="fr-FR" sz="3600" dirty="0">
                          <a:solidFill>
                            <a:schemeClr val="tx1"/>
                          </a:solidFill>
                          <a:effectLst/>
                          <a:latin typeface="Tahoma" panose="020B0604030504040204" pitchFamily="34" charset="0"/>
                          <a:ea typeface="Tahoma" panose="020B0604030504040204" pitchFamily="34" charset="0"/>
                          <a:cs typeface="Tahoma" panose="020B0604030504040204" pitchFamily="34" charset="0"/>
                        </a:rPr>
                        <a:t>Santé Communautaire</a:t>
                      </a:r>
                    </a:p>
                  </a:txBody>
                  <a:tcPr marL="68580" marR="68580" marT="0" marB="0">
                    <a:solidFill>
                      <a:schemeClr val="accent4">
                        <a:lumMod val="20000"/>
                        <a:lumOff val="80000"/>
                      </a:schemeClr>
                    </a:solidFill>
                  </a:tcPr>
                </a:tc>
                <a:extLst>
                  <a:ext uri="{0D108BD9-81ED-4DB2-BD59-A6C34878D82A}">
                    <a16:rowId xmlns:a16="http://schemas.microsoft.com/office/drawing/2014/main" val="10000"/>
                  </a:ext>
                </a:extLst>
              </a:tr>
              <a:tr h="963149">
                <a:tc>
                  <a:txBody>
                    <a:bodyPr/>
                    <a:lstStyle/>
                    <a:p>
                      <a:pPr>
                        <a:lnSpc>
                          <a:spcPct val="115000"/>
                        </a:lnSpc>
                        <a:spcAft>
                          <a:spcPts val="0"/>
                        </a:spcAft>
                        <a:tabLst>
                          <a:tab pos="457200" algn="l"/>
                        </a:tabLs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Notion </a:t>
                      </a:r>
                      <a:r>
                        <a:rPr lang="fr-F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de pouvoir décisionnaire représentante de la population </a:t>
                      </a:r>
                    </a:p>
                  </a:txBody>
                  <a:tcPr marL="68580" marR="68580" marT="0" marB="0">
                    <a:solidFill>
                      <a:schemeClr val="accent2">
                        <a:lumMod val="20000"/>
                        <a:lumOff val="80000"/>
                      </a:schemeClr>
                    </a:solidFill>
                  </a:tcPr>
                </a:tc>
                <a:tc>
                  <a:txBody>
                    <a:bodyPr/>
                    <a:lstStyle/>
                    <a:p>
                      <a:pPr>
                        <a:lnSpc>
                          <a:spcPct val="115000"/>
                        </a:lnSpc>
                        <a:spcAft>
                          <a:spcPts val="0"/>
                        </a:spcAft>
                      </a:pPr>
                      <a:r>
                        <a:rPr lang="fr-FR" sz="2400" dirty="0" smtClean="0">
                          <a:effectLst/>
                          <a:latin typeface="Tahoma" panose="020B0604030504040204" pitchFamily="34" charset="0"/>
                          <a:ea typeface="Tahoma" panose="020B0604030504040204" pitchFamily="34" charset="0"/>
                          <a:cs typeface="Tahoma" panose="020B0604030504040204" pitchFamily="34" charset="0"/>
                        </a:rPr>
                        <a:t>Notion </a:t>
                      </a:r>
                      <a:r>
                        <a:rPr lang="fr-FR" sz="2400" dirty="0">
                          <a:effectLst/>
                          <a:latin typeface="Tahoma" panose="020B0604030504040204" pitchFamily="34" charset="0"/>
                          <a:ea typeface="Tahoma" panose="020B0604030504040204" pitchFamily="34" charset="0"/>
                          <a:cs typeface="Tahoma" panose="020B0604030504040204" pitchFamily="34" charset="0"/>
                        </a:rPr>
                        <a:t>d'engagement de chaque individu membre de la communauté. </a:t>
                      </a:r>
                    </a:p>
                  </a:txBody>
                  <a:tcPr marL="68580" marR="68580" marT="0" marB="0">
                    <a:solidFill>
                      <a:schemeClr val="accent4">
                        <a:lumMod val="20000"/>
                        <a:lumOff val="80000"/>
                      </a:schemeClr>
                    </a:solidFill>
                  </a:tcPr>
                </a:tc>
                <a:extLst>
                  <a:ext uri="{0D108BD9-81ED-4DB2-BD59-A6C34878D82A}">
                    <a16:rowId xmlns:a16="http://schemas.microsoft.com/office/drawing/2014/main" val="10001"/>
                  </a:ext>
                </a:extLst>
              </a:tr>
              <a:tr h="1382257">
                <a:tc>
                  <a:txBody>
                    <a:bodyPr/>
                    <a:lstStyle/>
                    <a:p>
                      <a:pPr algn="ctr">
                        <a:lnSpc>
                          <a:spcPct val="115000"/>
                        </a:lnSpc>
                        <a:spcAft>
                          <a:spcPts val="0"/>
                        </a:spcAf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Situation : </a:t>
                      </a:r>
                    </a:p>
                    <a:p>
                      <a:pPr algn="ctr">
                        <a:lnSpc>
                          <a:spcPct val="115000"/>
                        </a:lnSpc>
                        <a:spcAft>
                          <a:spcPts val="0"/>
                        </a:spcAf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Gouvernemental</a:t>
                      </a:r>
                      <a:r>
                        <a:rPr lang="fr-F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de l'État </a:t>
                      </a:r>
                      <a:endPar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fr-F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haut comité de santé publique)</a:t>
                      </a:r>
                    </a:p>
                  </a:txBody>
                  <a:tcPr marL="68580" marR="68580" marT="0" marB="0">
                    <a:solidFill>
                      <a:schemeClr val="accent2">
                        <a:lumMod val="20000"/>
                        <a:lumOff val="80000"/>
                      </a:schemeClr>
                    </a:solidFill>
                  </a:tcPr>
                </a:tc>
                <a:tc>
                  <a:txBody>
                    <a:bodyPr/>
                    <a:lstStyle/>
                    <a:p>
                      <a:pPr algn="ctr">
                        <a:lnSpc>
                          <a:spcPct val="115000"/>
                        </a:lnSpc>
                        <a:spcAft>
                          <a:spcPts val="0"/>
                        </a:spcAft>
                      </a:pPr>
                      <a:r>
                        <a:rPr lang="fr-FR" sz="2400" dirty="0" smtClean="0">
                          <a:effectLst/>
                          <a:latin typeface="Tahoma" panose="020B0604030504040204" pitchFamily="34" charset="0"/>
                          <a:ea typeface="Tahoma" panose="020B0604030504040204" pitchFamily="34" charset="0"/>
                          <a:cs typeface="Tahoma" panose="020B0604030504040204" pitchFamily="34" charset="0"/>
                        </a:rPr>
                        <a:t>Situation:   </a:t>
                      </a:r>
                    </a:p>
                    <a:p>
                      <a:pPr algn="ctr">
                        <a:lnSpc>
                          <a:spcPct val="115000"/>
                        </a:lnSpc>
                        <a:spcAft>
                          <a:spcPts val="0"/>
                        </a:spcAft>
                      </a:pPr>
                      <a:r>
                        <a:rPr lang="fr-FR" sz="2400" dirty="0" smtClean="0">
                          <a:effectLst/>
                          <a:latin typeface="Tahoma" panose="020B0604030504040204" pitchFamily="34" charset="0"/>
                          <a:ea typeface="Tahoma" panose="020B0604030504040204" pitchFamily="34" charset="0"/>
                          <a:cs typeface="Tahoma" panose="020B0604030504040204" pitchFamily="34" charset="0"/>
                        </a:rPr>
                        <a:t>La </a:t>
                      </a:r>
                      <a:r>
                        <a:rPr lang="fr-FR" sz="2400" dirty="0">
                          <a:effectLst/>
                          <a:latin typeface="Tahoma" panose="020B0604030504040204" pitchFamily="34" charset="0"/>
                          <a:ea typeface="Tahoma" panose="020B0604030504040204" pitchFamily="34" charset="0"/>
                          <a:cs typeface="Tahoma" panose="020B0604030504040204" pitchFamily="34" charset="0"/>
                        </a:rPr>
                        <a:t>communauté</a:t>
                      </a:r>
                    </a:p>
                    <a:p>
                      <a:pPr>
                        <a:lnSpc>
                          <a:spcPct val="115000"/>
                        </a:lnSpc>
                        <a:spcAft>
                          <a:spcPts val="0"/>
                        </a:spcAft>
                      </a:pPr>
                      <a:r>
                        <a:rPr lang="fr-FR" sz="2000" dirty="0">
                          <a:effectLst/>
                        </a:rPr>
                        <a:t> </a:t>
                      </a:r>
                      <a:endParaRPr lang="fr-FR" sz="2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0002"/>
                  </a:ext>
                </a:extLst>
              </a:tr>
              <a:tr h="1210664">
                <a:tc>
                  <a:txBody>
                    <a:bodyPr/>
                    <a:lstStyle/>
                    <a:p>
                      <a:pPr algn="ctr">
                        <a:lnSpc>
                          <a:spcPct val="115000"/>
                        </a:lnSpc>
                        <a:spcAft>
                          <a:spcPts val="0"/>
                        </a:spcAf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Priorité:</a:t>
                      </a:r>
                      <a:r>
                        <a:rPr lang="fr-FR" sz="24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algn="ctr">
                        <a:lnSpc>
                          <a:spcPct val="115000"/>
                        </a:lnSpc>
                        <a:spcAft>
                          <a:spcPts val="0"/>
                        </a:spcAft>
                      </a:pPr>
                      <a:r>
                        <a:rPr lang="fr-FR" sz="24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fr-FR"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protection de la santé de la population</a:t>
                      </a:r>
                    </a:p>
                  </a:txBody>
                  <a:tcPr marL="68580" marR="68580" marT="0" marB="0">
                    <a:solidFill>
                      <a:schemeClr val="accent2">
                        <a:lumMod val="20000"/>
                        <a:lumOff val="80000"/>
                      </a:schemeClr>
                    </a:solidFill>
                  </a:tcPr>
                </a:tc>
                <a:tc>
                  <a:txBody>
                    <a:bodyPr/>
                    <a:lstStyle/>
                    <a:p>
                      <a:pPr algn="ctr">
                        <a:lnSpc>
                          <a:spcPct val="115000"/>
                        </a:lnSpc>
                        <a:spcAft>
                          <a:spcPts val="0"/>
                        </a:spcAft>
                      </a:pPr>
                      <a:r>
                        <a:rPr lang="fr-FR" sz="2400" dirty="0" smtClean="0">
                          <a:effectLst/>
                          <a:latin typeface="Tahoma" panose="020B0604030504040204" pitchFamily="34" charset="0"/>
                          <a:ea typeface="Tahoma" panose="020B0604030504040204" pitchFamily="34" charset="0"/>
                          <a:cs typeface="Tahoma" panose="020B0604030504040204" pitchFamily="34" charset="0"/>
                        </a:rPr>
                        <a:t>Priorité:</a:t>
                      </a:r>
                    </a:p>
                    <a:p>
                      <a:pPr algn="ctr">
                        <a:lnSpc>
                          <a:spcPct val="115000"/>
                        </a:lnSpc>
                        <a:spcAft>
                          <a:spcPts val="0"/>
                        </a:spcAft>
                      </a:pPr>
                      <a:r>
                        <a:rPr lang="fr-FR" sz="2400" dirty="0" smtClean="0">
                          <a:effectLst/>
                          <a:latin typeface="Tahoma" panose="020B0604030504040204" pitchFamily="34" charset="0"/>
                          <a:ea typeface="Tahoma" panose="020B0604030504040204" pitchFamily="34" charset="0"/>
                          <a:cs typeface="Tahoma" panose="020B0604030504040204" pitchFamily="34" charset="0"/>
                        </a:rPr>
                        <a:t>promotion </a:t>
                      </a:r>
                      <a:r>
                        <a:rPr lang="fr-FR" sz="2400" dirty="0">
                          <a:effectLst/>
                          <a:latin typeface="Tahoma" panose="020B0604030504040204" pitchFamily="34" charset="0"/>
                          <a:ea typeface="Tahoma" panose="020B0604030504040204" pitchFamily="34" charset="0"/>
                          <a:cs typeface="Tahoma" panose="020B0604030504040204" pitchFamily="34" charset="0"/>
                        </a:rPr>
                        <a:t>de la santé</a:t>
                      </a:r>
                    </a:p>
                  </a:txBody>
                  <a:tcPr marL="68580" marR="68580" marT="0" marB="0">
                    <a:solidFill>
                      <a:schemeClr val="accent4">
                        <a:lumMod val="20000"/>
                        <a:lumOff val="80000"/>
                      </a:schemeClr>
                    </a:solidFill>
                  </a:tcPr>
                </a:tc>
                <a:extLst>
                  <a:ext uri="{0D108BD9-81ED-4DB2-BD59-A6C34878D82A}">
                    <a16:rowId xmlns:a16="http://schemas.microsoft.com/office/drawing/2014/main" val="10003"/>
                  </a:ext>
                </a:extLst>
              </a:tr>
              <a:tr h="1041756">
                <a:tc gridSpan="2">
                  <a:txBody>
                    <a:bodyPr/>
                    <a:lstStyle/>
                    <a:p>
                      <a:pPr algn="ctr">
                        <a:lnSpc>
                          <a:spcPct val="115000"/>
                        </a:lnSpc>
                        <a:spcAft>
                          <a:spcPts val="0"/>
                        </a:spcAft>
                      </a:pPr>
                      <a:endParaRPr lang="fr-FR" sz="1100" dirty="0" smtClean="0">
                        <a:effectLst/>
                        <a:latin typeface="Tahoma" panose="020B0604030504040204" pitchFamily="34" charset="0"/>
                        <a:ea typeface="Tahoma" panose="020B0604030504040204" pitchFamily="34" charset="0"/>
                        <a:cs typeface="Tahoma" panose="020B0604030504040204" pitchFamily="34" charset="0"/>
                      </a:endParaRPr>
                    </a:p>
                    <a:p>
                      <a:pPr algn="ctr">
                        <a:lnSpc>
                          <a:spcPct val="115000"/>
                        </a:lnSpc>
                        <a:spcAft>
                          <a:spcPts val="0"/>
                        </a:spcAft>
                      </a:pPr>
                      <a:r>
                        <a:rPr lang="fr-FR" sz="2000" dirty="0" smtClean="0">
                          <a:solidFill>
                            <a:srgbClr val="FF0000"/>
                          </a:solidFill>
                          <a:effectLst/>
                          <a:latin typeface="Tahoma" panose="020B0604030504040204" pitchFamily="34" charset="0"/>
                          <a:ea typeface="Tahoma" panose="020B0604030504040204" pitchFamily="34" charset="0"/>
                          <a:cs typeface="Tahoma" panose="020B0604030504040204" pitchFamily="34" charset="0"/>
                        </a:rPr>
                        <a:t>Les </a:t>
                      </a:r>
                      <a:r>
                        <a:rPr lang="fr-FR" sz="2000" dirty="0">
                          <a:solidFill>
                            <a:srgbClr val="FF0000"/>
                          </a:solidFill>
                          <a:effectLst/>
                          <a:latin typeface="Tahoma" panose="020B0604030504040204" pitchFamily="34" charset="0"/>
                          <a:ea typeface="Tahoma" panose="020B0604030504040204" pitchFamily="34" charset="0"/>
                          <a:cs typeface="Tahoma" panose="020B0604030504040204" pitchFamily="34" charset="0"/>
                        </a:rPr>
                        <a:t>deux approches sont complémentaires</a:t>
                      </a:r>
                    </a:p>
                    <a:p>
                      <a:pPr algn="ctr">
                        <a:lnSpc>
                          <a:spcPct val="115000"/>
                        </a:lnSpc>
                        <a:spcAft>
                          <a:spcPts val="0"/>
                        </a:spcAft>
                      </a:pPr>
                      <a:r>
                        <a:rPr lang="fr-FR" sz="2000" dirty="0">
                          <a:solidFill>
                            <a:srgbClr val="FF0000"/>
                          </a:solidFill>
                          <a:effectLst/>
                          <a:latin typeface="Tahoma" panose="020B0604030504040204" pitchFamily="34" charset="0"/>
                          <a:ea typeface="Tahoma" panose="020B0604030504040204" pitchFamily="34" charset="0"/>
                          <a:cs typeface="Tahoma" panose="020B0604030504040204" pitchFamily="34" charset="0"/>
                        </a:rPr>
                        <a:t>Démarche santé publique = Démarche santé communautaire</a:t>
                      </a:r>
                    </a:p>
                  </a:txBody>
                  <a:tcPr marL="68580" marR="68580" marT="0" marB="0">
                    <a:solidFill>
                      <a:schemeClr val="bg1"/>
                    </a:solidFill>
                  </a:tcPr>
                </a:tc>
                <a:tc hMerge="1">
                  <a:txBody>
                    <a:bodyPr/>
                    <a:lstStyle/>
                    <a:p>
                      <a:endParaRPr lang="fr-FR"/>
                    </a:p>
                  </a:txBody>
                  <a:tcPr/>
                </a:tc>
                <a:extLst>
                  <a:ext uri="{0D108BD9-81ED-4DB2-BD59-A6C34878D82A}">
                    <a16:rowId xmlns:a16="http://schemas.microsoft.com/office/drawing/2014/main" val="10004"/>
                  </a:ext>
                </a:extLst>
              </a:tr>
            </a:tbl>
          </a:graphicData>
        </a:graphic>
      </p:graphicFrame>
      <p:sp>
        <p:nvSpPr>
          <p:cNvPr id="3" name="Espace réservé de la date 2"/>
          <p:cNvSpPr>
            <a:spLocks noGrp="1"/>
          </p:cNvSpPr>
          <p:nvPr>
            <p:ph type="dt" sz="half" idx="10"/>
          </p:nvPr>
        </p:nvSpPr>
        <p:spPr/>
        <p:txBody>
          <a:bodyPr/>
          <a:lstStyle/>
          <a:p>
            <a:fld id="{2CA514A5-CCBE-4B65-B265-74D4ED44248A}"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19</a:t>
            </a:fld>
            <a:endParaRPr lang="fr-FR"/>
          </a:p>
        </p:txBody>
      </p:sp>
    </p:spTree>
    <p:extLst>
      <p:ext uri="{BB962C8B-B14F-4D97-AF65-F5344CB8AC3E}">
        <p14:creationId xmlns:p14="http://schemas.microsoft.com/office/powerpoint/2010/main" val="1452574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287" y="125172"/>
            <a:ext cx="11838214" cy="625455"/>
          </a:xfrm>
        </p:spPr>
        <p:txBody>
          <a:bodyPr/>
          <a:lstStyle/>
          <a:p>
            <a:pPr algn="ctr"/>
            <a:r>
              <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Santé publique /Santé communautaire </a:t>
            </a:r>
            <a:endPar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Espace réservé du contenu 3"/>
          <p:cNvPicPr>
            <a:picLocks noGrp="1" noChangeAspect="1"/>
          </p:cNvPicPr>
          <p:nvPr>
            <p:ph idx="1"/>
          </p:nvPr>
        </p:nvPicPr>
        <p:blipFill>
          <a:blip r:embed="rId2"/>
          <a:stretch>
            <a:fillRect/>
          </a:stretch>
        </p:blipFill>
        <p:spPr>
          <a:xfrm>
            <a:off x="0" y="750627"/>
            <a:ext cx="12192000" cy="6107373"/>
          </a:xfrm>
          <a:prstGeom prst="rect">
            <a:avLst/>
          </a:prstGeom>
        </p:spPr>
      </p:pic>
      <p:sp>
        <p:nvSpPr>
          <p:cNvPr id="3" name="Espace réservé de la date 2"/>
          <p:cNvSpPr>
            <a:spLocks noGrp="1"/>
          </p:cNvSpPr>
          <p:nvPr>
            <p:ph type="dt" sz="half" idx="10"/>
          </p:nvPr>
        </p:nvSpPr>
        <p:spPr/>
        <p:txBody>
          <a:bodyPr/>
          <a:lstStyle/>
          <a:p>
            <a:fld id="{91C62A97-DD5D-4B0B-8707-008FD95E2216}"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20</a:t>
            </a:fld>
            <a:endParaRPr lang="fr-FR"/>
          </a:p>
        </p:txBody>
      </p:sp>
    </p:spTree>
    <p:extLst>
      <p:ext uri="{BB962C8B-B14F-4D97-AF65-F5344CB8AC3E}">
        <p14:creationId xmlns:p14="http://schemas.microsoft.com/office/powerpoint/2010/main" val="3607628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25172"/>
            <a:ext cx="10546034" cy="854542"/>
          </a:xfrm>
        </p:spPr>
        <p:txBody>
          <a:bodyPr>
            <a:normAutofit fontScale="90000"/>
          </a:bodyPr>
          <a:lstStyle/>
          <a:p>
            <a:pPr algn="ctr"/>
            <a:r>
              <a:rPr lang="fr-FR"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Soins de Santé Primaire (SSP)</a:t>
            </a:r>
            <a:r>
              <a:rPr lang="fr-FR" sz="3200" b="1" dirty="0" smtClean="0">
                <a:solidFill>
                  <a:srgbClr val="FF0000"/>
                </a:solidFill>
              </a:rPr>
              <a:t/>
            </a:r>
            <a:br>
              <a:rPr lang="fr-FR" sz="3200" b="1" dirty="0" smtClean="0">
                <a:solidFill>
                  <a:srgbClr val="FF0000"/>
                </a:solidFill>
              </a:rPr>
            </a:br>
            <a:r>
              <a:rPr lang="fr-FR" sz="3200" b="1" dirty="0" smtClean="0"/>
              <a:t>Déclaration </a:t>
            </a:r>
            <a:r>
              <a:rPr lang="fr-FR" sz="3200" b="1" dirty="0"/>
              <a:t>d’Alma-Ata </a:t>
            </a:r>
            <a:r>
              <a:rPr lang="fr-FR" sz="3200" b="1" dirty="0" smtClean="0">
                <a:solidFill>
                  <a:srgbClr val="FF0000"/>
                </a:solidFill>
              </a:rPr>
              <a:t> </a:t>
            </a:r>
            <a:endParaRPr lang="fr-FR" dirty="0">
              <a:solidFill>
                <a:srgbClr val="FF0000"/>
              </a:solidFill>
            </a:endParaRPr>
          </a:p>
        </p:txBody>
      </p:sp>
      <p:sp>
        <p:nvSpPr>
          <p:cNvPr id="3" name="Espace réservé du contenu 2"/>
          <p:cNvSpPr>
            <a:spLocks noGrp="1"/>
          </p:cNvSpPr>
          <p:nvPr>
            <p:ph idx="1"/>
          </p:nvPr>
        </p:nvSpPr>
        <p:spPr>
          <a:xfrm>
            <a:off x="457200" y="1430659"/>
            <a:ext cx="11467227" cy="4251686"/>
          </a:xfrm>
        </p:spPr>
        <p:txBody>
          <a:bodyPr>
            <a:noAutofit/>
          </a:bodyPr>
          <a:lstStyle/>
          <a:p>
            <a:pPr>
              <a:lnSpc>
                <a:spcPct val="200000"/>
              </a:lnSpc>
              <a:buFont typeface="Wingdings" panose="05000000000000000000" pitchFamily="2" charset="2"/>
              <a:buChar char="§"/>
            </a:pPr>
            <a:r>
              <a:rPr lang="fr-FR" b="1" dirty="0" smtClean="0">
                <a:latin typeface="Tahoma" panose="020B0604030504040204" pitchFamily="34" charset="0"/>
                <a:ea typeface="Tahoma" panose="020B0604030504040204" pitchFamily="34" charset="0"/>
                <a:cs typeface="Tahoma" panose="020B0604030504040204" pitchFamily="34" charset="0"/>
              </a:rPr>
              <a:t>12 </a:t>
            </a:r>
            <a:r>
              <a:rPr lang="fr-FR" b="1" dirty="0">
                <a:latin typeface="Tahoma" panose="020B0604030504040204" pitchFamily="34" charset="0"/>
                <a:ea typeface="Tahoma" panose="020B0604030504040204" pitchFamily="34" charset="0"/>
                <a:cs typeface="Tahoma" panose="020B0604030504040204" pitchFamily="34" charset="0"/>
              </a:rPr>
              <a:t>sept 1978</a:t>
            </a:r>
          </a:p>
          <a:p>
            <a:pPr>
              <a:lnSpc>
                <a:spcPct val="200000"/>
              </a:lnSpc>
              <a:buFont typeface="Wingdings" panose="05000000000000000000" pitchFamily="2" charset="2"/>
              <a:buChar char="§"/>
            </a:pPr>
            <a:r>
              <a:rPr lang="fr-FR" dirty="0">
                <a:latin typeface="Tahoma" panose="020B0604030504040204" pitchFamily="34" charset="0"/>
                <a:ea typeface="Tahoma" panose="020B0604030504040204" pitchFamily="34" charset="0"/>
                <a:cs typeface="Tahoma" panose="020B0604030504040204" pitchFamily="34" charset="0"/>
              </a:rPr>
              <a:t>La première conférence de l’OMS </a:t>
            </a:r>
            <a:r>
              <a:rPr lang="fr-FR" dirty="0" smtClean="0">
                <a:latin typeface="Tahoma" panose="020B0604030504040204" pitchFamily="34" charset="0"/>
                <a:ea typeface="Tahoma" panose="020B0604030504040204" pitchFamily="34" charset="0"/>
                <a:cs typeface="Tahoma" panose="020B0604030504040204" pitchFamily="34" charset="0"/>
              </a:rPr>
              <a:t>sur la </a:t>
            </a:r>
            <a:r>
              <a:rPr lang="fr-FR" b="1" dirty="0" smtClean="0">
                <a:latin typeface="Tahoma" panose="020B0604030504040204" pitchFamily="34" charset="0"/>
                <a:ea typeface="Tahoma" panose="020B0604030504040204" pitchFamily="34" charset="0"/>
                <a:cs typeface="Tahoma" panose="020B0604030504040204" pitchFamily="34" charset="0"/>
              </a:rPr>
              <a:t>santé pour tous</a:t>
            </a:r>
          </a:p>
          <a:p>
            <a:pPr>
              <a:lnSpc>
                <a:spcPct val="200000"/>
              </a:lnSpc>
              <a:buFont typeface="Wingdings" panose="05000000000000000000" pitchFamily="2" charset="2"/>
              <a:buChar char="§"/>
            </a:pPr>
            <a:r>
              <a:rPr lang="fr-FR" dirty="0" smtClean="0">
                <a:latin typeface="Tahoma" panose="020B0604030504040204" pitchFamily="34" charset="0"/>
                <a:ea typeface="Tahoma" panose="020B0604030504040204" pitchFamily="34" charset="0"/>
                <a:cs typeface="Tahoma" panose="020B0604030504040204" pitchFamily="34" charset="0"/>
              </a:rPr>
              <a:t>La </a:t>
            </a:r>
            <a:r>
              <a:rPr lang="fr-FR" dirty="0">
                <a:latin typeface="Tahoma" panose="020B0604030504040204" pitchFamily="34" charset="0"/>
                <a:ea typeface="Tahoma" panose="020B0604030504040204" pitchFamily="34" charset="0"/>
                <a:cs typeface="Tahoma" panose="020B0604030504040204" pitchFamily="34" charset="0"/>
              </a:rPr>
              <a:t>Déclaration </a:t>
            </a:r>
            <a:r>
              <a:rPr lang="fr-FR" dirty="0" smtClean="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vise à promouvoir les </a:t>
            </a:r>
            <a:r>
              <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SSP </a:t>
            </a:r>
            <a:r>
              <a:rPr lang="fr-FR" dirty="0">
                <a:latin typeface="Tahoma" panose="020B0604030504040204" pitchFamily="34" charset="0"/>
                <a:ea typeface="Tahoma" panose="020B0604030504040204" pitchFamily="34" charset="0"/>
                <a:cs typeface="Tahoma" panose="020B0604030504040204" pitchFamily="34" charset="0"/>
              </a:rPr>
              <a:t>pour permettre l’accès de tous à un </a:t>
            </a:r>
            <a:r>
              <a:rPr lang="fr-FR" sz="3200" b="1" dirty="0">
                <a:latin typeface="Tahoma" panose="020B0604030504040204" pitchFamily="34" charset="0"/>
                <a:ea typeface="Tahoma" panose="020B0604030504040204" pitchFamily="34" charset="0"/>
                <a:cs typeface="Tahoma" panose="020B0604030504040204" pitchFamily="34" charset="0"/>
              </a:rPr>
              <a:t>niveau de santé acceptable</a:t>
            </a:r>
            <a:r>
              <a:rPr lang="fr-FR" dirty="0" smtClean="0">
                <a:latin typeface="Tahoma" panose="020B0604030504040204" pitchFamily="34" charset="0"/>
                <a:ea typeface="Tahoma" panose="020B0604030504040204" pitchFamily="34" charset="0"/>
                <a:cs typeface="Tahoma" panose="020B0604030504040204" pitchFamily="34" charset="0"/>
              </a:rPr>
              <a:t>.</a:t>
            </a: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e la date 3"/>
          <p:cNvSpPr>
            <a:spLocks noGrp="1"/>
          </p:cNvSpPr>
          <p:nvPr>
            <p:ph type="dt" sz="half" idx="10"/>
          </p:nvPr>
        </p:nvSpPr>
        <p:spPr/>
        <p:txBody>
          <a:bodyPr/>
          <a:lstStyle/>
          <a:p>
            <a:fld id="{B501DE3A-9AD9-4A7F-93C7-C9A45B179150}"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21</a:t>
            </a:fld>
            <a:endParaRPr lang="fr-FR"/>
          </a:p>
        </p:txBody>
      </p:sp>
    </p:spTree>
    <p:extLst>
      <p:ext uri="{BB962C8B-B14F-4D97-AF65-F5344CB8AC3E}">
        <p14:creationId xmlns:p14="http://schemas.microsoft.com/office/powerpoint/2010/main" val="28714416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52467"/>
            <a:ext cx="9404723" cy="625455"/>
          </a:xfrm>
        </p:spPr>
        <p:txBody>
          <a:bodyPr>
            <a:noAutofit/>
          </a:bodyPr>
          <a:lstStyle/>
          <a:p>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Soins de santé </a:t>
            </a:r>
            <a:r>
              <a:rPr lang="fr-FR"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primaires </a:t>
            </a:r>
            <a:r>
              <a:rPr lang="fr-FR" sz="2400" b="1" dirty="0" smtClean="0">
                <a:solidFill>
                  <a:srgbClr val="FF0000"/>
                </a:solidFill>
              </a:rPr>
              <a:t>(1/3) </a:t>
            </a:r>
            <a:endParaRPr lang="fr-FR" sz="4000" dirty="0">
              <a:solidFill>
                <a:srgbClr val="FF0000"/>
              </a:solidFill>
            </a:endParaRPr>
          </a:p>
        </p:txBody>
      </p:sp>
      <p:sp>
        <p:nvSpPr>
          <p:cNvPr id="3" name="Espace réservé du contenu 2"/>
          <p:cNvSpPr>
            <a:spLocks noGrp="1"/>
          </p:cNvSpPr>
          <p:nvPr>
            <p:ph idx="1"/>
          </p:nvPr>
        </p:nvSpPr>
        <p:spPr>
          <a:xfrm>
            <a:off x="163773" y="974745"/>
            <a:ext cx="11723427" cy="5739954"/>
          </a:xfrm>
        </p:spPr>
        <p:txBody>
          <a:bodyPr>
            <a:normAutofit/>
          </a:bodyPr>
          <a:lstStyle/>
          <a:p>
            <a:pPr marL="0" indent="0" algn="just">
              <a:lnSpc>
                <a:spcPct val="250000"/>
              </a:lnSpc>
              <a:buNone/>
            </a:pPr>
            <a:r>
              <a:rPr lang="fr-FR" dirty="0">
                <a:latin typeface="Tahoma" panose="020B0604030504040204" pitchFamily="34" charset="0"/>
                <a:ea typeface="Tahoma" panose="020B0604030504040204" pitchFamily="34" charset="0"/>
                <a:cs typeface="Tahoma" panose="020B0604030504040204" pitchFamily="34" charset="0"/>
              </a:rPr>
              <a:t>«</a:t>
            </a:r>
            <a:r>
              <a:rPr lang="fr-FR" sz="3200" dirty="0">
                <a:latin typeface="Tahoma" panose="020B0604030504040204" pitchFamily="34" charset="0"/>
                <a:ea typeface="Tahoma" panose="020B0604030504040204" pitchFamily="34" charset="0"/>
                <a:cs typeface="Tahoma" panose="020B0604030504040204" pitchFamily="34" charset="0"/>
              </a:rPr>
              <a:t> Soins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essentiels</a:t>
            </a:r>
            <a:r>
              <a:rPr lang="fr-FR" sz="3200" dirty="0">
                <a:latin typeface="Tahoma" panose="020B0604030504040204" pitchFamily="34" charset="0"/>
                <a:ea typeface="Tahoma" panose="020B0604030504040204" pitchFamily="34" charset="0"/>
                <a:cs typeface="Tahoma" panose="020B0604030504040204" pitchFamily="34" charset="0"/>
              </a:rPr>
              <a:t>, fondés sur des méthodes et une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technologie pratique</a:t>
            </a:r>
            <a:r>
              <a:rPr lang="fr-FR" sz="3200" dirty="0">
                <a:latin typeface="Tahoma" panose="020B0604030504040204" pitchFamily="34" charset="0"/>
                <a:ea typeface="Tahoma" panose="020B0604030504040204" pitchFamily="34" charset="0"/>
                <a:cs typeface="Tahoma" panose="020B0604030504040204" pitchFamily="34" charset="0"/>
              </a:rPr>
              <a:t>, scientifiquement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valables</a:t>
            </a:r>
            <a:r>
              <a:rPr lang="fr-FR" sz="3200" dirty="0">
                <a:latin typeface="Tahoma" panose="020B0604030504040204" pitchFamily="34" charset="0"/>
                <a:ea typeface="Tahoma" panose="020B0604030504040204" pitchFamily="34" charset="0"/>
                <a:cs typeface="Tahoma" panose="020B0604030504040204" pitchFamily="34" charset="0"/>
              </a:rPr>
              <a:t> et socialement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acceptables</a:t>
            </a:r>
            <a:r>
              <a:rPr lang="fr-FR" sz="3200" dirty="0">
                <a:latin typeface="Tahoma" panose="020B0604030504040204" pitchFamily="34" charset="0"/>
                <a:ea typeface="Tahoma" panose="020B0604030504040204" pitchFamily="34" charset="0"/>
                <a:cs typeface="Tahoma" panose="020B0604030504040204" pitchFamily="34" charset="0"/>
              </a:rPr>
              <a:t>, rendus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universellement accessibles </a:t>
            </a:r>
            <a:r>
              <a:rPr lang="fr-FR" sz="3200" dirty="0">
                <a:latin typeface="Tahoma" panose="020B0604030504040204" pitchFamily="34" charset="0"/>
                <a:ea typeface="Tahoma" panose="020B0604030504040204" pitchFamily="34" charset="0"/>
                <a:cs typeface="Tahoma" panose="020B0604030504040204" pitchFamily="34" charset="0"/>
              </a:rPr>
              <a:t>aux individus et aux familles dans la communauté, par leur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pleine </a:t>
            </a:r>
            <a:r>
              <a:rPr lang="fr-FR" sz="3200" dirty="0" smtClean="0">
                <a:solidFill>
                  <a:srgbClr val="FF0000"/>
                </a:solidFill>
                <a:latin typeface="Tahoma" panose="020B0604030504040204" pitchFamily="34" charset="0"/>
                <a:ea typeface="Tahoma" panose="020B0604030504040204" pitchFamily="34" charset="0"/>
                <a:cs typeface="Tahoma" panose="020B0604030504040204" pitchFamily="34" charset="0"/>
              </a:rPr>
              <a:t>participation </a:t>
            </a:r>
            <a:r>
              <a:rPr lang="fr-FR" sz="3200" dirty="0" smtClean="0">
                <a:latin typeface="Tahoma" panose="020B0604030504040204" pitchFamily="34" charset="0"/>
                <a:ea typeface="Tahoma" panose="020B0604030504040204" pitchFamily="34" charset="0"/>
                <a:cs typeface="Tahoma" panose="020B0604030504040204" pitchFamily="34" charset="0"/>
              </a:rPr>
              <a:t>…».</a:t>
            </a: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e la date 3"/>
          <p:cNvSpPr>
            <a:spLocks noGrp="1"/>
          </p:cNvSpPr>
          <p:nvPr>
            <p:ph type="dt" sz="half" idx="10"/>
          </p:nvPr>
        </p:nvSpPr>
        <p:spPr/>
        <p:txBody>
          <a:bodyPr/>
          <a:lstStyle/>
          <a:p>
            <a:fld id="{9A4CC86E-246C-4A91-964B-8B7E1CE8AB56}"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22</a:t>
            </a:fld>
            <a:endParaRPr lang="fr-FR"/>
          </a:p>
        </p:txBody>
      </p:sp>
    </p:spTree>
    <p:extLst>
      <p:ext uri="{BB962C8B-B14F-4D97-AF65-F5344CB8AC3E}">
        <p14:creationId xmlns:p14="http://schemas.microsoft.com/office/powerpoint/2010/main" val="38526029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52467"/>
            <a:ext cx="9404723" cy="625455"/>
          </a:xfrm>
        </p:spPr>
        <p:txBody>
          <a:bodyPr>
            <a:noAutofit/>
          </a:bodyPr>
          <a:lstStyle/>
          <a:p>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Soins de santé </a:t>
            </a:r>
            <a:r>
              <a:rPr lang="fr-FR"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primaires </a:t>
            </a:r>
            <a:r>
              <a:rPr lang="fr-FR" sz="2000" b="1" dirty="0" smtClean="0">
                <a:solidFill>
                  <a:srgbClr val="FF0000"/>
                </a:solidFill>
              </a:rPr>
              <a:t>(2/3) </a:t>
            </a:r>
            <a:endParaRPr lang="fr-FR" sz="2000" dirty="0">
              <a:solidFill>
                <a:srgbClr val="FF0000"/>
              </a:solidFill>
            </a:endParaRPr>
          </a:p>
        </p:txBody>
      </p:sp>
      <p:sp>
        <p:nvSpPr>
          <p:cNvPr id="3" name="Espace réservé du contenu 2"/>
          <p:cNvSpPr>
            <a:spLocks noGrp="1"/>
          </p:cNvSpPr>
          <p:nvPr>
            <p:ph idx="1"/>
          </p:nvPr>
        </p:nvSpPr>
        <p:spPr>
          <a:xfrm>
            <a:off x="163773" y="974745"/>
            <a:ext cx="11723427" cy="5739954"/>
          </a:xfrm>
        </p:spPr>
        <p:txBody>
          <a:bodyPr>
            <a:normAutofit/>
          </a:bodyPr>
          <a:lstStyle/>
          <a:p>
            <a:pPr marL="0" indent="0" algn="just">
              <a:lnSpc>
                <a:spcPct val="250000"/>
              </a:lnSpc>
              <a:buNone/>
            </a:pPr>
            <a:r>
              <a:rPr lang="fr-FR" sz="3200" dirty="0">
                <a:latin typeface="Tahoma" panose="020B0604030504040204" pitchFamily="34" charset="0"/>
                <a:ea typeface="Tahoma" panose="020B0604030504040204" pitchFamily="34" charset="0"/>
                <a:cs typeface="Tahoma" panose="020B0604030504040204" pitchFamily="34" charset="0"/>
              </a:rPr>
              <a:t>« </a:t>
            </a:r>
            <a:r>
              <a:rPr lang="fr-FR" sz="3200" dirty="0" smtClean="0">
                <a:latin typeface="Tahoma" panose="020B0604030504040204" pitchFamily="34" charset="0"/>
                <a:ea typeface="Tahoma" panose="020B0604030504040204" pitchFamily="34" charset="0"/>
                <a:cs typeface="Tahoma" panose="020B0604030504040204" pitchFamily="34" charset="0"/>
              </a:rPr>
              <a:t>… à </a:t>
            </a:r>
            <a:r>
              <a:rPr lang="fr-FR" sz="3200" dirty="0">
                <a:latin typeface="Tahoma" panose="020B0604030504040204" pitchFamily="34" charset="0"/>
                <a:ea typeface="Tahoma" panose="020B0604030504040204" pitchFamily="34" charset="0"/>
                <a:cs typeface="Tahoma" panose="020B0604030504040204" pitchFamily="34" charset="0"/>
              </a:rPr>
              <a:t>un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coût </a:t>
            </a:r>
            <a:r>
              <a:rPr lang="fr-FR" sz="3200" dirty="0">
                <a:latin typeface="Tahoma" panose="020B0604030504040204" pitchFamily="34" charset="0"/>
                <a:ea typeface="Tahoma" panose="020B0604030504040204" pitchFamily="34" charset="0"/>
                <a:cs typeface="Tahoma" panose="020B0604030504040204" pitchFamily="34" charset="0"/>
              </a:rPr>
              <a:t>que la communauté et le pays puissent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assumer</a:t>
            </a:r>
            <a:r>
              <a:rPr lang="fr-FR" sz="3200" dirty="0">
                <a:latin typeface="Tahoma" panose="020B0604030504040204" pitchFamily="34" charset="0"/>
                <a:ea typeface="Tahoma" panose="020B0604030504040204" pitchFamily="34" charset="0"/>
                <a:cs typeface="Tahoma" panose="020B0604030504040204" pitchFamily="34" charset="0"/>
              </a:rPr>
              <a:t> à chaque stade de leur développement, dans un esprit </a:t>
            </a:r>
            <a:r>
              <a:rPr lang="fr-FR" sz="3200" dirty="0">
                <a:solidFill>
                  <a:srgbClr val="FF0000"/>
                </a:solidFill>
                <a:latin typeface="Tahoma" panose="020B0604030504040204" pitchFamily="34" charset="0"/>
                <a:ea typeface="Tahoma" panose="020B0604030504040204" pitchFamily="34" charset="0"/>
                <a:cs typeface="Tahoma" panose="020B0604030504040204" pitchFamily="34" charset="0"/>
              </a:rPr>
              <a:t>d’auto responsabilité </a:t>
            </a:r>
            <a:r>
              <a:rPr lang="fr-FR" sz="3200" dirty="0">
                <a:latin typeface="Tahoma" panose="020B0604030504040204" pitchFamily="34" charset="0"/>
                <a:ea typeface="Tahoma" panose="020B0604030504040204" pitchFamily="34" charset="0"/>
                <a:cs typeface="Tahoma" panose="020B0604030504040204" pitchFamily="34" charset="0"/>
              </a:rPr>
              <a:t>et </a:t>
            </a:r>
            <a:r>
              <a:rPr lang="fr-FR" sz="3200" dirty="0" smtClean="0">
                <a:latin typeface="Tahoma" panose="020B0604030504040204" pitchFamily="34" charset="0"/>
                <a:ea typeface="Tahoma" panose="020B0604030504040204" pitchFamily="34" charset="0"/>
                <a:cs typeface="Tahoma" panose="020B0604030504040204" pitchFamily="34" charset="0"/>
              </a:rPr>
              <a:t>d</a:t>
            </a:r>
            <a:r>
              <a:rPr lang="fr-FR" sz="3200" dirty="0" smtClean="0">
                <a:solidFill>
                  <a:srgbClr val="FF0000"/>
                </a:solidFill>
                <a:latin typeface="Tahoma" panose="020B0604030504040204" pitchFamily="34" charset="0"/>
                <a:ea typeface="Tahoma" panose="020B0604030504040204" pitchFamily="34" charset="0"/>
                <a:cs typeface="Tahoma" panose="020B0604030504040204" pitchFamily="34" charset="0"/>
              </a:rPr>
              <a:t>’autodétermination</a:t>
            </a:r>
            <a:r>
              <a:rPr lang="fr-FR" sz="3200" dirty="0" smtClean="0">
                <a:latin typeface="Tahoma" panose="020B0604030504040204" pitchFamily="34" charset="0"/>
                <a:ea typeface="Tahoma" panose="020B0604030504040204" pitchFamily="34" charset="0"/>
                <a:cs typeface="Tahoma" panose="020B0604030504040204" pitchFamily="34" charset="0"/>
              </a:rPr>
              <a:t>…».</a:t>
            </a:r>
            <a:endParaRPr lang="fr-FR" sz="3200"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e la date 3"/>
          <p:cNvSpPr>
            <a:spLocks noGrp="1"/>
          </p:cNvSpPr>
          <p:nvPr>
            <p:ph type="dt" sz="half" idx="10"/>
          </p:nvPr>
        </p:nvSpPr>
        <p:spPr/>
        <p:txBody>
          <a:bodyPr/>
          <a:lstStyle/>
          <a:p>
            <a:fld id="{266F483E-91CB-4BF5-BB4C-E14D7FBF9770}"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23</a:t>
            </a:fld>
            <a:endParaRPr lang="fr-FR"/>
          </a:p>
        </p:txBody>
      </p:sp>
    </p:spTree>
    <p:extLst>
      <p:ext uri="{BB962C8B-B14F-4D97-AF65-F5344CB8AC3E}">
        <p14:creationId xmlns:p14="http://schemas.microsoft.com/office/powerpoint/2010/main" val="35512477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52467"/>
            <a:ext cx="9404723" cy="625455"/>
          </a:xfrm>
        </p:spPr>
        <p:txBody>
          <a:bodyPr>
            <a:noAutofit/>
          </a:bodyPr>
          <a:lstStyle/>
          <a:p>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Soins de santé </a:t>
            </a:r>
            <a:r>
              <a:rPr lang="fr-FR"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primaires </a:t>
            </a:r>
            <a:r>
              <a:rPr lang="fr-FR" sz="2000" b="1" dirty="0" smtClean="0">
                <a:solidFill>
                  <a:srgbClr val="FF0000"/>
                </a:solidFill>
              </a:rPr>
              <a:t>(3/3) </a:t>
            </a:r>
            <a:endParaRPr lang="fr-FR" sz="4000" dirty="0">
              <a:solidFill>
                <a:srgbClr val="FF0000"/>
              </a:solidFill>
            </a:endParaRPr>
          </a:p>
        </p:txBody>
      </p:sp>
      <p:sp>
        <p:nvSpPr>
          <p:cNvPr id="3" name="Espace réservé du contenu 2"/>
          <p:cNvSpPr>
            <a:spLocks noGrp="1"/>
          </p:cNvSpPr>
          <p:nvPr>
            <p:ph idx="1"/>
          </p:nvPr>
        </p:nvSpPr>
        <p:spPr>
          <a:xfrm>
            <a:off x="163773" y="974745"/>
            <a:ext cx="11723427" cy="5739954"/>
          </a:xfrm>
        </p:spPr>
        <p:txBody>
          <a:bodyPr>
            <a:normAutofit/>
          </a:bodyPr>
          <a:lstStyle/>
          <a:p>
            <a:pPr marL="0" indent="0" algn="just">
              <a:lnSpc>
                <a:spcPct val="250000"/>
              </a:lnSpc>
              <a:buNone/>
            </a:pPr>
            <a:r>
              <a:rPr lang="fr-FR" dirty="0">
                <a:latin typeface="Tahoma" panose="020B0604030504040204" pitchFamily="34" charset="0"/>
                <a:ea typeface="Tahoma" panose="020B0604030504040204" pitchFamily="34" charset="0"/>
                <a:cs typeface="Tahoma" panose="020B0604030504040204" pitchFamily="34" charset="0"/>
              </a:rPr>
              <a:t>« </a:t>
            </a:r>
            <a:r>
              <a:rPr lang="fr-FR" dirty="0" smtClean="0">
                <a:latin typeface="Tahoma" panose="020B0604030504040204" pitchFamily="34" charset="0"/>
                <a:ea typeface="Tahoma" panose="020B0604030504040204" pitchFamily="34" charset="0"/>
                <a:cs typeface="Tahoma" panose="020B0604030504040204" pitchFamily="34" charset="0"/>
              </a:rPr>
              <a:t>… </a:t>
            </a:r>
            <a:r>
              <a:rPr lang="fr-FR" dirty="0">
                <a:latin typeface="Tahoma" panose="020B0604030504040204" pitchFamily="34" charset="0"/>
                <a:ea typeface="Tahoma" panose="020B0604030504040204" pitchFamily="34" charset="0"/>
                <a:cs typeface="Tahoma" panose="020B0604030504040204" pitchFamily="34" charset="0"/>
              </a:rPr>
              <a:t> </a:t>
            </a:r>
            <a:r>
              <a:rPr lang="fr-FR" sz="3600" dirty="0">
                <a:latin typeface="Tahoma" panose="020B0604030504040204" pitchFamily="34" charset="0"/>
                <a:ea typeface="Tahoma" panose="020B0604030504040204" pitchFamily="34" charset="0"/>
                <a:cs typeface="Tahoma" panose="020B0604030504040204" pitchFamily="34" charset="0"/>
              </a:rPr>
              <a:t>Ils font partie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intégrante du système de santé </a:t>
            </a:r>
            <a:r>
              <a:rPr lang="fr-FR" sz="3600" dirty="0">
                <a:latin typeface="Tahoma" panose="020B0604030504040204" pitchFamily="34" charset="0"/>
                <a:ea typeface="Tahoma" panose="020B0604030504040204" pitchFamily="34" charset="0"/>
                <a:cs typeface="Tahoma" panose="020B0604030504040204" pitchFamily="34" charset="0"/>
              </a:rPr>
              <a:t>dont ils sont la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cheville ouvrière </a:t>
            </a:r>
            <a:r>
              <a:rPr lang="fr-FR" sz="3600" dirty="0">
                <a:latin typeface="Tahoma" panose="020B0604030504040204" pitchFamily="34" charset="0"/>
                <a:ea typeface="Tahoma" panose="020B0604030504040204" pitchFamily="34" charset="0"/>
                <a:cs typeface="Tahoma" panose="020B0604030504040204" pitchFamily="34" charset="0"/>
              </a:rPr>
              <a:t>ainsi que du développement économique et social de la communauté ».</a:t>
            </a:r>
          </a:p>
        </p:txBody>
      </p:sp>
      <p:sp>
        <p:nvSpPr>
          <p:cNvPr id="4" name="Espace réservé de la date 3"/>
          <p:cNvSpPr>
            <a:spLocks noGrp="1"/>
          </p:cNvSpPr>
          <p:nvPr>
            <p:ph type="dt" sz="half" idx="10"/>
          </p:nvPr>
        </p:nvSpPr>
        <p:spPr/>
        <p:txBody>
          <a:bodyPr/>
          <a:lstStyle/>
          <a:p>
            <a:fld id="{1875BFA4-140E-4110-B4EC-CBF352F87125}"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24</a:t>
            </a:fld>
            <a:endParaRPr lang="fr-FR"/>
          </a:p>
        </p:txBody>
      </p:sp>
    </p:spTree>
    <p:extLst>
      <p:ext uri="{BB962C8B-B14F-4D97-AF65-F5344CB8AC3E}">
        <p14:creationId xmlns:p14="http://schemas.microsoft.com/office/powerpoint/2010/main" val="31269919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220706"/>
            <a:ext cx="9404723" cy="625455"/>
          </a:xfrm>
        </p:spPr>
        <p:txBody>
          <a:bodyPr>
            <a:normAutofit/>
          </a:bodyPr>
          <a:lstStyle/>
          <a:p>
            <a:pPr algn="ctr"/>
            <a:r>
              <a:rPr lang="fr-FR" sz="3600" b="1" i="1" dirty="0">
                <a:latin typeface="Tahoma" panose="020B0604030504040204" pitchFamily="34" charset="0"/>
                <a:ea typeface="Tahoma" panose="020B0604030504040204" pitchFamily="34" charset="0"/>
                <a:cs typeface="Tahoma" panose="020B0604030504040204" pitchFamily="34" charset="0"/>
              </a:rPr>
              <a:t>Politique de santé </a:t>
            </a:r>
            <a:r>
              <a:rPr lang="fr-FR" sz="3600" b="1" i="1" dirty="0" smtClean="0">
                <a:latin typeface="Tahoma" panose="020B0604030504040204" pitchFamily="34" charset="0"/>
                <a:ea typeface="Tahoma" panose="020B0604030504040204" pitchFamily="34" charset="0"/>
                <a:cs typeface="Tahoma" panose="020B0604030504040204" pitchFamily="34" charset="0"/>
              </a:rPr>
              <a:t>publique</a:t>
            </a:r>
            <a:endParaRPr lang="fr-FR" sz="3600" dirty="0">
              <a:latin typeface="Tahoma" panose="020B0604030504040204" pitchFamily="34" charset="0"/>
              <a:ea typeface="Tahoma" panose="020B0604030504040204" pitchFamily="34" charset="0"/>
              <a:cs typeface="Tahoma" panose="020B0604030504040204" pitchFamily="34" charset="0"/>
            </a:endParaRPr>
          </a:p>
        </p:txBody>
      </p:sp>
      <p:sp>
        <p:nvSpPr>
          <p:cNvPr id="3" name="Espace réservé du contenu 2"/>
          <p:cNvSpPr>
            <a:spLocks noGrp="1"/>
          </p:cNvSpPr>
          <p:nvPr>
            <p:ph idx="1"/>
          </p:nvPr>
        </p:nvSpPr>
        <p:spPr>
          <a:xfrm>
            <a:off x="473529" y="1255499"/>
            <a:ext cx="11591466" cy="5100851"/>
          </a:xfrm>
        </p:spPr>
        <p:txBody>
          <a:bodyPr>
            <a:normAutofit/>
          </a:bodyPr>
          <a:lstStyle/>
          <a:p>
            <a:pPr marL="0" indent="0">
              <a:lnSpc>
                <a:spcPct val="200000"/>
              </a:lnSpc>
              <a:buNone/>
            </a:pPr>
            <a:endParaRPr lang="fr-FR" sz="3200" dirty="0" smtClean="0">
              <a:latin typeface="Tahoma" panose="020B0604030504040204" pitchFamily="34" charset="0"/>
              <a:ea typeface="Tahoma" panose="020B0604030504040204" pitchFamily="34" charset="0"/>
              <a:cs typeface="Tahoma" panose="020B0604030504040204" pitchFamily="34" charset="0"/>
            </a:endParaRPr>
          </a:p>
          <a:p>
            <a:pPr marL="0" indent="0">
              <a:lnSpc>
                <a:spcPct val="200000"/>
              </a:lnSpc>
              <a:buNone/>
            </a:pPr>
            <a:r>
              <a:rPr lang="fr-FR" sz="3200" dirty="0" smtClean="0">
                <a:latin typeface="Tahoma" panose="020B0604030504040204" pitchFamily="34" charset="0"/>
                <a:ea typeface="Tahoma" panose="020B0604030504040204" pitchFamily="34" charset="0"/>
                <a:cs typeface="Tahoma" panose="020B0604030504040204" pitchFamily="34" charset="0"/>
              </a:rPr>
              <a:t>       orientations</a:t>
            </a:r>
            <a:r>
              <a:rPr lang="fr-FR" sz="3200" dirty="0">
                <a:latin typeface="Tahoma" panose="020B0604030504040204" pitchFamily="34" charset="0"/>
                <a:ea typeface="Tahoma" panose="020B0604030504040204" pitchFamily="34" charset="0"/>
                <a:cs typeface="Tahoma" panose="020B0604030504040204" pitchFamily="34" charset="0"/>
              </a:rPr>
              <a:t>, </a:t>
            </a:r>
          </a:p>
          <a:p>
            <a:pPr marL="0" indent="0">
              <a:lnSpc>
                <a:spcPct val="200000"/>
              </a:lnSpc>
              <a:buNone/>
            </a:pPr>
            <a:r>
              <a:rPr lang="fr-FR" sz="3200" dirty="0" smtClean="0">
                <a:latin typeface="Tahoma" panose="020B0604030504040204" pitchFamily="34" charset="0"/>
                <a:ea typeface="Tahoma" panose="020B0604030504040204" pitchFamily="34" charset="0"/>
                <a:cs typeface="Tahoma" panose="020B0604030504040204" pitchFamily="34" charset="0"/>
              </a:rPr>
              <a:t>      choix </a:t>
            </a:r>
            <a:r>
              <a:rPr lang="fr-FR" sz="3200" dirty="0">
                <a:latin typeface="Tahoma" panose="020B0604030504040204" pitchFamily="34" charset="0"/>
                <a:ea typeface="Tahoma" panose="020B0604030504040204" pitchFamily="34" charset="0"/>
                <a:cs typeface="Tahoma" panose="020B0604030504040204" pitchFamily="34" charset="0"/>
              </a:rPr>
              <a:t>stratégiques </a:t>
            </a:r>
            <a:r>
              <a:rPr lang="fr-FR" sz="3200" dirty="0" smtClean="0">
                <a:latin typeface="Tahoma" panose="020B0604030504040204" pitchFamily="34" charset="0"/>
                <a:ea typeface="Tahoma" panose="020B0604030504040204" pitchFamily="34" charset="0"/>
                <a:cs typeface="Tahoma" panose="020B0604030504040204" pitchFamily="34" charset="0"/>
              </a:rPr>
              <a:t>           </a:t>
            </a:r>
          </a:p>
          <a:p>
            <a:pPr marL="0" indent="0">
              <a:lnSpc>
                <a:spcPct val="200000"/>
              </a:lnSpc>
              <a:buNone/>
            </a:pPr>
            <a:r>
              <a:rPr lang="fr-FR" sz="3200" dirty="0" smtClean="0">
                <a:latin typeface="Tahoma" panose="020B0604030504040204" pitchFamily="34" charset="0"/>
                <a:ea typeface="Tahoma" panose="020B0604030504040204" pitchFamily="34" charset="0"/>
                <a:cs typeface="Tahoma" panose="020B0604030504040204" pitchFamily="34" charset="0"/>
              </a:rPr>
              <a:t>      décisions prises</a:t>
            </a:r>
          </a:p>
        </p:txBody>
      </p:sp>
      <p:sp>
        <p:nvSpPr>
          <p:cNvPr id="4" name="Espace réservé de la date 3"/>
          <p:cNvSpPr>
            <a:spLocks noGrp="1"/>
          </p:cNvSpPr>
          <p:nvPr>
            <p:ph type="dt" sz="half" idx="10"/>
          </p:nvPr>
        </p:nvSpPr>
        <p:spPr/>
        <p:txBody>
          <a:bodyPr/>
          <a:lstStyle/>
          <a:p>
            <a:fld id="{1CC9865C-09F6-4CC8-9247-D6CAD38EFE7C}"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25</a:t>
            </a:fld>
            <a:endParaRPr lang="fr-FR"/>
          </a:p>
        </p:txBody>
      </p:sp>
      <p:sp>
        <p:nvSpPr>
          <p:cNvPr id="8" name="Accolade fermante 7"/>
          <p:cNvSpPr/>
          <p:nvPr/>
        </p:nvSpPr>
        <p:spPr>
          <a:xfrm>
            <a:off x="4410531" y="2449285"/>
            <a:ext cx="751114" cy="2955472"/>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Rectangle 8"/>
          <p:cNvSpPr/>
          <p:nvPr/>
        </p:nvSpPr>
        <p:spPr>
          <a:xfrm>
            <a:off x="5470070" y="3233056"/>
            <a:ext cx="1992087" cy="1240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t> </a:t>
            </a:r>
          </a:p>
          <a:p>
            <a:pPr algn="ctr"/>
            <a:r>
              <a:rPr lang="fr-FR" sz="2400" b="1" dirty="0" smtClean="0">
                <a:latin typeface="Tahoma" panose="020B0604030504040204" pitchFamily="34" charset="0"/>
                <a:ea typeface="Tahoma" panose="020B0604030504040204" pitchFamily="34" charset="0"/>
                <a:cs typeface="Tahoma" panose="020B0604030504040204" pitchFamily="34" charset="0"/>
              </a:rPr>
              <a:t>Pouvoirs </a:t>
            </a:r>
            <a:r>
              <a:rPr lang="fr-FR" sz="2400" b="1" dirty="0">
                <a:latin typeface="Tahoma" panose="020B0604030504040204" pitchFamily="34" charset="0"/>
                <a:ea typeface="Tahoma" panose="020B0604030504040204" pitchFamily="34" charset="0"/>
                <a:cs typeface="Tahoma" panose="020B0604030504040204" pitchFamily="34" charset="0"/>
              </a:rPr>
              <a:t>d’un </a:t>
            </a:r>
            <a:r>
              <a:rPr lang="fr-FR" sz="2400" b="1" dirty="0" smtClean="0">
                <a:latin typeface="Tahoma" panose="020B0604030504040204" pitchFamily="34" charset="0"/>
                <a:ea typeface="Tahoma" panose="020B0604030504040204" pitchFamily="34" charset="0"/>
                <a:cs typeface="Tahoma" panose="020B0604030504040204" pitchFamily="34" charset="0"/>
              </a:rPr>
              <a:t>pays</a:t>
            </a:r>
            <a:endParaRPr lang="fr-FR" sz="2400" b="1" dirty="0">
              <a:latin typeface="Tahoma" panose="020B0604030504040204" pitchFamily="34" charset="0"/>
              <a:ea typeface="Tahoma" panose="020B0604030504040204" pitchFamily="34" charset="0"/>
              <a:cs typeface="Tahoma" panose="020B0604030504040204" pitchFamily="34" charset="0"/>
            </a:endParaRPr>
          </a:p>
          <a:p>
            <a:r>
              <a:rPr lang="fr-FR" b="1" i="1" dirty="0"/>
              <a:t> </a:t>
            </a:r>
            <a:endParaRPr lang="fr-FR" dirty="0"/>
          </a:p>
        </p:txBody>
      </p:sp>
      <p:sp>
        <p:nvSpPr>
          <p:cNvPr id="10" name="ZoneTexte 9"/>
          <p:cNvSpPr txBox="1"/>
          <p:nvPr/>
        </p:nvSpPr>
        <p:spPr>
          <a:xfrm>
            <a:off x="8034710" y="3113593"/>
            <a:ext cx="4030285" cy="1846659"/>
          </a:xfrm>
          <a:prstGeom prst="rect">
            <a:avLst/>
          </a:prstGeom>
          <a:noFill/>
        </p:spPr>
        <p:txBody>
          <a:bodyPr wrap="square" rtlCol="0">
            <a:spAutoFit/>
          </a:bodyPr>
          <a:lstStyle/>
          <a:p>
            <a:pPr>
              <a:lnSpc>
                <a:spcPct val="200000"/>
              </a:lnSpc>
              <a:buFont typeface="Wingdings" panose="05000000000000000000" pitchFamily="2" charset="2"/>
              <a:buChar char="ü"/>
            </a:pPr>
            <a:r>
              <a:rPr lang="fr-FR" sz="2400" dirty="0" smtClean="0">
                <a:latin typeface="Tahoma" panose="020B0604030504040204" pitchFamily="34" charset="0"/>
                <a:ea typeface="Tahoma" panose="020B0604030504040204" pitchFamily="34" charset="0"/>
                <a:cs typeface="Tahoma" panose="020B0604030504040204" pitchFamily="34" charset="0"/>
              </a:rPr>
              <a:t> Maintenir </a:t>
            </a:r>
            <a:r>
              <a:rPr lang="fr-FR" sz="2400" dirty="0">
                <a:latin typeface="Tahoma" panose="020B0604030504040204" pitchFamily="34" charset="0"/>
                <a:ea typeface="Tahoma" panose="020B0604030504040204" pitchFamily="34" charset="0"/>
                <a:cs typeface="Tahoma" panose="020B0604030504040204" pitchFamily="34" charset="0"/>
              </a:rPr>
              <a:t>l’état de </a:t>
            </a:r>
            <a:r>
              <a:rPr lang="fr-FR" sz="2400" dirty="0" smtClean="0">
                <a:latin typeface="Tahoma" panose="020B0604030504040204" pitchFamily="34" charset="0"/>
                <a:ea typeface="Tahoma" panose="020B0604030504040204" pitchFamily="34" charset="0"/>
                <a:cs typeface="Tahoma" panose="020B0604030504040204" pitchFamily="34" charset="0"/>
              </a:rPr>
              <a:t>santé</a:t>
            </a:r>
            <a:endParaRPr lang="fr-FR" sz="2400" dirty="0">
              <a:latin typeface="Tahoma" panose="020B0604030504040204" pitchFamily="34" charset="0"/>
              <a:ea typeface="Tahoma" panose="020B0604030504040204" pitchFamily="34" charset="0"/>
              <a:cs typeface="Tahoma" panose="020B0604030504040204" pitchFamily="34" charset="0"/>
            </a:endParaRPr>
          </a:p>
          <a:p>
            <a:pPr>
              <a:lnSpc>
                <a:spcPct val="200000"/>
              </a:lnSpc>
              <a:buFont typeface="Wingdings" panose="05000000000000000000" pitchFamily="2" charset="2"/>
              <a:buChar char="ü"/>
            </a:pPr>
            <a:r>
              <a:rPr lang="fr-FR" sz="2400" dirty="0" smtClean="0">
                <a:latin typeface="Tahoma" panose="020B0604030504040204" pitchFamily="34" charset="0"/>
                <a:ea typeface="Tahoma" panose="020B0604030504040204" pitchFamily="34" charset="0"/>
                <a:cs typeface="Tahoma" panose="020B0604030504040204" pitchFamily="34" charset="0"/>
              </a:rPr>
              <a:t> Améliorer </a:t>
            </a:r>
            <a:r>
              <a:rPr lang="fr-FR" sz="2400" dirty="0">
                <a:latin typeface="Tahoma" panose="020B0604030504040204" pitchFamily="34" charset="0"/>
                <a:ea typeface="Tahoma" panose="020B0604030504040204" pitchFamily="34" charset="0"/>
                <a:cs typeface="Tahoma" panose="020B0604030504040204" pitchFamily="34" charset="0"/>
              </a:rPr>
              <a:t>l’état de </a:t>
            </a:r>
            <a:r>
              <a:rPr lang="fr-FR" sz="2400" dirty="0" smtClean="0">
                <a:latin typeface="Tahoma" panose="020B0604030504040204" pitchFamily="34" charset="0"/>
                <a:ea typeface="Tahoma" panose="020B0604030504040204" pitchFamily="34" charset="0"/>
                <a:cs typeface="Tahoma" panose="020B0604030504040204" pitchFamily="34" charset="0"/>
              </a:rPr>
              <a:t>santé</a:t>
            </a:r>
            <a:endParaRPr lang="fr-FR" sz="2000" dirty="0"/>
          </a:p>
          <a:p>
            <a:r>
              <a:rPr lang="fr-FR" b="1" i="1" dirty="0"/>
              <a:t> </a:t>
            </a:r>
            <a:endParaRPr lang="fr-FR" dirty="0"/>
          </a:p>
        </p:txBody>
      </p:sp>
      <p:sp>
        <p:nvSpPr>
          <p:cNvPr id="11" name="Accolade ouvrante 10"/>
          <p:cNvSpPr/>
          <p:nvPr/>
        </p:nvSpPr>
        <p:spPr>
          <a:xfrm>
            <a:off x="7806110" y="3380014"/>
            <a:ext cx="457200" cy="1094014"/>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2" name="ZoneTexte 11"/>
          <p:cNvSpPr txBox="1"/>
          <p:nvPr/>
        </p:nvSpPr>
        <p:spPr>
          <a:xfrm rot="16200000">
            <a:off x="-936508" y="3696190"/>
            <a:ext cx="3624942" cy="461665"/>
          </a:xfrm>
          <a:prstGeom prst="rect">
            <a:avLst/>
          </a:prstGeom>
          <a:noFill/>
        </p:spPr>
        <p:txBody>
          <a:bodyPr wrap="square" rtlCol="0">
            <a:spAutoFit/>
          </a:bodyPr>
          <a:lstStyle/>
          <a:p>
            <a:pPr algn="ctr"/>
            <a:r>
              <a:rPr lang="fr-FR" sz="2400" b="1" dirty="0" smtClean="0">
                <a:latin typeface="Tahoma" panose="020B0604030504040204" pitchFamily="34" charset="0"/>
                <a:ea typeface="Tahoma" panose="020B0604030504040204" pitchFamily="34" charset="0"/>
                <a:cs typeface="Tahoma" panose="020B0604030504040204" pitchFamily="34" charset="0"/>
              </a:rPr>
              <a:t>ENSEMBLES</a:t>
            </a:r>
            <a:r>
              <a:rPr lang="fr-FR" dirty="0" smtClean="0"/>
              <a:t> </a:t>
            </a:r>
            <a:endParaRPr lang="fr-FR" dirty="0"/>
          </a:p>
        </p:txBody>
      </p:sp>
    </p:spTree>
    <p:extLst>
      <p:ext uri="{BB962C8B-B14F-4D97-AF65-F5344CB8AC3E}">
        <p14:creationId xmlns:p14="http://schemas.microsoft.com/office/powerpoint/2010/main" val="2094204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46430"/>
            <a:ext cx="7772400" cy="862784"/>
          </a:xfrm>
        </p:spPr>
        <p:txBody>
          <a:bodyPr/>
          <a:lstStyle/>
          <a:p>
            <a:r>
              <a:rPr lang="fr-FR" b="1" dirty="0">
                <a:solidFill>
                  <a:srgbClr val="FF0000"/>
                </a:solidFill>
              </a:rPr>
              <a:t>S</a:t>
            </a:r>
            <a:r>
              <a:rPr lang="fr-FR" b="1" dirty="0" smtClean="0">
                <a:solidFill>
                  <a:srgbClr val="FF0000"/>
                </a:solidFill>
              </a:rPr>
              <a:t>tratégie </a:t>
            </a:r>
            <a:r>
              <a:rPr lang="fr-FR" b="1" dirty="0">
                <a:solidFill>
                  <a:srgbClr val="FF0000"/>
                </a:solidFill>
              </a:rPr>
              <a:t>de santé publique </a:t>
            </a:r>
            <a:endParaRPr lang="fr-FR" dirty="0">
              <a:solidFill>
                <a:srgbClr val="FF0000"/>
              </a:solidFill>
            </a:endParaRPr>
          </a:p>
        </p:txBody>
      </p:sp>
      <p:sp>
        <p:nvSpPr>
          <p:cNvPr id="3" name="Espace réservé du contenu 2"/>
          <p:cNvSpPr>
            <a:spLocks noGrp="1"/>
          </p:cNvSpPr>
          <p:nvPr>
            <p:ph idx="1"/>
          </p:nvPr>
        </p:nvSpPr>
        <p:spPr>
          <a:xfrm>
            <a:off x="295836" y="1342091"/>
            <a:ext cx="3993776" cy="2362754"/>
          </a:xfrm>
          <a:ln w="57150">
            <a:solidFill>
              <a:schemeClr val="tx1"/>
            </a:solidFill>
          </a:ln>
        </p:spPr>
        <p:txBody>
          <a:bodyPr>
            <a:noAutofit/>
          </a:bodyPr>
          <a:lstStyle/>
          <a:p>
            <a:pPr marL="0" indent="0" algn="ctr">
              <a:buNone/>
            </a:pPr>
            <a:r>
              <a:rPr lang="fr-FR" sz="3200" dirty="0"/>
              <a:t>E</a:t>
            </a:r>
            <a:r>
              <a:rPr lang="fr-FR" sz="3200" dirty="0" smtClean="0"/>
              <a:t>nsemble </a:t>
            </a:r>
            <a:r>
              <a:rPr lang="fr-FR" sz="3200" dirty="0"/>
              <a:t>de moyens mis en </a:t>
            </a:r>
            <a:r>
              <a:rPr lang="fr-FR" sz="3200" dirty="0" smtClean="0"/>
              <a:t>œuvre </a:t>
            </a:r>
            <a:r>
              <a:rPr lang="fr-FR" sz="3200" dirty="0"/>
              <a:t>pour répondre aux besoins sanitaires de la </a:t>
            </a:r>
            <a:r>
              <a:rPr lang="fr-FR" sz="3200" dirty="0" smtClean="0"/>
              <a:t>population</a:t>
            </a:r>
            <a:endParaRPr lang="fr-FR" sz="3200" dirty="0"/>
          </a:p>
        </p:txBody>
      </p:sp>
      <p:sp>
        <p:nvSpPr>
          <p:cNvPr id="4" name="Espace réservé de la date 3"/>
          <p:cNvSpPr>
            <a:spLocks noGrp="1"/>
          </p:cNvSpPr>
          <p:nvPr>
            <p:ph type="dt" sz="half" idx="10"/>
          </p:nvPr>
        </p:nvSpPr>
        <p:spPr/>
        <p:txBody>
          <a:bodyPr/>
          <a:lstStyle/>
          <a:p>
            <a:fld id="{8E1B50DE-E735-47EB-9523-A20E7E8F8F2C}"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26</a:t>
            </a:fld>
            <a:endParaRPr lang="fr-FR"/>
          </a:p>
        </p:txBody>
      </p:sp>
      <p:sp>
        <p:nvSpPr>
          <p:cNvPr id="7" name="ZoneTexte 6"/>
          <p:cNvSpPr txBox="1"/>
          <p:nvPr/>
        </p:nvSpPr>
        <p:spPr>
          <a:xfrm>
            <a:off x="5087471" y="2653134"/>
            <a:ext cx="6266329" cy="1415772"/>
          </a:xfrm>
          <a:prstGeom prst="rect">
            <a:avLst/>
          </a:prstGeom>
          <a:noFill/>
        </p:spPr>
        <p:txBody>
          <a:bodyPr wrap="square" rtlCol="0">
            <a:spAutoFit/>
          </a:bodyPr>
          <a:lstStyle/>
          <a:p>
            <a:r>
              <a:rPr lang="fr-FR" sz="2400" b="1" dirty="0">
                <a:solidFill>
                  <a:srgbClr val="FFC000"/>
                </a:solidFill>
                <a:latin typeface="Tahoma" panose="020B0604030504040204" pitchFamily="34" charset="0"/>
                <a:ea typeface="Tahoma" panose="020B0604030504040204" pitchFamily="34" charset="0"/>
                <a:cs typeface="Tahoma" panose="020B0604030504040204" pitchFamily="34" charset="0"/>
              </a:rPr>
              <a:t>Besoin </a:t>
            </a:r>
            <a:r>
              <a:rPr lang="fr-FR" sz="2400" b="1" dirty="0" smtClean="0">
                <a:solidFill>
                  <a:srgbClr val="FFC000"/>
                </a:solidFill>
                <a:latin typeface="Tahoma" panose="020B0604030504040204" pitchFamily="34" charset="0"/>
                <a:ea typeface="Tahoma" panose="020B0604030504040204" pitchFamily="34" charset="0"/>
                <a:cs typeface="Tahoma" panose="020B0604030504040204" pitchFamily="34" charset="0"/>
              </a:rPr>
              <a:t>SANITAIRE: </a:t>
            </a:r>
          </a:p>
          <a:p>
            <a:r>
              <a:rPr lang="fr-FR" sz="2400" dirty="0">
                <a:latin typeface="Tahoma" panose="020B0604030504040204" pitchFamily="34" charset="0"/>
                <a:ea typeface="Tahoma" panose="020B0604030504040204" pitchFamily="34" charset="0"/>
                <a:cs typeface="Tahoma" panose="020B0604030504040204" pitchFamily="34" charset="0"/>
              </a:rPr>
              <a:t>Réduire le tétanos </a:t>
            </a:r>
            <a:r>
              <a:rPr lang="fr-FR" sz="2400" dirty="0" smtClean="0">
                <a:latin typeface="Tahoma" panose="020B0604030504040204" pitchFamily="34" charset="0"/>
                <a:ea typeface="Tahoma" panose="020B0604030504040204" pitchFamily="34" charset="0"/>
                <a:cs typeface="Tahoma" panose="020B0604030504040204" pitchFamily="34" charset="0"/>
              </a:rPr>
              <a:t>néonatal de </a:t>
            </a:r>
            <a:r>
              <a:rPr lang="fr-FR" sz="2000" dirty="0" smtClean="0">
                <a:latin typeface="Tahoma" panose="020B0604030504040204" pitchFamily="34" charset="0"/>
                <a:ea typeface="Tahoma" panose="020B0604030504040204" pitchFamily="34" charset="0"/>
                <a:cs typeface="Tahoma" panose="020B0604030504040204" pitchFamily="34" charset="0"/>
              </a:rPr>
              <a:t>1cas/1000hbts </a:t>
            </a:r>
            <a:r>
              <a:rPr lang="fr-FR" sz="2000" dirty="0">
                <a:latin typeface="Tahoma" panose="020B0604030504040204" pitchFamily="34" charset="0"/>
                <a:ea typeface="Tahoma" panose="020B0604030504040204" pitchFamily="34" charset="0"/>
                <a:cs typeface="Tahoma" panose="020B0604030504040204" pitchFamily="34" charset="0"/>
              </a:rPr>
              <a:t>/ district </a:t>
            </a:r>
            <a:endParaRPr lang="fr-FR" b="1" dirty="0">
              <a:solidFill>
                <a:srgbClr val="FFC000"/>
              </a:solidFill>
              <a:latin typeface="Tahoma" panose="020B0604030504040204" pitchFamily="34" charset="0"/>
              <a:ea typeface="Tahoma" panose="020B0604030504040204" pitchFamily="34" charset="0"/>
              <a:cs typeface="Tahoma" panose="020B0604030504040204" pitchFamily="34" charset="0"/>
            </a:endParaRPr>
          </a:p>
          <a:p>
            <a:endParaRPr lang="fr-FR" dirty="0"/>
          </a:p>
        </p:txBody>
      </p:sp>
      <p:sp>
        <p:nvSpPr>
          <p:cNvPr id="12" name="ZoneTexte 11"/>
          <p:cNvSpPr txBox="1"/>
          <p:nvPr/>
        </p:nvSpPr>
        <p:spPr>
          <a:xfrm>
            <a:off x="4280647" y="4215834"/>
            <a:ext cx="7745505" cy="1846659"/>
          </a:xfrm>
          <a:prstGeom prst="rect">
            <a:avLst/>
          </a:prstGeom>
          <a:noFill/>
        </p:spPr>
        <p:txBody>
          <a:bodyPr wrap="square" rtlCol="0">
            <a:spAutoFit/>
          </a:bodyPr>
          <a:lstStyle/>
          <a:p>
            <a:r>
              <a:rPr lang="fr-FR" sz="2400" b="1" dirty="0">
                <a:solidFill>
                  <a:srgbClr val="FF0000"/>
                </a:solidFill>
                <a:latin typeface="Tahoma" panose="020B0604030504040204" pitchFamily="34" charset="0"/>
                <a:ea typeface="Tahoma" panose="020B0604030504040204" pitchFamily="34" charset="0"/>
                <a:cs typeface="Tahoma" panose="020B0604030504040204" pitchFamily="34" charset="0"/>
              </a:rPr>
              <a:t>STRATEGIES</a:t>
            </a:r>
            <a:r>
              <a:rPr lang="fr-FR" sz="2400" dirty="0"/>
              <a:t> </a:t>
            </a:r>
          </a:p>
          <a:p>
            <a:pPr marL="285750" indent="-285750">
              <a:buFont typeface="Wingdings" panose="05000000000000000000" pitchFamily="2" charset="2"/>
              <a:buChar char="v"/>
            </a:pPr>
            <a:r>
              <a:rPr lang="fr-FR" sz="2400" dirty="0">
                <a:latin typeface="Tahoma" panose="020B0604030504040204" pitchFamily="34" charset="0"/>
                <a:ea typeface="Tahoma" panose="020B0604030504040204" pitchFamily="34" charset="0"/>
                <a:cs typeface="Tahoma" panose="020B0604030504040204" pitchFamily="34" charset="0"/>
              </a:rPr>
              <a:t>Vaccination (routine et campagne) contre le tétanos,</a:t>
            </a:r>
          </a:p>
          <a:p>
            <a:pPr marL="285750" indent="-285750">
              <a:buFont typeface="Wingdings" panose="05000000000000000000" pitchFamily="2" charset="2"/>
              <a:buChar char="v"/>
            </a:pPr>
            <a:r>
              <a:rPr lang="fr-FR" sz="2400" dirty="0">
                <a:latin typeface="Tahoma" panose="020B0604030504040204" pitchFamily="34" charset="0"/>
                <a:ea typeface="Tahoma" panose="020B0604030504040204" pitchFamily="34" charset="0"/>
                <a:cs typeface="Tahoma" panose="020B0604030504040204" pitchFamily="34" charset="0"/>
              </a:rPr>
              <a:t>Promotion  des accouchements assistés,</a:t>
            </a:r>
          </a:p>
          <a:p>
            <a:pPr marL="285750" indent="-285750">
              <a:buFont typeface="Wingdings" panose="05000000000000000000" pitchFamily="2" charset="2"/>
              <a:buChar char="v"/>
            </a:pPr>
            <a:r>
              <a:rPr lang="fr-FR" sz="2400" dirty="0">
                <a:latin typeface="Tahoma" panose="020B0604030504040204" pitchFamily="34" charset="0"/>
                <a:ea typeface="Tahoma" panose="020B0604030504040204" pitchFamily="34" charset="0"/>
                <a:cs typeface="Tahoma" panose="020B0604030504040204" pitchFamily="34" charset="0"/>
              </a:rPr>
              <a:t>Surveillance du tétanos néo-natal</a:t>
            </a:r>
          </a:p>
          <a:p>
            <a:endParaRPr lang="fr-FR" dirty="0"/>
          </a:p>
        </p:txBody>
      </p:sp>
      <p:sp>
        <p:nvSpPr>
          <p:cNvPr id="13" name="ZoneTexte 12"/>
          <p:cNvSpPr txBox="1"/>
          <p:nvPr/>
        </p:nvSpPr>
        <p:spPr>
          <a:xfrm>
            <a:off x="6750424" y="2124635"/>
            <a:ext cx="1402976" cy="461665"/>
          </a:xfrm>
          <a:prstGeom prst="rect">
            <a:avLst/>
          </a:prstGeom>
          <a:solidFill>
            <a:schemeClr val="accent4">
              <a:lumMod val="20000"/>
              <a:lumOff val="80000"/>
            </a:schemeClr>
          </a:solidFill>
        </p:spPr>
        <p:txBody>
          <a:bodyPr wrap="square" rtlCol="0">
            <a:spAutoFit/>
          </a:bodyPr>
          <a:lstStyle/>
          <a:p>
            <a:r>
              <a:rPr lang="fr-FR" sz="2400" b="1" dirty="0" smtClean="0"/>
              <a:t>EXEMPLE</a:t>
            </a:r>
            <a:endParaRPr lang="fr-FR" sz="2400" b="1" dirty="0"/>
          </a:p>
        </p:txBody>
      </p:sp>
    </p:spTree>
    <p:extLst>
      <p:ext uri="{BB962C8B-B14F-4D97-AF65-F5344CB8AC3E}">
        <p14:creationId xmlns:p14="http://schemas.microsoft.com/office/powerpoint/2010/main" val="63893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7" grpId="0"/>
      <p:bldP spid="12"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52467"/>
            <a:ext cx="9404723" cy="707342"/>
          </a:xfrm>
        </p:spPr>
        <p:txBody>
          <a:bodyPr>
            <a:normAutofit fontScale="90000"/>
          </a:bodyPr>
          <a:lstStyle/>
          <a:p>
            <a:pPr algn="ctr"/>
            <a:r>
              <a:rPr lang="fr-FR" sz="2800" b="1" i="1" dirty="0" smtClean="0"/>
              <a:t/>
            </a:r>
            <a:br>
              <a:rPr lang="fr-FR" sz="2800" b="1" i="1" dirty="0" smtClean="0"/>
            </a:br>
            <a:r>
              <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Système </a:t>
            </a:r>
            <a:r>
              <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rPr>
              <a:t>de santé</a:t>
            </a:r>
            <a:r>
              <a:rPr lang="fr-FR" sz="2800" dirty="0"/>
              <a:t/>
            </a:r>
            <a:br>
              <a:rPr lang="fr-FR" sz="2800" dirty="0"/>
            </a:br>
            <a:endParaRPr lang="fr-FR" dirty="0"/>
          </a:p>
        </p:txBody>
      </p:sp>
      <p:sp>
        <p:nvSpPr>
          <p:cNvPr id="3" name="Espace réservé du contenu 2"/>
          <p:cNvSpPr>
            <a:spLocks noGrp="1"/>
          </p:cNvSpPr>
          <p:nvPr>
            <p:ph idx="1"/>
          </p:nvPr>
        </p:nvSpPr>
        <p:spPr>
          <a:xfrm>
            <a:off x="4038601" y="1220405"/>
            <a:ext cx="7958960" cy="4628602"/>
          </a:xfrm>
        </p:spPr>
        <p:txBody>
          <a:bodyPr>
            <a:normAutofit fontScale="92500" lnSpcReduction="20000"/>
          </a:bodyPr>
          <a:lstStyle/>
          <a:p>
            <a:pPr marL="0" indent="0">
              <a:lnSpc>
                <a:spcPct val="200000"/>
              </a:lnSpc>
              <a:buNone/>
            </a:pPr>
            <a:r>
              <a:rPr lang="fr-FR" sz="3600" dirty="0">
                <a:latin typeface="Tahoma" panose="020B0604030504040204" pitchFamily="34" charset="0"/>
                <a:ea typeface="Tahoma" panose="020B0604030504040204" pitchFamily="34" charset="0"/>
                <a:cs typeface="Tahoma" panose="020B0604030504040204" pitchFamily="34" charset="0"/>
              </a:rPr>
              <a:t>E</a:t>
            </a:r>
            <a:r>
              <a:rPr lang="fr-FR" sz="3600" dirty="0" smtClean="0">
                <a:latin typeface="Tahoma" panose="020B0604030504040204" pitchFamily="34" charset="0"/>
                <a:ea typeface="Tahoma" panose="020B0604030504040204" pitchFamily="34" charset="0"/>
                <a:cs typeface="Tahoma" panose="020B0604030504040204" pitchFamily="34" charset="0"/>
              </a:rPr>
              <a:t>nsemble </a:t>
            </a:r>
            <a:r>
              <a:rPr lang="fr-FR" sz="3600" dirty="0">
                <a:latin typeface="Tahoma" panose="020B0604030504040204" pitchFamily="34" charset="0"/>
                <a:ea typeface="Tahoma" panose="020B0604030504040204" pitchFamily="34" charset="0"/>
                <a:cs typeface="Tahoma" panose="020B0604030504040204" pitchFamily="34" charset="0"/>
              </a:rPr>
              <a:t>de moyens </a:t>
            </a:r>
            <a:r>
              <a:rPr lang="fr-FR" sz="3600" dirty="0" smtClean="0">
                <a:solidFill>
                  <a:srgbClr val="FF0000"/>
                </a:solidFill>
                <a:latin typeface="Tahoma" panose="020B0604030504040204" pitchFamily="34" charset="0"/>
                <a:ea typeface="Tahoma" panose="020B0604030504040204" pitchFamily="34" charset="0"/>
                <a:cs typeface="Tahoma" panose="020B0604030504040204" pitchFamily="34" charset="0"/>
              </a:rPr>
              <a:t>stratégiques</a:t>
            </a:r>
            <a:r>
              <a:rPr lang="fr-FR" sz="3600" dirty="0">
                <a:latin typeface="Tahoma" panose="020B0604030504040204" pitchFamily="34" charset="0"/>
                <a:ea typeface="Tahoma" panose="020B0604030504040204" pitchFamily="34" charset="0"/>
                <a:cs typeface="Tahoma" panose="020B0604030504040204" pitchFamily="34" charset="0"/>
              </a:rPr>
              <a:t>,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organisationnels</a:t>
            </a:r>
            <a:r>
              <a:rPr lang="fr-FR" sz="3600" dirty="0">
                <a:latin typeface="Tahoma" panose="020B0604030504040204" pitchFamily="34" charset="0"/>
                <a:ea typeface="Tahoma" panose="020B0604030504040204" pitchFamily="34" charset="0"/>
                <a:cs typeface="Tahoma" panose="020B0604030504040204" pitchFamily="34" charset="0"/>
              </a:rPr>
              <a:t>,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infrastructurels</a:t>
            </a:r>
            <a:r>
              <a:rPr lang="fr-FR" sz="3600" dirty="0">
                <a:latin typeface="Tahoma" panose="020B0604030504040204" pitchFamily="34" charset="0"/>
                <a:ea typeface="Tahoma" panose="020B0604030504040204" pitchFamily="34" charset="0"/>
                <a:cs typeface="Tahoma" panose="020B0604030504040204" pitchFamily="34" charset="0"/>
              </a:rPr>
              <a:t>,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humains</a:t>
            </a:r>
            <a:r>
              <a:rPr lang="fr-FR" sz="3600" dirty="0">
                <a:latin typeface="Tahoma" panose="020B0604030504040204" pitchFamily="34" charset="0"/>
                <a:ea typeface="Tahoma" panose="020B0604030504040204" pitchFamily="34" charset="0"/>
                <a:cs typeface="Tahoma" panose="020B0604030504040204" pitchFamily="34" charset="0"/>
              </a:rPr>
              <a:t>,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matériels</a:t>
            </a:r>
            <a:r>
              <a:rPr lang="fr-FR" sz="3600" dirty="0">
                <a:latin typeface="Tahoma" panose="020B0604030504040204" pitchFamily="34" charset="0"/>
                <a:ea typeface="Tahoma" panose="020B0604030504040204" pitchFamily="34" charset="0"/>
                <a:cs typeface="Tahoma" panose="020B0604030504040204" pitchFamily="34" charset="0"/>
              </a:rPr>
              <a:t> et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financiers</a:t>
            </a:r>
            <a:r>
              <a:rPr lang="fr-FR" sz="3600" dirty="0">
                <a:latin typeface="Tahoma" panose="020B0604030504040204" pitchFamily="34" charset="0"/>
                <a:ea typeface="Tahoma" panose="020B0604030504040204" pitchFamily="34" charset="0"/>
                <a:cs typeface="Tahoma" panose="020B0604030504040204" pitchFamily="34" charset="0"/>
              </a:rPr>
              <a:t> mis en place par un Etat pour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satisfaire</a:t>
            </a:r>
            <a:r>
              <a:rPr lang="fr-FR" sz="3600" dirty="0">
                <a:latin typeface="Tahoma" panose="020B0604030504040204" pitchFamily="34" charset="0"/>
                <a:ea typeface="Tahoma" panose="020B0604030504040204" pitchFamily="34" charset="0"/>
                <a:cs typeface="Tahoma" panose="020B0604030504040204" pitchFamily="34" charset="0"/>
              </a:rPr>
              <a:t> les </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besoins</a:t>
            </a:r>
            <a:r>
              <a:rPr lang="fr-FR" sz="3600" dirty="0">
                <a:latin typeface="Tahoma" panose="020B0604030504040204" pitchFamily="34" charset="0"/>
                <a:ea typeface="Tahoma" panose="020B0604030504040204" pitchFamily="34" charset="0"/>
                <a:cs typeface="Tahoma" panose="020B0604030504040204" pitchFamily="34" charset="0"/>
              </a:rPr>
              <a:t> de santé de la population.  </a:t>
            </a:r>
          </a:p>
          <a:p>
            <a:pPr>
              <a:lnSpc>
                <a:spcPct val="200000"/>
              </a:lnSpc>
            </a:pPr>
            <a:endParaRPr lang="fr-FR" dirty="0"/>
          </a:p>
        </p:txBody>
      </p:sp>
      <p:sp>
        <p:nvSpPr>
          <p:cNvPr id="4" name="Espace réservé de la date 3"/>
          <p:cNvSpPr>
            <a:spLocks noGrp="1"/>
          </p:cNvSpPr>
          <p:nvPr>
            <p:ph type="dt" sz="half" idx="10"/>
          </p:nvPr>
        </p:nvSpPr>
        <p:spPr/>
        <p:txBody>
          <a:bodyPr/>
          <a:lstStyle/>
          <a:p>
            <a:fld id="{7895D844-3769-448F-AA14-DF90622A3DFC}"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27</a:t>
            </a:fld>
            <a:endParaRPr lang="fr-FR"/>
          </a:p>
        </p:txBody>
      </p:sp>
      <p:pic>
        <p:nvPicPr>
          <p:cNvPr id="8" name="Image 7" descr="Résultat de recherche d'images pour &quot;Moyens organisationnels d'un systeme de sante&quot;&quo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186" y="2372952"/>
            <a:ext cx="3849414" cy="2470255"/>
          </a:xfrm>
          <a:prstGeom prst="rect">
            <a:avLst/>
          </a:prstGeom>
          <a:noFill/>
          <a:ln>
            <a:noFill/>
          </a:ln>
        </p:spPr>
      </p:pic>
    </p:spTree>
    <p:extLst>
      <p:ext uri="{BB962C8B-B14F-4D97-AF65-F5344CB8AC3E}">
        <p14:creationId xmlns:p14="http://schemas.microsoft.com/office/powerpoint/2010/main" val="27180189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567560"/>
            <a:ext cx="9404723" cy="772510"/>
          </a:xfrm>
        </p:spPr>
        <p:txBody>
          <a:bodyPr>
            <a:normAutofit fontScale="90000"/>
          </a:bodyPr>
          <a:lstStyle/>
          <a:p>
            <a:r>
              <a:rPr lang="fr-FR" sz="3200" b="1" i="1" dirty="0" smtClean="0"/>
              <a:t/>
            </a:r>
            <a:br>
              <a:rPr lang="fr-FR" sz="3200" b="1" i="1" dirty="0" smtClean="0"/>
            </a:br>
            <a:r>
              <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Action </a:t>
            </a:r>
            <a:r>
              <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rPr>
              <a:t>de santé publique </a:t>
            </a:r>
            <a:r>
              <a:rPr lang="fr-FR" sz="3200" dirty="0"/>
              <a:t/>
            </a:r>
            <a:br>
              <a:rPr lang="fr-FR" sz="3200" dirty="0"/>
            </a:br>
            <a:endParaRPr lang="fr-FR" dirty="0"/>
          </a:p>
        </p:txBody>
      </p:sp>
      <p:sp>
        <p:nvSpPr>
          <p:cNvPr id="3" name="Espace réservé du contenu 2"/>
          <p:cNvSpPr>
            <a:spLocks noGrp="1"/>
          </p:cNvSpPr>
          <p:nvPr>
            <p:ph idx="1"/>
          </p:nvPr>
        </p:nvSpPr>
        <p:spPr>
          <a:xfrm>
            <a:off x="6195848" y="1611485"/>
            <a:ext cx="5344511" cy="3638432"/>
          </a:xfrm>
        </p:spPr>
        <p:txBody>
          <a:bodyPr>
            <a:normAutofit/>
          </a:bodyPr>
          <a:lstStyle/>
          <a:p>
            <a:pPr marL="0" indent="0">
              <a:lnSpc>
                <a:spcPct val="200000"/>
              </a:lnSpc>
              <a:buNone/>
            </a:pPr>
            <a:r>
              <a:rPr lang="fr-FR" sz="3200" dirty="0">
                <a:latin typeface="Tahoma" panose="020B0604030504040204" pitchFamily="34" charset="0"/>
                <a:ea typeface="Tahoma" panose="020B0604030504040204" pitchFamily="34" charset="0"/>
                <a:cs typeface="Tahoma" panose="020B0604030504040204" pitchFamily="34" charset="0"/>
              </a:rPr>
              <a:t>O</a:t>
            </a:r>
            <a:r>
              <a:rPr lang="fr-FR" sz="3200" dirty="0" smtClean="0">
                <a:latin typeface="Tahoma" panose="020B0604030504040204" pitchFamily="34" charset="0"/>
                <a:ea typeface="Tahoma" panose="020B0604030504040204" pitchFamily="34" charset="0"/>
                <a:cs typeface="Tahoma" panose="020B0604030504040204" pitchFamily="34" charset="0"/>
              </a:rPr>
              <a:t>pération </a:t>
            </a:r>
            <a:r>
              <a:rPr lang="fr-FR" sz="3200" dirty="0">
                <a:latin typeface="Tahoma" panose="020B0604030504040204" pitchFamily="34" charset="0"/>
                <a:ea typeface="Tahoma" panose="020B0604030504040204" pitchFamily="34" charset="0"/>
                <a:cs typeface="Tahoma" panose="020B0604030504040204" pitchFamily="34" charset="0"/>
              </a:rPr>
              <a:t>collective en vue de l’amélioration de la santé d’une </a:t>
            </a:r>
            <a:r>
              <a:rPr lang="fr-FR" sz="3200" dirty="0" smtClean="0">
                <a:latin typeface="Tahoma" panose="020B0604030504040204" pitchFamily="34" charset="0"/>
                <a:ea typeface="Tahoma" panose="020B0604030504040204" pitchFamily="34" charset="0"/>
                <a:cs typeface="Tahoma" panose="020B0604030504040204" pitchFamily="34" charset="0"/>
              </a:rPr>
              <a:t>population</a:t>
            </a:r>
            <a:endParaRPr lang="fr-FR" sz="3200"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e la date 3"/>
          <p:cNvSpPr>
            <a:spLocks noGrp="1"/>
          </p:cNvSpPr>
          <p:nvPr>
            <p:ph type="dt" sz="half" idx="10"/>
          </p:nvPr>
        </p:nvSpPr>
        <p:spPr/>
        <p:txBody>
          <a:bodyPr/>
          <a:lstStyle/>
          <a:p>
            <a:fld id="{F753FDF9-3FB2-4EF4-B19E-D7F0EC161790}"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28</a:t>
            </a:fld>
            <a:endParaRPr lang="fr-FR"/>
          </a:p>
        </p:txBody>
      </p:sp>
      <p:pic>
        <p:nvPicPr>
          <p:cNvPr id="8" name="Image 7" descr="Résultat de recherche d'images pour &quot;assainissement en eau potable&quot;&quot;"/>
          <p:cNvPicPr/>
          <p:nvPr/>
        </p:nvPicPr>
        <p:blipFill>
          <a:blip r:embed="rId3">
            <a:extLst>
              <a:ext uri="{28A0092B-C50C-407E-A947-70E740481C1C}">
                <a14:useLocalDpi xmlns:a14="http://schemas.microsoft.com/office/drawing/2010/main" val="0"/>
              </a:ext>
            </a:extLst>
          </a:blip>
          <a:srcRect/>
          <a:stretch>
            <a:fillRect/>
          </a:stretch>
        </p:blipFill>
        <p:spPr bwMode="auto">
          <a:xfrm>
            <a:off x="551793" y="1611483"/>
            <a:ext cx="5544207" cy="3638433"/>
          </a:xfrm>
          <a:prstGeom prst="rect">
            <a:avLst/>
          </a:prstGeom>
          <a:noFill/>
          <a:ln>
            <a:noFill/>
          </a:ln>
        </p:spPr>
      </p:pic>
    </p:spTree>
    <p:extLst>
      <p:ext uri="{BB962C8B-B14F-4D97-AF65-F5344CB8AC3E}">
        <p14:creationId xmlns:p14="http://schemas.microsoft.com/office/powerpoint/2010/main" val="1655012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130" y="179763"/>
            <a:ext cx="9404723" cy="720989"/>
          </a:xfrm>
        </p:spPr>
        <p:txBody>
          <a:bodyPr>
            <a:normAutofit fontScale="90000"/>
          </a:bodyPr>
          <a:lstStyle/>
          <a:p>
            <a:r>
              <a:rPr lang="fr-FR" sz="3200" b="1" dirty="0" smtClean="0">
                <a:latin typeface="Tahoma" panose="020B0604030504040204" pitchFamily="34" charset="0"/>
                <a:ea typeface="Tahoma" panose="020B0604030504040204" pitchFamily="34" charset="0"/>
                <a:cs typeface="Tahoma" panose="020B0604030504040204" pitchFamily="34" charset="0"/>
              </a:rPr>
              <a:t/>
            </a:r>
            <a:br>
              <a:rPr lang="fr-FR" sz="3200" b="1" dirty="0" smtClean="0">
                <a:latin typeface="Tahoma" panose="020B0604030504040204" pitchFamily="34" charset="0"/>
                <a:ea typeface="Tahoma" panose="020B0604030504040204" pitchFamily="34" charset="0"/>
                <a:cs typeface="Tahoma" panose="020B0604030504040204" pitchFamily="34" charset="0"/>
              </a:rPr>
            </a:br>
            <a:r>
              <a:rPr lang="fr-FR" sz="3200" b="1" dirty="0" smtClean="0">
                <a:latin typeface="Tahoma" panose="020B0604030504040204" pitchFamily="34" charset="0"/>
                <a:ea typeface="Tahoma" panose="020B0604030504040204" pitchFamily="34" charset="0"/>
                <a:cs typeface="Tahoma" panose="020B0604030504040204" pitchFamily="34" charset="0"/>
              </a:rPr>
              <a:t>Programme </a:t>
            </a:r>
            <a:r>
              <a:rPr lang="fr-FR" sz="3200" b="1" dirty="0">
                <a:latin typeface="Tahoma" panose="020B0604030504040204" pitchFamily="34" charset="0"/>
                <a:ea typeface="Tahoma" panose="020B0604030504040204" pitchFamily="34" charset="0"/>
                <a:cs typeface="Tahoma" panose="020B0604030504040204" pitchFamily="34" charset="0"/>
              </a:rPr>
              <a:t>de santé</a:t>
            </a:r>
            <a:r>
              <a:rPr lang="fr-FR" sz="3200" dirty="0">
                <a:latin typeface="Tahoma" panose="020B0604030504040204" pitchFamily="34" charset="0"/>
                <a:ea typeface="Tahoma" panose="020B0604030504040204" pitchFamily="34" charset="0"/>
                <a:cs typeface="Tahoma" panose="020B0604030504040204" pitchFamily="34" charset="0"/>
              </a:rPr>
              <a:t/>
            </a:r>
            <a:br>
              <a:rPr lang="fr-FR" sz="3200" dirty="0">
                <a:latin typeface="Tahoma" panose="020B0604030504040204" pitchFamily="34" charset="0"/>
                <a:ea typeface="Tahoma" panose="020B0604030504040204" pitchFamily="34" charset="0"/>
                <a:cs typeface="Tahoma" panose="020B0604030504040204" pitchFamily="34" charset="0"/>
              </a:rPr>
            </a:br>
            <a:endParaRPr lang="fr-FR" dirty="0">
              <a:latin typeface="Tahoma" panose="020B0604030504040204" pitchFamily="34" charset="0"/>
              <a:ea typeface="Tahoma" panose="020B0604030504040204" pitchFamily="34" charset="0"/>
              <a:cs typeface="Tahoma" panose="020B0604030504040204" pitchFamily="34" charset="0"/>
            </a:endParaRPr>
          </a:p>
        </p:txBody>
      </p:sp>
      <p:sp>
        <p:nvSpPr>
          <p:cNvPr id="3" name="Espace réservé du contenu 2"/>
          <p:cNvSpPr>
            <a:spLocks noGrp="1"/>
          </p:cNvSpPr>
          <p:nvPr>
            <p:ph idx="1"/>
          </p:nvPr>
        </p:nvSpPr>
        <p:spPr>
          <a:xfrm>
            <a:off x="7283669" y="1574849"/>
            <a:ext cx="4556233" cy="4195481"/>
          </a:xfrm>
        </p:spPr>
        <p:txBody>
          <a:bodyPr>
            <a:normAutofit/>
          </a:bodyPr>
          <a:lstStyle/>
          <a:p>
            <a:pPr marL="0" indent="0">
              <a:lnSpc>
                <a:spcPct val="200000"/>
              </a:lnSpc>
              <a:buNone/>
            </a:pPr>
            <a:r>
              <a:rPr lang="fr-FR" sz="3000" dirty="0">
                <a:latin typeface="Tahoma" panose="020B0604030504040204" pitchFamily="34" charset="0"/>
                <a:ea typeface="Tahoma" panose="020B0604030504040204" pitchFamily="34" charset="0"/>
                <a:cs typeface="Tahoma" panose="020B0604030504040204" pitchFamily="34" charset="0"/>
              </a:rPr>
              <a:t>E</a:t>
            </a:r>
            <a:r>
              <a:rPr lang="fr-FR" sz="3000" dirty="0" smtClean="0">
                <a:latin typeface="Tahoma" panose="020B0604030504040204" pitchFamily="34" charset="0"/>
                <a:ea typeface="Tahoma" panose="020B0604030504040204" pitchFamily="34" charset="0"/>
                <a:cs typeface="Tahoma" panose="020B0604030504040204" pitchFamily="34" charset="0"/>
              </a:rPr>
              <a:t>nsemble </a:t>
            </a:r>
            <a:r>
              <a:rPr lang="fr-FR" sz="3000" dirty="0">
                <a:latin typeface="Tahoma" panose="020B0604030504040204" pitchFamily="34" charset="0"/>
                <a:ea typeface="Tahoma" panose="020B0604030504040204" pitchFamily="34" charset="0"/>
                <a:cs typeface="Tahoma" panose="020B0604030504040204" pitchFamily="34" charset="0"/>
              </a:rPr>
              <a:t>coordonné d’actions pour atteindre un objectif </a:t>
            </a:r>
            <a:endParaRPr lang="fr-FR" sz="3000" dirty="0" smtClean="0">
              <a:latin typeface="Tahoma" panose="020B0604030504040204" pitchFamily="34" charset="0"/>
              <a:ea typeface="Tahoma" panose="020B0604030504040204" pitchFamily="34" charset="0"/>
              <a:cs typeface="Tahoma" panose="020B0604030504040204" pitchFamily="34" charset="0"/>
            </a:endParaRPr>
          </a:p>
          <a:p>
            <a:pPr marL="0" indent="0">
              <a:buNone/>
            </a:pPr>
            <a:endParaRPr lang="fr-FR" dirty="0"/>
          </a:p>
        </p:txBody>
      </p:sp>
      <p:sp>
        <p:nvSpPr>
          <p:cNvPr id="4" name="Espace réservé de la date 3"/>
          <p:cNvSpPr>
            <a:spLocks noGrp="1"/>
          </p:cNvSpPr>
          <p:nvPr>
            <p:ph type="dt" sz="half" idx="10"/>
          </p:nvPr>
        </p:nvSpPr>
        <p:spPr/>
        <p:txBody>
          <a:bodyPr/>
          <a:lstStyle/>
          <a:p>
            <a:fld id="{3F5C45A3-2593-4F58-A528-847C04B2F459}"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29</a:t>
            </a:fld>
            <a:endParaRPr lang="fr-FR"/>
          </a:p>
        </p:txBody>
      </p:sp>
      <p:pic>
        <p:nvPicPr>
          <p:cNvPr id="7" name="Image 6" descr="Résultat de recherche d'images pour &quot;programme de sante en cote d'ivoire&quot;&quot;"/>
          <p:cNvPicPr/>
          <p:nvPr/>
        </p:nvPicPr>
        <p:blipFill>
          <a:blip r:embed="rId2">
            <a:extLst>
              <a:ext uri="{28A0092B-C50C-407E-A947-70E740481C1C}">
                <a14:useLocalDpi xmlns:a14="http://schemas.microsoft.com/office/drawing/2010/main" val="0"/>
              </a:ext>
            </a:extLst>
          </a:blip>
          <a:srcRect/>
          <a:stretch>
            <a:fillRect/>
          </a:stretch>
        </p:blipFill>
        <p:spPr bwMode="auto">
          <a:xfrm>
            <a:off x="10373711" y="135444"/>
            <a:ext cx="1466192" cy="1044017"/>
          </a:xfrm>
          <a:prstGeom prst="rect">
            <a:avLst/>
          </a:prstGeom>
          <a:noFill/>
          <a:ln>
            <a:noFill/>
          </a:ln>
        </p:spPr>
      </p:pic>
      <p:pic>
        <p:nvPicPr>
          <p:cNvPr id="8" name="Image 7" descr="Résultat de recherche d'images pour &quot;programme de sante en cote d'ivoire&quot;&quot;"/>
          <p:cNvPicPr/>
          <p:nvPr/>
        </p:nvPicPr>
        <p:blipFill>
          <a:blip r:embed="rId3">
            <a:extLst>
              <a:ext uri="{28A0092B-C50C-407E-A947-70E740481C1C}">
                <a14:useLocalDpi xmlns:a14="http://schemas.microsoft.com/office/drawing/2010/main" val="0"/>
              </a:ext>
            </a:extLst>
          </a:blip>
          <a:srcRect/>
          <a:stretch>
            <a:fillRect/>
          </a:stretch>
        </p:blipFill>
        <p:spPr bwMode="auto">
          <a:xfrm rot="19119131">
            <a:off x="631190" y="1306566"/>
            <a:ext cx="1813676" cy="1436633"/>
          </a:xfrm>
          <a:prstGeom prst="rect">
            <a:avLst/>
          </a:prstGeom>
          <a:noFill/>
          <a:ln>
            <a:noFill/>
          </a:ln>
        </p:spPr>
      </p:pic>
      <p:pic>
        <p:nvPicPr>
          <p:cNvPr id="9" name="Image 8" descr="Résultat de recherche d'images pour &quot;programme de sante en cote d'ivoire&quot;&quot;"/>
          <p:cNvPicPr/>
          <p:nvPr/>
        </p:nvPicPr>
        <p:blipFill>
          <a:blip r:embed="rId4">
            <a:extLst>
              <a:ext uri="{28A0092B-C50C-407E-A947-70E740481C1C}">
                <a14:useLocalDpi xmlns:a14="http://schemas.microsoft.com/office/drawing/2010/main" val="0"/>
              </a:ext>
            </a:extLst>
          </a:blip>
          <a:srcRect/>
          <a:stretch>
            <a:fillRect/>
          </a:stretch>
        </p:blipFill>
        <p:spPr bwMode="auto">
          <a:xfrm rot="2070004">
            <a:off x="2543601" y="4778997"/>
            <a:ext cx="1803180" cy="1513946"/>
          </a:xfrm>
          <a:prstGeom prst="rect">
            <a:avLst/>
          </a:prstGeom>
          <a:noFill/>
          <a:ln>
            <a:noFill/>
          </a:ln>
        </p:spPr>
      </p:pic>
      <p:pic>
        <p:nvPicPr>
          <p:cNvPr id="10" name="Image 9" descr="Résultat de recherche d'images pour &quot;programme paludisme en cote d'ivoire&quot;&quot;"/>
          <p:cNvPicPr/>
          <p:nvPr/>
        </p:nvPicPr>
        <p:blipFill>
          <a:blip r:embed="rId5">
            <a:extLst>
              <a:ext uri="{28A0092B-C50C-407E-A947-70E740481C1C}">
                <a14:useLocalDpi xmlns:a14="http://schemas.microsoft.com/office/drawing/2010/main" val="0"/>
              </a:ext>
            </a:extLst>
          </a:blip>
          <a:srcRect/>
          <a:stretch>
            <a:fillRect/>
          </a:stretch>
        </p:blipFill>
        <p:spPr bwMode="auto">
          <a:xfrm rot="19874581">
            <a:off x="464131" y="3416933"/>
            <a:ext cx="1959655" cy="1540486"/>
          </a:xfrm>
          <a:prstGeom prst="rect">
            <a:avLst/>
          </a:prstGeom>
          <a:noFill/>
          <a:ln>
            <a:noFill/>
          </a:ln>
        </p:spPr>
      </p:pic>
      <p:pic>
        <p:nvPicPr>
          <p:cNvPr id="11" name="Image 10" descr="Résultat de recherche d'images pour &quot;programme tuberculose en cote d'ivoire&quot;&quot;"/>
          <p:cNvPicPr/>
          <p:nvPr/>
        </p:nvPicPr>
        <p:blipFill>
          <a:blip r:embed="rId6">
            <a:extLst>
              <a:ext uri="{28A0092B-C50C-407E-A947-70E740481C1C}">
                <a14:useLocalDpi xmlns:a14="http://schemas.microsoft.com/office/drawing/2010/main" val="0"/>
              </a:ext>
            </a:extLst>
          </a:blip>
          <a:srcRect/>
          <a:stretch>
            <a:fillRect/>
          </a:stretch>
        </p:blipFill>
        <p:spPr bwMode="auto">
          <a:xfrm rot="3842359">
            <a:off x="4855779" y="3751637"/>
            <a:ext cx="1932589" cy="1494884"/>
          </a:xfrm>
          <a:prstGeom prst="rect">
            <a:avLst/>
          </a:prstGeom>
          <a:noFill/>
          <a:ln>
            <a:noFill/>
          </a:ln>
        </p:spPr>
      </p:pic>
      <p:pic>
        <p:nvPicPr>
          <p:cNvPr id="12" name="Image 11" descr="Résultat de recherche d'images pour &quot;programme tuberculose en cote d'ivoire&quot;&quot;"/>
          <p:cNvPicPr/>
          <p:nvPr/>
        </p:nvPicPr>
        <p:blipFill>
          <a:blip r:embed="rId7">
            <a:extLst>
              <a:ext uri="{28A0092B-C50C-407E-A947-70E740481C1C}">
                <a14:useLocalDpi xmlns:a14="http://schemas.microsoft.com/office/drawing/2010/main" val="0"/>
              </a:ext>
            </a:extLst>
          </a:blip>
          <a:srcRect/>
          <a:stretch>
            <a:fillRect/>
          </a:stretch>
        </p:blipFill>
        <p:spPr bwMode="auto">
          <a:xfrm rot="1148396">
            <a:off x="4762780" y="1183216"/>
            <a:ext cx="2118585" cy="1417365"/>
          </a:xfrm>
          <a:prstGeom prst="rect">
            <a:avLst/>
          </a:prstGeom>
          <a:noFill/>
          <a:ln>
            <a:noFill/>
          </a:ln>
        </p:spPr>
      </p:pic>
      <p:pic>
        <p:nvPicPr>
          <p:cNvPr id="13" name="Image 12" descr="Résultat de recherche d'images pour &quot;programme lutte contre les hepatite en cote d'ivoire&quot;&quot;"/>
          <p:cNvPicPr/>
          <p:nvPr/>
        </p:nvPicPr>
        <p:blipFill>
          <a:blip r:embed="rId8">
            <a:extLst>
              <a:ext uri="{28A0092B-C50C-407E-A947-70E740481C1C}">
                <a14:useLocalDpi xmlns:a14="http://schemas.microsoft.com/office/drawing/2010/main" val="0"/>
              </a:ext>
            </a:extLst>
          </a:blip>
          <a:srcRect/>
          <a:stretch>
            <a:fillRect/>
          </a:stretch>
        </p:blipFill>
        <p:spPr bwMode="auto">
          <a:xfrm rot="20373753">
            <a:off x="2473204" y="2622299"/>
            <a:ext cx="2143125" cy="1701554"/>
          </a:xfrm>
          <a:prstGeom prst="rect">
            <a:avLst/>
          </a:prstGeom>
          <a:noFill/>
          <a:ln>
            <a:noFill/>
          </a:ln>
        </p:spPr>
      </p:pic>
    </p:spTree>
    <p:extLst>
      <p:ext uri="{BB962C8B-B14F-4D97-AF65-F5344CB8AC3E}">
        <p14:creationId xmlns:p14="http://schemas.microsoft.com/office/powerpoint/2010/main" val="403147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a:solidFill>
                  <a:srgbClr val="FF0000"/>
                </a:solidFill>
                <a:latin typeface="Tahoma" panose="020B0604030504040204" pitchFamily="34" charset="0"/>
                <a:ea typeface="Tahoma" panose="020B0604030504040204" pitchFamily="34" charset="0"/>
                <a:cs typeface="Tahoma" panose="020B0604030504040204" pitchFamily="34" charset="0"/>
              </a:rPr>
              <a:t>P</a:t>
            </a:r>
            <a:r>
              <a:rPr lang="fr-FR" b="1" dirty="0" smtClean="0">
                <a:solidFill>
                  <a:srgbClr val="FF0000"/>
                </a:solidFill>
                <a:latin typeface="Tahoma" panose="020B0604030504040204" pitchFamily="34" charset="0"/>
                <a:ea typeface="Tahoma" panose="020B0604030504040204" pitchFamily="34" charset="0"/>
                <a:cs typeface="Tahoma" panose="020B0604030504040204" pitchFamily="34" charset="0"/>
              </a:rPr>
              <a:t>romotion de la sante </a:t>
            </a:r>
            <a:endParaRPr lang="fr-FR"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Espace réservé du contenu 2"/>
          <p:cNvSpPr>
            <a:spLocks noGrp="1"/>
          </p:cNvSpPr>
          <p:nvPr>
            <p:ph idx="1"/>
          </p:nvPr>
        </p:nvSpPr>
        <p:spPr>
          <a:xfrm>
            <a:off x="315309" y="1392594"/>
            <a:ext cx="4351283" cy="5129230"/>
          </a:xfrm>
        </p:spPr>
        <p:txBody>
          <a:bodyPr>
            <a:normAutofit fontScale="92500"/>
          </a:bodyPr>
          <a:lstStyle/>
          <a:p>
            <a:pPr marL="0" indent="0" algn="just">
              <a:lnSpc>
                <a:spcPct val="150000"/>
              </a:lnSpc>
              <a:buNone/>
            </a:pPr>
            <a:r>
              <a:rPr lang="fr-FR" sz="3600" dirty="0" smtClean="0">
                <a:latin typeface="Tahoma" panose="020B0604030504040204" pitchFamily="34" charset="0"/>
                <a:ea typeface="Tahoma" panose="020B0604030504040204" pitchFamily="34" charset="0"/>
                <a:cs typeface="Tahoma" panose="020B0604030504040204" pitchFamily="34" charset="0"/>
              </a:rPr>
              <a:t>Processus </a:t>
            </a:r>
            <a:r>
              <a:rPr lang="fr-FR" sz="3600" dirty="0">
                <a:latin typeface="Tahoma" panose="020B0604030504040204" pitchFamily="34" charset="0"/>
                <a:ea typeface="Tahoma" panose="020B0604030504040204" pitchFamily="34" charset="0"/>
                <a:cs typeface="Tahoma" panose="020B0604030504040204" pitchFamily="34" charset="0"/>
              </a:rPr>
              <a:t>visant à </a:t>
            </a:r>
            <a:r>
              <a:rPr lang="fr-FR" sz="3600" dirty="0" smtClean="0">
                <a:latin typeface="Tahoma" panose="020B0604030504040204" pitchFamily="34" charset="0"/>
                <a:ea typeface="Tahoma" panose="020B0604030504040204" pitchFamily="34" charset="0"/>
                <a:cs typeface="Tahoma" panose="020B0604030504040204" pitchFamily="34" charset="0"/>
              </a:rPr>
              <a:t>améliorer la santé</a:t>
            </a:r>
            <a:r>
              <a:rPr lang="fr-FR" sz="3600" dirty="0">
                <a:latin typeface="Tahoma" panose="020B0604030504040204" pitchFamily="34" charset="0"/>
                <a:ea typeface="Tahoma" panose="020B0604030504040204" pitchFamily="34" charset="0"/>
                <a:cs typeface="Tahoma" panose="020B0604030504040204" pitchFamily="34" charset="0"/>
              </a:rPr>
              <a:t> </a:t>
            </a:r>
            <a:r>
              <a:rPr lang="fr-FR" sz="3600" dirty="0" smtClean="0">
                <a:latin typeface="Tahoma" panose="020B0604030504040204" pitchFamily="34" charset="0"/>
                <a:ea typeface="Tahoma" panose="020B0604030504040204" pitchFamily="34" charset="0"/>
                <a:cs typeface="Tahoma" panose="020B0604030504040204" pitchFamily="34" charset="0"/>
              </a:rPr>
              <a:t>en </a:t>
            </a:r>
            <a:r>
              <a:rPr lang="fr-FR" sz="3600" dirty="0">
                <a:latin typeface="Tahoma" panose="020B0604030504040204" pitchFamily="34" charset="0"/>
                <a:ea typeface="Tahoma" panose="020B0604030504040204" pitchFamily="34" charset="0"/>
                <a:cs typeface="Tahoma" panose="020B0604030504040204" pitchFamily="34" charset="0"/>
              </a:rPr>
              <a:t>d’agir sur les </a:t>
            </a:r>
            <a:r>
              <a:rPr lang="fr-FR" sz="3600" dirty="0" smtClean="0">
                <a:latin typeface="Tahoma" panose="020B0604030504040204" pitchFamily="34" charset="0"/>
                <a:ea typeface="Tahoma" panose="020B0604030504040204" pitchFamily="34" charset="0"/>
                <a:cs typeface="Tahoma" panose="020B0604030504040204" pitchFamily="34" charset="0"/>
              </a:rPr>
              <a:t> </a:t>
            </a:r>
            <a:r>
              <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rPr>
              <a:t>déterminants </a:t>
            </a:r>
            <a:r>
              <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de la </a:t>
            </a:r>
            <a:r>
              <a:rPr lang="fr-FR" sz="3600" b="1" dirty="0">
                <a:solidFill>
                  <a:srgbClr val="FF0000"/>
                </a:solidFill>
                <a:latin typeface="Tahoma" panose="020B0604030504040204" pitchFamily="34" charset="0"/>
                <a:ea typeface="Tahoma" panose="020B0604030504040204" pitchFamily="34" charset="0"/>
                <a:cs typeface="Tahoma" panose="020B0604030504040204" pitchFamily="34" charset="0"/>
              </a:rPr>
              <a:t>santé. </a:t>
            </a:r>
            <a:endParaRPr lang="fr-FR" sz="3600" b="1" dirty="0" smtClean="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fr-FR" sz="2200" dirty="0" smtClean="0">
                <a:hlinkClick r:id="rId3" action="ppaction://hlinkfile"/>
              </a:rPr>
              <a:t>1- DETERMINANT DE LA SANTE .mp4</a:t>
            </a:r>
            <a:endParaRPr lang="fr-FR" sz="2200" dirty="0" smtClean="0"/>
          </a:p>
          <a:p>
            <a:pPr marL="0" indent="0" algn="just">
              <a:buNone/>
            </a:pPr>
            <a:r>
              <a:rPr lang="fr-FR" sz="2200" dirty="0" smtClean="0">
                <a:hlinkClick r:id="rId4" action="ppaction://hlinkfile"/>
              </a:rPr>
              <a:t>2- La santé dans tous ses états - Les déterminants sociaux de la santé.mp4</a:t>
            </a:r>
            <a:endParaRPr lang="fr-FR" sz="2200" dirty="0" smtClean="0"/>
          </a:p>
          <a:p>
            <a:pPr marL="0" indent="0" algn="just">
              <a:buNone/>
            </a:pPr>
            <a:endParaRPr lang="fr-FR" sz="2200" dirty="0" smtClean="0"/>
          </a:p>
        </p:txBody>
      </p:sp>
      <p:sp>
        <p:nvSpPr>
          <p:cNvPr id="4" name="Espace réservé de la date 3"/>
          <p:cNvSpPr>
            <a:spLocks noGrp="1"/>
          </p:cNvSpPr>
          <p:nvPr>
            <p:ph type="dt" sz="half" idx="10"/>
          </p:nvPr>
        </p:nvSpPr>
        <p:spPr/>
        <p:txBody>
          <a:bodyPr/>
          <a:lstStyle/>
          <a:p>
            <a:fld id="{8784BA8A-CFBD-463C-A457-C7DCE79FA802}"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30</a:t>
            </a:fld>
            <a:endParaRPr lang="fr-FR"/>
          </a:p>
        </p:txBody>
      </p:sp>
      <p:pic>
        <p:nvPicPr>
          <p:cNvPr id="7" name="Image 6" descr="Résultat de recherche d'images pour &quot;promotion de la sante&quot;&quot;"/>
          <p:cNvPicPr/>
          <p:nvPr/>
        </p:nvPicPr>
        <p:blipFill>
          <a:blip r:embed="rId5">
            <a:extLst>
              <a:ext uri="{28A0092B-C50C-407E-A947-70E740481C1C}">
                <a14:useLocalDpi xmlns:a14="http://schemas.microsoft.com/office/drawing/2010/main" val="0"/>
              </a:ext>
            </a:extLst>
          </a:blip>
          <a:srcRect/>
          <a:stretch>
            <a:fillRect/>
          </a:stretch>
        </p:blipFill>
        <p:spPr bwMode="auto">
          <a:xfrm>
            <a:off x="4666592" y="1392594"/>
            <a:ext cx="7175939" cy="4745421"/>
          </a:xfrm>
          <a:prstGeom prst="rect">
            <a:avLst/>
          </a:prstGeom>
          <a:noFill/>
          <a:ln>
            <a:noFill/>
          </a:ln>
        </p:spPr>
      </p:pic>
    </p:spTree>
    <p:extLst>
      <p:ext uri="{BB962C8B-B14F-4D97-AF65-F5344CB8AC3E}">
        <p14:creationId xmlns:p14="http://schemas.microsoft.com/office/powerpoint/2010/main" val="37083531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B3E3104-C9BB-4BDF-85B7-48914B1FE860}" type="datetime1">
              <a:rPr lang="fr-FR" smtClean="0"/>
              <a:t>13/04/2021</a:t>
            </a:fld>
            <a:endParaRPr lang="fr-FR"/>
          </a:p>
        </p:txBody>
      </p:sp>
      <p:sp>
        <p:nvSpPr>
          <p:cNvPr id="7" name="Espace réservé du pied de page 6"/>
          <p:cNvSpPr>
            <a:spLocks noGrp="1"/>
          </p:cNvSpPr>
          <p:nvPr>
            <p:ph type="ftr" sz="quarter" idx="11"/>
          </p:nvPr>
        </p:nvSpPr>
        <p:spPr/>
        <p:txBody>
          <a:bodyPr/>
          <a:lstStyle/>
          <a:p>
            <a:r>
              <a:rPr lang="fr-FR" smtClean="0"/>
              <a:t>ABG 2021 Generalité sur la santé publique </a:t>
            </a:r>
            <a:endParaRPr lang="fr-FR"/>
          </a:p>
        </p:txBody>
      </p:sp>
      <p:sp>
        <p:nvSpPr>
          <p:cNvPr id="8" name="Espace réservé du numéro de diapositive 7"/>
          <p:cNvSpPr>
            <a:spLocks noGrp="1"/>
          </p:cNvSpPr>
          <p:nvPr>
            <p:ph type="sldNum" sz="quarter" idx="12"/>
          </p:nvPr>
        </p:nvSpPr>
        <p:spPr/>
        <p:txBody>
          <a:bodyPr/>
          <a:lstStyle/>
          <a:p>
            <a:fld id="{77CBF265-6CE1-4973-8034-ABD10FE83D6B}" type="slidenum">
              <a:rPr lang="fr-FR" smtClean="0"/>
              <a:t>31</a:t>
            </a:fld>
            <a:endParaRPr lang="fr-FR"/>
          </a:p>
        </p:txBody>
      </p:sp>
      <p:pic>
        <p:nvPicPr>
          <p:cNvPr id="9" name="Image 8" descr="Résultat de recherche d'images pour &quot;prevention&quot;&quot;"/>
          <p:cNvPicPr/>
          <p:nvPr/>
        </p:nvPicPr>
        <p:blipFill>
          <a:blip r:embed="rId3">
            <a:extLst>
              <a:ext uri="{28A0092B-C50C-407E-A947-70E740481C1C}">
                <a14:useLocalDpi xmlns:a14="http://schemas.microsoft.com/office/drawing/2010/main" val="0"/>
              </a:ext>
            </a:extLst>
          </a:blip>
          <a:srcRect/>
          <a:stretch>
            <a:fillRect/>
          </a:stretch>
        </p:blipFill>
        <p:spPr bwMode="auto">
          <a:xfrm>
            <a:off x="1907628" y="2286000"/>
            <a:ext cx="8371489" cy="4435475"/>
          </a:xfrm>
          <a:prstGeom prst="rect">
            <a:avLst/>
          </a:prstGeom>
          <a:noFill/>
          <a:ln>
            <a:noFill/>
          </a:ln>
        </p:spPr>
      </p:pic>
      <p:sp>
        <p:nvSpPr>
          <p:cNvPr id="10" name="Bulle ronde 9"/>
          <p:cNvSpPr/>
          <p:nvPr/>
        </p:nvSpPr>
        <p:spPr>
          <a:xfrm>
            <a:off x="551794" y="378371"/>
            <a:ext cx="3231930" cy="1056291"/>
          </a:xfrm>
          <a:prstGeom prst="wedgeEllipseCallout">
            <a:avLst>
              <a:gd name="adj1" fmla="val 70387"/>
              <a:gd name="adj2" fmla="val 16090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rPr>
              <a:t>P</a:t>
            </a:r>
            <a:r>
              <a:rPr lang="fr-FR" sz="3600" b="1" dirty="0" smtClean="0">
                <a:solidFill>
                  <a:schemeClr val="tx1"/>
                </a:solidFill>
              </a:rPr>
              <a:t>rimaire </a:t>
            </a:r>
            <a:endParaRPr lang="fr-FR" sz="3600" b="1" dirty="0">
              <a:solidFill>
                <a:schemeClr val="tx1"/>
              </a:solidFill>
            </a:endParaRPr>
          </a:p>
        </p:txBody>
      </p:sp>
      <p:sp>
        <p:nvSpPr>
          <p:cNvPr id="13" name="Rectangle à coins arrondis 12"/>
          <p:cNvSpPr/>
          <p:nvPr/>
        </p:nvSpPr>
        <p:spPr>
          <a:xfrm>
            <a:off x="4603531" y="189186"/>
            <a:ext cx="3137338" cy="914400"/>
          </a:xfrm>
          <a:prstGeom prst="wedgeRoundRectCallout">
            <a:avLst>
              <a:gd name="adj1" fmla="val -7265"/>
              <a:gd name="adj2" fmla="val 197133"/>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tx1"/>
                </a:solidFill>
              </a:rPr>
              <a:t>S</a:t>
            </a:r>
            <a:r>
              <a:rPr lang="fr-FR" sz="4000" b="1" dirty="0" smtClean="0">
                <a:solidFill>
                  <a:schemeClr val="tx1"/>
                </a:solidFill>
              </a:rPr>
              <a:t>econdaire </a:t>
            </a:r>
            <a:endParaRPr lang="fr-FR" sz="4000" b="1" dirty="0">
              <a:solidFill>
                <a:schemeClr val="tx1"/>
              </a:solidFill>
            </a:endParaRPr>
          </a:p>
        </p:txBody>
      </p:sp>
      <p:sp>
        <p:nvSpPr>
          <p:cNvPr id="14" name="Bulle ronde 13"/>
          <p:cNvSpPr/>
          <p:nvPr/>
        </p:nvSpPr>
        <p:spPr>
          <a:xfrm>
            <a:off x="8610600" y="189186"/>
            <a:ext cx="3323897" cy="914400"/>
          </a:xfrm>
          <a:prstGeom prst="wedgeEllipseCallout">
            <a:avLst>
              <a:gd name="adj1" fmla="val -67685"/>
              <a:gd name="adj2" fmla="val 2163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latin typeface="Tahoma" panose="020B0604030504040204" pitchFamily="34" charset="0"/>
                <a:ea typeface="Tahoma" panose="020B0604030504040204" pitchFamily="34" charset="0"/>
                <a:cs typeface="Tahoma" panose="020B0604030504040204" pitchFamily="34" charset="0"/>
              </a:rPr>
              <a:t>T</a:t>
            </a:r>
            <a:r>
              <a:rPr lang="fr-FR" sz="2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ertiaire </a:t>
            </a:r>
            <a:endParaRPr lang="fr-FR" sz="28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639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8815" y="125172"/>
            <a:ext cx="9404723" cy="734637"/>
          </a:xfrm>
        </p:spPr>
        <p:txBody>
          <a:bodyPr/>
          <a:lstStyle/>
          <a:p>
            <a:r>
              <a:rPr lang="fr-FR" dirty="0" smtClean="0"/>
              <a:t>Déterminants de la santé </a:t>
            </a:r>
            <a:endParaRPr lang="fr-FR" dirty="0"/>
          </a:p>
        </p:txBody>
      </p:sp>
      <p:pic>
        <p:nvPicPr>
          <p:cNvPr id="4" name="Espace réservé du contenu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8814" y="859809"/>
            <a:ext cx="9879725" cy="5998191"/>
          </a:xfrm>
          <a:prstGeom prst="rect">
            <a:avLst/>
          </a:prstGeom>
          <a:noFill/>
          <a:ln>
            <a:noFill/>
          </a:ln>
        </p:spPr>
      </p:pic>
      <p:sp>
        <p:nvSpPr>
          <p:cNvPr id="3" name="Espace réservé de la date 2"/>
          <p:cNvSpPr>
            <a:spLocks noGrp="1"/>
          </p:cNvSpPr>
          <p:nvPr>
            <p:ph type="dt" sz="half" idx="10"/>
          </p:nvPr>
        </p:nvSpPr>
        <p:spPr/>
        <p:txBody>
          <a:bodyPr/>
          <a:lstStyle/>
          <a:p>
            <a:fld id="{FC88663A-AEC4-4BE4-8FB6-21C89DE50DDD}"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32</a:t>
            </a:fld>
            <a:endParaRPr lang="fr-FR"/>
          </a:p>
        </p:txBody>
      </p:sp>
      <p:sp>
        <p:nvSpPr>
          <p:cNvPr id="7" name="Rectangle 6"/>
          <p:cNvSpPr/>
          <p:nvPr/>
        </p:nvSpPr>
        <p:spPr>
          <a:xfrm>
            <a:off x="618814" y="859809"/>
            <a:ext cx="1245155" cy="86348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2681430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2"/>
            <a:ext cx="9144000" cy="3815397"/>
          </a:xfrm>
        </p:spPr>
        <p:txBody>
          <a:bodyPr>
            <a:normAutofit fontScale="90000"/>
          </a:bodyPr>
          <a:lstStyle/>
          <a:p>
            <a:pPr>
              <a:lnSpc>
                <a:spcPct val="150000"/>
              </a:lnSpc>
            </a:pPr>
            <a:r>
              <a:rPr lang="fr-FR" b="1" dirty="0" smtClean="0">
                <a:latin typeface="Tahoma" panose="020B0604030504040204" pitchFamily="34" charset="0"/>
                <a:ea typeface="Tahoma" panose="020B0604030504040204" pitchFamily="34" charset="0"/>
                <a:cs typeface="Tahoma" panose="020B0604030504040204" pitchFamily="34" charset="0"/>
              </a:rPr>
              <a:t>GRANDS COURANTS HISTORIQUES DE LA SANTE PUBLIQUE </a:t>
            </a:r>
            <a:endParaRPr lang="fr-FR"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421076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7EDE7D0-BF61-487D-94D5-4E9E1619687A}"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dirty="0"/>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34</a:t>
            </a:fld>
            <a:endParaRPr lang="fr-FR"/>
          </a:p>
        </p:txBody>
      </p:sp>
      <p:sp>
        <p:nvSpPr>
          <p:cNvPr id="2" name="Ellipse 1"/>
          <p:cNvSpPr/>
          <p:nvPr/>
        </p:nvSpPr>
        <p:spPr>
          <a:xfrm rot="19284555">
            <a:off x="-314166" y="690248"/>
            <a:ext cx="4096735" cy="1708177"/>
          </a:xfrm>
          <a:prstGeom prst="ellipse">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L’hygiène et le contrôle des maladies infectieuses</a:t>
            </a:r>
            <a:endParaRPr lang="fr-F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llipse 6"/>
          <p:cNvSpPr/>
          <p:nvPr/>
        </p:nvSpPr>
        <p:spPr>
          <a:xfrm rot="19270307">
            <a:off x="1593396" y="1841459"/>
            <a:ext cx="3976006" cy="1680186"/>
          </a:xfrm>
          <a:prstGeom prst="ellipse">
            <a:avLst/>
          </a:prstGeom>
          <a:solidFill>
            <a:schemeClr val="bg1"/>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i="1" dirty="0">
                <a:solidFill>
                  <a:schemeClr val="tx1"/>
                </a:solidFill>
                <a:latin typeface="Tahoma" panose="020B0604030504040204" pitchFamily="34" charset="0"/>
                <a:ea typeface="Tahoma" panose="020B0604030504040204" pitchFamily="34" charset="0"/>
                <a:cs typeface="Tahoma" panose="020B0604030504040204" pitchFamily="34" charset="0"/>
              </a:rPr>
              <a:t>Développement de l’hygiène publique </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Ellipse 7"/>
          <p:cNvSpPr/>
          <p:nvPr/>
        </p:nvSpPr>
        <p:spPr>
          <a:xfrm rot="19246579">
            <a:off x="3387794" y="2952294"/>
            <a:ext cx="4242920" cy="2167464"/>
          </a:xfrm>
          <a:prstGeom prst="ellipse">
            <a:avLst/>
          </a:prstGeom>
          <a:solidFill>
            <a:schemeClr val="bg1"/>
          </a:solidFill>
          <a:ln w="571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La médecine sociale et la protection des populations vulnérables</a:t>
            </a:r>
            <a:r>
              <a:rPr lang="fr-FR" b="1" dirty="0">
                <a:solidFill>
                  <a:schemeClr val="tx1"/>
                </a:solidFill>
              </a:rPr>
              <a:t>. </a:t>
            </a:r>
          </a:p>
        </p:txBody>
      </p:sp>
      <p:sp>
        <p:nvSpPr>
          <p:cNvPr id="9" name="Ellipse 8"/>
          <p:cNvSpPr/>
          <p:nvPr/>
        </p:nvSpPr>
        <p:spPr>
          <a:xfrm rot="19266440">
            <a:off x="5818547" y="4232632"/>
            <a:ext cx="3468621" cy="1739752"/>
          </a:xfrm>
          <a:prstGeom prst="ellipse">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Les systèmes de soins et le rôle accru de l’Etat </a:t>
            </a:r>
          </a:p>
        </p:txBody>
      </p:sp>
      <p:sp>
        <p:nvSpPr>
          <p:cNvPr id="10" name="Ellipse 9"/>
          <p:cNvSpPr/>
          <p:nvPr/>
        </p:nvSpPr>
        <p:spPr>
          <a:xfrm rot="19192238">
            <a:off x="8228939" y="5055685"/>
            <a:ext cx="2963782" cy="1472171"/>
          </a:xfrm>
          <a:prstGeom prst="ellipse">
            <a:avLst/>
          </a:prstGeom>
          <a:solidFill>
            <a:schemeClr val="bg1"/>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La promotion de la santé</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Flèche droite 10"/>
          <p:cNvSpPr/>
          <p:nvPr/>
        </p:nvSpPr>
        <p:spPr>
          <a:xfrm rot="2334887">
            <a:off x="3761133" y="2168493"/>
            <a:ext cx="7140491" cy="668767"/>
          </a:xfrm>
          <a:prstGeom prst="rightArrow">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8371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43868"/>
          </a:xfrm>
        </p:spPr>
        <p:txBody>
          <a:bodyPr>
            <a:normAutofit fontScale="90000"/>
          </a:bodyPr>
          <a:lstStyle/>
          <a:p>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Développement </a:t>
            </a:r>
            <a:r>
              <a:rPr lang="fr-FR" sz="3600" b="1" dirty="0">
                <a:latin typeface="Tahoma" panose="020B0604030504040204" pitchFamily="34" charset="0"/>
                <a:ea typeface="Tahoma" panose="020B0604030504040204" pitchFamily="34" charset="0"/>
                <a:cs typeface="Tahoma" panose="020B0604030504040204" pitchFamily="34" charset="0"/>
              </a:rPr>
              <a:t>de l’hygiène publique </a:t>
            </a:r>
            <a:r>
              <a:rPr lang="fr-FR" sz="3600" dirty="0">
                <a:latin typeface="Tahoma" panose="020B0604030504040204" pitchFamily="34" charset="0"/>
                <a:ea typeface="Tahoma" panose="020B0604030504040204" pitchFamily="34" charset="0"/>
                <a:cs typeface="Tahoma" panose="020B0604030504040204" pitchFamily="34" charset="0"/>
              </a:rPr>
              <a:t/>
            </a:r>
            <a:br>
              <a:rPr lang="fr-FR" sz="3600" dirty="0">
                <a:latin typeface="Tahoma" panose="020B0604030504040204" pitchFamily="34" charset="0"/>
                <a:ea typeface="Tahoma" panose="020B0604030504040204" pitchFamily="34" charset="0"/>
                <a:cs typeface="Tahoma" panose="020B0604030504040204" pitchFamily="34" charset="0"/>
              </a:rPr>
            </a:br>
            <a:r>
              <a:rPr lang="fr-FR" sz="4000" dirty="0">
                <a:latin typeface="Tahoma" panose="020B0604030504040204" pitchFamily="34" charset="0"/>
                <a:ea typeface="Tahoma" panose="020B0604030504040204" pitchFamily="34" charset="0"/>
                <a:cs typeface="Tahoma" panose="020B0604030504040204" pitchFamily="34" charset="0"/>
              </a:rPr>
              <a:t/>
            </a:r>
            <a:br>
              <a:rPr lang="fr-FR" sz="4000"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4" name="Espace réservé de la date 3"/>
          <p:cNvSpPr>
            <a:spLocks noGrp="1"/>
          </p:cNvSpPr>
          <p:nvPr>
            <p:ph type="dt" sz="half" idx="10"/>
          </p:nvPr>
        </p:nvSpPr>
        <p:spPr/>
        <p:txBody>
          <a:bodyPr/>
          <a:lstStyle/>
          <a:p>
            <a:fld id="{520A606C-A63F-40F4-BF7D-56AC9D4E2F31}"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35</a:t>
            </a:fld>
            <a:endParaRPr lang="fr-FR"/>
          </a:p>
        </p:txBody>
      </p:sp>
      <p:sp>
        <p:nvSpPr>
          <p:cNvPr id="7" name="Rectangle 6"/>
          <p:cNvSpPr/>
          <p:nvPr/>
        </p:nvSpPr>
        <p:spPr>
          <a:xfrm>
            <a:off x="1434662" y="1157635"/>
            <a:ext cx="2603938" cy="860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latin typeface="Tahoma" panose="020B0604030504040204" pitchFamily="34" charset="0"/>
                <a:ea typeface="Tahoma" panose="020B0604030504040204" pitchFamily="34" charset="0"/>
                <a:cs typeface="Tahoma" panose="020B0604030504040204" pitchFamily="34" charset="0"/>
              </a:rPr>
              <a:t>MOYEN AGE </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ZoneTexte 7"/>
          <p:cNvSpPr txBox="1"/>
          <p:nvPr/>
        </p:nvSpPr>
        <p:spPr>
          <a:xfrm>
            <a:off x="4511564" y="1194817"/>
            <a:ext cx="6067097"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Sensibilisation sur l’Hygiène </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1434662" y="4067503"/>
            <a:ext cx="2585545" cy="6306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18</a:t>
            </a:r>
            <a:r>
              <a:rPr lang="fr-FR" sz="2800"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eme</a:t>
            </a:r>
            <a:r>
              <a:rPr lang="fr-FR"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 siècle </a:t>
            </a:r>
            <a:endParaRPr lang="fr-FR"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 name="ZoneTexte 9"/>
          <p:cNvSpPr txBox="1"/>
          <p:nvPr/>
        </p:nvSpPr>
        <p:spPr>
          <a:xfrm>
            <a:off x="5009492" y="2531315"/>
            <a:ext cx="6625460" cy="954107"/>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Prévention des épidémies </a:t>
            </a:r>
          </a:p>
          <a:p>
            <a:r>
              <a:rPr lang="fr-FR" sz="2800" b="1" dirty="0" smtClean="0">
                <a:latin typeface="Tahoma" panose="020B0604030504040204" pitchFamily="34" charset="0"/>
                <a:ea typeface="Tahoma" panose="020B0604030504040204" pitchFamily="34" charset="0"/>
                <a:cs typeface="Tahoma" panose="020B0604030504040204" pitchFamily="34" charset="0"/>
              </a:rPr>
              <a:t>(grandes endémies - Epidémies</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11" name="Accolade fermante 10"/>
          <p:cNvSpPr/>
          <p:nvPr/>
        </p:nvSpPr>
        <p:spPr>
          <a:xfrm>
            <a:off x="4038600" y="2017986"/>
            <a:ext cx="472964" cy="2078440"/>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n w="0">
                <a:solidFill>
                  <a:schemeClr val="tx1"/>
                </a:solidFill>
              </a:ln>
              <a:effectLst>
                <a:outerShdw blurRad="38100" dist="19050" dir="2700000" algn="tl" rotWithShape="0">
                  <a:schemeClr val="dk1">
                    <a:alpha val="40000"/>
                  </a:schemeClr>
                </a:outerShdw>
              </a:effectLst>
            </a:endParaRPr>
          </a:p>
        </p:txBody>
      </p:sp>
      <p:sp>
        <p:nvSpPr>
          <p:cNvPr id="12" name="ZoneTexte 11"/>
          <p:cNvSpPr txBox="1"/>
          <p:nvPr/>
        </p:nvSpPr>
        <p:spPr>
          <a:xfrm>
            <a:off x="5009492" y="4482304"/>
            <a:ext cx="6779172"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Sante définie /maladie  </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cxnSp>
        <p:nvCxnSpPr>
          <p:cNvPr id="14" name="Connecteur droit avec flèche 13"/>
          <p:cNvCxnSpPr/>
          <p:nvPr/>
        </p:nvCxnSpPr>
        <p:spPr>
          <a:xfrm>
            <a:off x="4085896" y="4682359"/>
            <a:ext cx="923596"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3" name="Flèche vers le bas 12"/>
          <p:cNvSpPr/>
          <p:nvPr/>
        </p:nvSpPr>
        <p:spPr>
          <a:xfrm>
            <a:off x="2144110" y="2364828"/>
            <a:ext cx="804042" cy="1120594"/>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p:cNvSpPr/>
          <p:nvPr/>
        </p:nvSpPr>
        <p:spPr>
          <a:xfrm>
            <a:off x="2144110" y="5005524"/>
            <a:ext cx="804042" cy="1120594"/>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428436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43868"/>
          </a:xfrm>
        </p:spPr>
        <p:txBody>
          <a:bodyPr>
            <a:normAutofit fontScale="90000"/>
          </a:bodyPr>
          <a:lstStyle/>
          <a:p>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L’hygiène </a:t>
            </a:r>
            <a:r>
              <a:rPr lang="fr-FR" sz="3600" b="1" dirty="0">
                <a:latin typeface="Tahoma" panose="020B0604030504040204" pitchFamily="34" charset="0"/>
                <a:ea typeface="Tahoma" panose="020B0604030504040204" pitchFamily="34" charset="0"/>
                <a:cs typeface="Tahoma" panose="020B0604030504040204" pitchFamily="34" charset="0"/>
              </a:rPr>
              <a:t>et le contrôle des maladies infectieuses</a:t>
            </a:r>
            <a:r>
              <a:rPr lang="fr-FR" sz="4000" dirty="0">
                <a:latin typeface="Tahoma" panose="020B0604030504040204" pitchFamily="34" charset="0"/>
                <a:ea typeface="Tahoma" panose="020B0604030504040204" pitchFamily="34" charset="0"/>
                <a:cs typeface="Tahoma" panose="020B0604030504040204" pitchFamily="34" charset="0"/>
              </a:rPr>
              <a:t/>
            </a:r>
            <a:br>
              <a:rPr lang="fr-FR" sz="4000"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4" name="Espace réservé de la date 3"/>
          <p:cNvSpPr>
            <a:spLocks noGrp="1"/>
          </p:cNvSpPr>
          <p:nvPr>
            <p:ph type="dt" sz="half" idx="10"/>
          </p:nvPr>
        </p:nvSpPr>
        <p:spPr/>
        <p:txBody>
          <a:bodyPr/>
          <a:lstStyle/>
          <a:p>
            <a:fld id="{F865A3D8-55D5-4849-8A1D-AC44D4A070C1}"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36</a:t>
            </a:fld>
            <a:endParaRPr lang="fr-FR"/>
          </a:p>
        </p:txBody>
      </p:sp>
      <p:sp>
        <p:nvSpPr>
          <p:cNvPr id="7" name="Rectangle 6"/>
          <p:cNvSpPr/>
          <p:nvPr/>
        </p:nvSpPr>
        <p:spPr>
          <a:xfrm>
            <a:off x="315310" y="1442483"/>
            <a:ext cx="3654222" cy="2293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DEBUT 19</a:t>
            </a:r>
            <a:r>
              <a:rPr lang="fr-FR" sz="2000"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eme</a:t>
            </a:r>
            <a:r>
              <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siècle</a:t>
            </a:r>
          </a:p>
          <a:p>
            <a:pPr algn="ctr"/>
            <a:r>
              <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fr-F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ZoneTexte 7"/>
          <p:cNvSpPr txBox="1"/>
          <p:nvPr/>
        </p:nvSpPr>
        <p:spPr>
          <a:xfrm>
            <a:off x="4833257" y="2275704"/>
            <a:ext cx="6181989" cy="1200329"/>
          </a:xfrm>
          <a:prstGeom prst="rect">
            <a:avLst/>
          </a:prstGeom>
          <a:noFill/>
        </p:spPr>
        <p:txBody>
          <a:bodyPr wrap="square" rtlCol="0">
            <a:spAutoFit/>
          </a:bodyPr>
          <a:lstStyle/>
          <a:p>
            <a:pPr marL="342900" indent="-342900">
              <a:buFont typeface="Wingdings" panose="05000000000000000000" pitchFamily="2" charset="2"/>
              <a:buChar char="§"/>
            </a:pPr>
            <a:r>
              <a:rPr lang="fr-FR" sz="2400" b="1" dirty="0" smtClean="0">
                <a:latin typeface="Tahoma" panose="020B0604030504040204" pitchFamily="34" charset="0"/>
                <a:ea typeface="Tahoma" panose="020B0604030504040204" pitchFamily="34" charset="0"/>
                <a:cs typeface="Tahoma" panose="020B0604030504040204" pitchFamily="34" charset="0"/>
              </a:rPr>
              <a:t>Relation maladies et microbes</a:t>
            </a:r>
          </a:p>
          <a:p>
            <a:endParaRPr lang="fr-FR" sz="2400" b="1"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
            </a:pPr>
            <a:r>
              <a:rPr lang="fr-FR" sz="2400" b="1" dirty="0" smtClean="0">
                <a:latin typeface="Tahoma" panose="020B0604030504040204" pitchFamily="34" charset="0"/>
                <a:ea typeface="Tahoma" panose="020B0604030504040204" pitchFamily="34" charset="0"/>
                <a:cs typeface="Tahoma" panose="020B0604030504040204" pitchFamily="34" charset="0"/>
              </a:rPr>
              <a:t>Lien </a:t>
            </a:r>
            <a:r>
              <a:rPr lang="fr-FR" sz="2400" b="1" dirty="0">
                <a:latin typeface="Tahoma" panose="020B0604030504040204" pitchFamily="34" charset="0"/>
                <a:ea typeface="Tahoma" panose="020B0604030504040204" pitchFamily="34" charset="0"/>
                <a:cs typeface="Tahoma" panose="020B0604030504040204" pitchFamily="34" charset="0"/>
              </a:rPr>
              <a:t>entre </a:t>
            </a:r>
            <a:r>
              <a:rPr lang="fr-FR" sz="2400" b="1" dirty="0" smtClean="0">
                <a:latin typeface="Tahoma" panose="020B0604030504040204" pitchFamily="34" charset="0"/>
                <a:ea typeface="Tahoma" panose="020B0604030504040204" pitchFamily="34" charset="0"/>
                <a:cs typeface="Tahoma" panose="020B0604030504040204" pitchFamily="34" charset="0"/>
              </a:rPr>
              <a:t>conditions </a:t>
            </a:r>
            <a:r>
              <a:rPr lang="fr-FR" sz="2400" b="1" dirty="0">
                <a:latin typeface="Tahoma" panose="020B0604030504040204" pitchFamily="34" charset="0"/>
                <a:ea typeface="Tahoma" panose="020B0604030504040204" pitchFamily="34" charset="0"/>
                <a:cs typeface="Tahoma" panose="020B0604030504040204" pitchFamily="34" charset="0"/>
              </a:rPr>
              <a:t>sociales </a:t>
            </a:r>
            <a:r>
              <a:rPr lang="fr-FR" sz="2400" b="1" dirty="0" smtClean="0">
                <a:latin typeface="Tahoma" panose="020B0604030504040204" pitchFamily="34" charset="0"/>
                <a:ea typeface="Tahoma" panose="020B0604030504040204" pitchFamily="34" charset="0"/>
                <a:cs typeface="Tahoma" panose="020B0604030504040204" pitchFamily="34" charset="0"/>
              </a:rPr>
              <a:t> </a:t>
            </a:r>
            <a:r>
              <a:rPr lang="fr-FR" sz="2400" b="1" dirty="0">
                <a:latin typeface="Tahoma" panose="020B0604030504040204" pitchFamily="34" charset="0"/>
                <a:ea typeface="Tahoma" panose="020B0604030504040204" pitchFamily="34" charset="0"/>
                <a:cs typeface="Tahoma" panose="020B0604030504040204" pitchFamily="34" charset="0"/>
              </a:rPr>
              <a:t>santé </a:t>
            </a:r>
            <a:r>
              <a:rPr lang="fr-FR" sz="2400" b="1" dirty="0" smtClean="0">
                <a:latin typeface="Tahoma" panose="020B0604030504040204" pitchFamily="34" charset="0"/>
                <a:ea typeface="Tahoma" panose="020B0604030504040204" pitchFamily="34" charset="0"/>
                <a:cs typeface="Tahoma" panose="020B0604030504040204" pitchFamily="34" charset="0"/>
              </a:rPr>
              <a:t> </a:t>
            </a:r>
            <a:endParaRPr lang="fr-FR" sz="36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315310" y="4340036"/>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FIN 19</a:t>
            </a:r>
            <a:r>
              <a:rPr lang="fr-FR" sz="2000"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eme</a:t>
            </a:r>
            <a:r>
              <a:rPr lang="fr-F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siècle </a:t>
            </a:r>
            <a:endParaRPr lang="fr-F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Accolade fermante 10"/>
          <p:cNvSpPr/>
          <p:nvPr/>
        </p:nvSpPr>
        <p:spPr>
          <a:xfrm>
            <a:off x="3995339" y="1642083"/>
            <a:ext cx="472964" cy="2697953"/>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n w="0">
                <a:solidFill>
                  <a:schemeClr val="tx1"/>
                </a:solidFill>
              </a:ln>
              <a:effectLst>
                <a:outerShdw blurRad="38100" dist="19050" dir="2700000" algn="tl" rotWithShape="0">
                  <a:schemeClr val="dk1">
                    <a:alpha val="40000"/>
                  </a:schemeClr>
                </a:outerShdw>
              </a:effectLst>
            </a:endParaRPr>
          </a:p>
        </p:txBody>
      </p:sp>
      <p:sp>
        <p:nvSpPr>
          <p:cNvPr id="12" name="ZoneTexte 11"/>
          <p:cNvSpPr txBox="1"/>
          <p:nvPr/>
        </p:nvSpPr>
        <p:spPr>
          <a:xfrm>
            <a:off x="5075181" y="4476684"/>
            <a:ext cx="6707891" cy="1015663"/>
          </a:xfrm>
          <a:prstGeom prst="rect">
            <a:avLst/>
          </a:prstGeom>
          <a:noFill/>
        </p:spPr>
        <p:txBody>
          <a:bodyPr wrap="square" rtlCol="0">
            <a:spAutoFit/>
          </a:bodyPr>
          <a:lstStyle/>
          <a:p>
            <a:r>
              <a:rPr lang="fr-FR" sz="2000" b="1" dirty="0">
                <a:latin typeface="Tahoma" panose="020B0604030504040204" pitchFamily="34" charset="0"/>
                <a:ea typeface="Tahoma" panose="020B0604030504040204" pitchFamily="34" charset="0"/>
                <a:cs typeface="Tahoma" panose="020B0604030504040204" pitchFamily="34" charset="0"/>
              </a:rPr>
              <a:t>N</a:t>
            </a:r>
            <a:r>
              <a:rPr lang="fr-FR" sz="2000" b="1" dirty="0" smtClean="0">
                <a:latin typeface="Tahoma" panose="020B0604030504040204" pitchFamily="34" charset="0"/>
                <a:ea typeface="Tahoma" panose="020B0604030504040204" pitchFamily="34" charset="0"/>
                <a:cs typeface="Tahoma" panose="020B0604030504040204" pitchFamily="34" charset="0"/>
              </a:rPr>
              <a:t>otion </a:t>
            </a:r>
            <a:r>
              <a:rPr lang="fr-FR" sz="2000" b="1" dirty="0">
                <a:latin typeface="Tahoma" panose="020B0604030504040204" pitchFamily="34" charset="0"/>
                <a:ea typeface="Tahoma" panose="020B0604030504040204" pitchFamily="34" charset="0"/>
                <a:cs typeface="Tahoma" panose="020B0604030504040204" pitchFamily="34" charset="0"/>
              </a:rPr>
              <a:t>de prévention </a:t>
            </a:r>
            <a:r>
              <a:rPr lang="fr-FR" b="1" dirty="0">
                <a:latin typeface="Tahoma" panose="020B0604030504040204" pitchFamily="34" charset="0"/>
                <a:ea typeface="Tahoma" panose="020B0604030504040204" pitchFamily="34" charset="0"/>
                <a:cs typeface="Tahoma" panose="020B0604030504040204" pitchFamily="34" charset="0"/>
              </a:rPr>
              <a:t>(hygiène du milieu, </a:t>
            </a:r>
            <a:r>
              <a:rPr lang="fr-FR" b="1" dirty="0" smtClean="0">
                <a:latin typeface="Tahoma" panose="020B0604030504040204" pitchFamily="34" charset="0"/>
                <a:ea typeface="Tahoma" panose="020B0604030504040204" pitchFamily="34" charset="0"/>
                <a:cs typeface="Tahoma" panose="020B0604030504040204" pitchFamily="34" charset="0"/>
              </a:rPr>
              <a:t>vaccination</a:t>
            </a:r>
          </a:p>
          <a:p>
            <a:pPr algn="ctr"/>
            <a:r>
              <a:rPr lang="fr-FR" sz="28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FR" sz="28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EDUCATION POUR LA SANTE »</a:t>
            </a:r>
            <a:r>
              <a:rPr lang="fr-FR" sz="40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  </a:t>
            </a:r>
            <a:endParaRPr lang="fr-FR" sz="4000"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cxnSp>
        <p:nvCxnSpPr>
          <p:cNvPr id="14" name="Connecteur droit avec flèche 13"/>
          <p:cNvCxnSpPr/>
          <p:nvPr/>
        </p:nvCxnSpPr>
        <p:spPr>
          <a:xfrm>
            <a:off x="4085896" y="4682359"/>
            <a:ext cx="923596"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6" name="ZoneTexte 15"/>
          <p:cNvSpPr txBox="1"/>
          <p:nvPr/>
        </p:nvSpPr>
        <p:spPr>
          <a:xfrm rot="16200000">
            <a:off x="-817205" y="2775112"/>
            <a:ext cx="2668183" cy="461665"/>
          </a:xfrm>
          <a:prstGeom prst="rect">
            <a:avLst/>
          </a:prstGeom>
          <a:solidFill>
            <a:srgbClr val="00B0F0"/>
          </a:solidFill>
        </p:spPr>
        <p:txBody>
          <a:bodyPr wrap="square" rtlCol="0">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19</a:t>
            </a:r>
            <a:r>
              <a:rPr lang="fr-FR" sz="2400" b="1" baseline="30000" dirty="0">
                <a:latin typeface="Tahoma" panose="020B0604030504040204" pitchFamily="34" charset="0"/>
                <a:ea typeface="Tahoma" panose="020B0604030504040204" pitchFamily="34" charset="0"/>
                <a:cs typeface="Tahoma" panose="020B0604030504040204" pitchFamily="34" charset="0"/>
              </a:rPr>
              <a:t>eme</a:t>
            </a:r>
            <a:r>
              <a:rPr lang="fr-FR" sz="2400" b="1" dirty="0">
                <a:latin typeface="Tahoma" panose="020B0604030504040204" pitchFamily="34" charset="0"/>
                <a:ea typeface="Tahoma" panose="020B0604030504040204" pitchFamily="34" charset="0"/>
                <a:cs typeface="Tahoma" panose="020B0604030504040204" pitchFamily="34" charset="0"/>
              </a:rPr>
              <a:t> siècle</a:t>
            </a:r>
          </a:p>
        </p:txBody>
      </p:sp>
      <p:sp>
        <p:nvSpPr>
          <p:cNvPr id="17" name="Flèche vers le bas 16"/>
          <p:cNvSpPr/>
          <p:nvPr/>
        </p:nvSpPr>
        <p:spPr>
          <a:xfrm>
            <a:off x="1405758" y="5002896"/>
            <a:ext cx="804042" cy="1120594"/>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439210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B35E674-94C7-4815-AD98-781347407E77}"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a:p>
        </p:txBody>
      </p:sp>
      <p:sp>
        <p:nvSpPr>
          <p:cNvPr id="4" name="Espace réservé du numéro de diapositive 3"/>
          <p:cNvSpPr>
            <a:spLocks noGrp="1"/>
          </p:cNvSpPr>
          <p:nvPr>
            <p:ph type="sldNum" sz="quarter" idx="12"/>
          </p:nvPr>
        </p:nvSpPr>
        <p:spPr/>
        <p:txBody>
          <a:bodyPr/>
          <a:lstStyle/>
          <a:p>
            <a:fld id="{77CBF265-6CE1-4973-8034-ABD10FE83D6B}" type="slidenum">
              <a:rPr lang="fr-FR" smtClean="0"/>
              <a:t>37</a:t>
            </a:fld>
            <a:endParaRPr lang="fr-FR"/>
          </a:p>
        </p:txBody>
      </p:sp>
      <p:pic>
        <p:nvPicPr>
          <p:cNvPr id="5" name="Image 4" descr="C:\Users\M. AHONZI\AppData\Local\Microsoft\Windows\INetCache\Content.MSO\12AAB155.tmp"/>
          <p:cNvPicPr/>
          <p:nvPr/>
        </p:nvPicPr>
        <p:blipFill>
          <a:blip r:embed="rId3">
            <a:extLst>
              <a:ext uri="{28A0092B-C50C-407E-A947-70E740481C1C}">
                <a14:useLocalDpi xmlns:a14="http://schemas.microsoft.com/office/drawing/2010/main" val="0"/>
              </a:ext>
            </a:extLst>
          </a:blip>
          <a:srcRect/>
          <a:stretch>
            <a:fillRect/>
          </a:stretch>
        </p:blipFill>
        <p:spPr bwMode="auto">
          <a:xfrm>
            <a:off x="307975" y="2076995"/>
            <a:ext cx="3108960" cy="3132454"/>
          </a:xfrm>
          <a:prstGeom prst="rect">
            <a:avLst/>
          </a:prstGeom>
          <a:noFill/>
          <a:ln>
            <a:noFill/>
          </a:ln>
        </p:spPr>
      </p:pic>
      <p:sp>
        <p:nvSpPr>
          <p:cNvPr id="6" name="Rectangle 5"/>
          <p:cNvSpPr/>
          <p:nvPr/>
        </p:nvSpPr>
        <p:spPr>
          <a:xfrm>
            <a:off x="838200" y="5209449"/>
            <a:ext cx="2261463" cy="81631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IGNACE PHILIPPE SEMMELWEIS</a:t>
            </a:r>
          </a:p>
          <a:p>
            <a:pPr algn="ctr"/>
            <a:r>
              <a:rPr lang="fr-FR" i="1" dirty="0" smtClean="0"/>
              <a:t>charbon</a:t>
            </a:r>
            <a:endParaRPr lang="fr-FR" i="1" dirty="0"/>
          </a:p>
        </p:txBody>
      </p:sp>
      <p:pic>
        <p:nvPicPr>
          <p:cNvPr id="8" name="Image 7" descr="http://www.graine-auteur.fr/97823566304690.jpg?v=1gc424667hotimj"/>
          <p:cNvPicPr/>
          <p:nvPr/>
        </p:nvPicPr>
        <p:blipFill>
          <a:blip r:embed="rId4">
            <a:extLst>
              <a:ext uri="{28A0092B-C50C-407E-A947-70E740481C1C}">
                <a14:useLocalDpi xmlns:a14="http://schemas.microsoft.com/office/drawing/2010/main" val="0"/>
              </a:ext>
            </a:extLst>
          </a:blip>
          <a:srcRect/>
          <a:stretch>
            <a:fillRect/>
          </a:stretch>
        </p:blipFill>
        <p:spPr bwMode="auto">
          <a:xfrm>
            <a:off x="4532811" y="300447"/>
            <a:ext cx="3127759" cy="3147126"/>
          </a:xfrm>
          <a:prstGeom prst="rect">
            <a:avLst/>
          </a:prstGeom>
          <a:noFill/>
          <a:ln>
            <a:noFill/>
          </a:ln>
        </p:spPr>
      </p:pic>
      <p:sp>
        <p:nvSpPr>
          <p:cNvPr id="9" name="Rectangle 8"/>
          <p:cNvSpPr/>
          <p:nvPr/>
        </p:nvSpPr>
        <p:spPr>
          <a:xfrm>
            <a:off x="9568543" y="4922202"/>
            <a:ext cx="2286000" cy="8360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DEVAINE </a:t>
            </a:r>
          </a:p>
          <a:p>
            <a:pPr algn="ctr"/>
            <a:r>
              <a:rPr lang="fr-FR" dirty="0" smtClean="0"/>
              <a:t>CASIMIR-JOSEPH</a:t>
            </a:r>
          </a:p>
          <a:p>
            <a:pPr algn="ctr"/>
            <a:r>
              <a:rPr lang="fr-FR" i="1" dirty="0" smtClean="0"/>
              <a:t>Lavage des mains</a:t>
            </a:r>
            <a:endParaRPr lang="fr-FR" i="1" dirty="0"/>
          </a:p>
        </p:txBody>
      </p:sp>
      <p:sp>
        <p:nvSpPr>
          <p:cNvPr id="10" name="AutoShape 2" descr="Davaine a-t-il été doublé par Pasteu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1" name="Image 10" descr="C:\Users\M. AHONZI\AppData\Local\Microsoft\Windows\INetCache\Content.MSO\6AF2B37C.tmp"/>
          <p:cNvPicPr/>
          <p:nvPr/>
        </p:nvPicPr>
        <p:blipFill>
          <a:blip r:embed="rId5">
            <a:extLst>
              <a:ext uri="{28A0092B-C50C-407E-A947-70E740481C1C}">
                <a14:useLocalDpi xmlns:a14="http://schemas.microsoft.com/office/drawing/2010/main" val="0"/>
              </a:ext>
            </a:extLst>
          </a:blip>
          <a:srcRect/>
          <a:stretch>
            <a:fillRect/>
          </a:stretch>
        </p:blipFill>
        <p:spPr bwMode="auto">
          <a:xfrm>
            <a:off x="8610600" y="1502229"/>
            <a:ext cx="3354979" cy="3409543"/>
          </a:xfrm>
          <a:prstGeom prst="rect">
            <a:avLst/>
          </a:prstGeom>
          <a:noFill/>
          <a:ln>
            <a:noFill/>
          </a:ln>
        </p:spPr>
      </p:pic>
    </p:spTree>
    <p:extLst>
      <p:ext uri="{BB962C8B-B14F-4D97-AF65-F5344CB8AC3E}">
        <p14:creationId xmlns:p14="http://schemas.microsoft.com/office/powerpoint/2010/main" val="3049128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400" y="365126"/>
            <a:ext cx="11382264" cy="643868"/>
          </a:xfrm>
        </p:spPr>
        <p:txBody>
          <a:bodyPr>
            <a:normAutofit fontScale="90000"/>
          </a:bodyPr>
          <a:lstStyle/>
          <a:p>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a:latin typeface="Tahoma" panose="020B0604030504040204" pitchFamily="34" charset="0"/>
                <a:ea typeface="Tahoma" panose="020B0604030504040204" pitchFamily="34" charset="0"/>
                <a:cs typeface="Tahoma" panose="020B0604030504040204" pitchFamily="34" charset="0"/>
              </a:rPr>
              <a:t>La médecine sociale et la protection des populations vulnérables</a:t>
            </a:r>
            <a:r>
              <a:rPr lang="fr-FR" sz="4000" dirty="0">
                <a:latin typeface="Tahoma" panose="020B0604030504040204" pitchFamily="34" charset="0"/>
                <a:ea typeface="Tahoma" panose="020B0604030504040204" pitchFamily="34" charset="0"/>
                <a:cs typeface="Tahoma" panose="020B0604030504040204" pitchFamily="34" charset="0"/>
              </a:rPr>
              <a:t/>
            </a:r>
            <a:br>
              <a:rPr lang="fr-FR" sz="4000"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4" name="Espace réservé de la date 3"/>
          <p:cNvSpPr>
            <a:spLocks noGrp="1"/>
          </p:cNvSpPr>
          <p:nvPr>
            <p:ph type="dt" sz="half" idx="10"/>
          </p:nvPr>
        </p:nvSpPr>
        <p:spPr/>
        <p:txBody>
          <a:bodyPr/>
          <a:lstStyle/>
          <a:p>
            <a:fld id="{CF6E66C7-96E6-4EAD-AF36-20E299C44986}"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38</a:t>
            </a:fld>
            <a:endParaRPr lang="fr-FR"/>
          </a:p>
        </p:txBody>
      </p:sp>
      <p:sp>
        <p:nvSpPr>
          <p:cNvPr id="7" name="Rectangle 6"/>
          <p:cNvSpPr/>
          <p:nvPr/>
        </p:nvSpPr>
        <p:spPr>
          <a:xfrm>
            <a:off x="1416269" y="1536930"/>
            <a:ext cx="2603938" cy="860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latin typeface="Tahoma" panose="020B0604030504040204" pitchFamily="34" charset="0"/>
                <a:ea typeface="Tahoma" panose="020B0604030504040204" pitchFamily="34" charset="0"/>
                <a:cs typeface="Tahoma" panose="020B0604030504040204" pitchFamily="34" charset="0"/>
              </a:rPr>
              <a:t>1920 </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ZoneTexte 7"/>
          <p:cNvSpPr txBox="1"/>
          <p:nvPr/>
        </p:nvSpPr>
        <p:spPr>
          <a:xfrm>
            <a:off x="4588420" y="1649828"/>
            <a:ext cx="7123388"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     1</a:t>
            </a:r>
            <a:r>
              <a:rPr lang="fr-FR" sz="2800" b="1" baseline="30000" dirty="0" smtClean="0">
                <a:latin typeface="Tahoma" panose="020B0604030504040204" pitchFamily="34" charset="0"/>
                <a:ea typeface="Tahoma" panose="020B0604030504040204" pitchFamily="34" charset="0"/>
                <a:cs typeface="Tahoma" panose="020B0604030504040204" pitchFamily="34" charset="0"/>
              </a:rPr>
              <a:t>ere</a:t>
            </a:r>
            <a:r>
              <a:rPr lang="fr-FR" sz="2800" b="1" dirty="0" smtClean="0">
                <a:latin typeface="Tahoma" panose="020B0604030504040204" pitchFamily="34" charset="0"/>
                <a:ea typeface="Tahoma" panose="020B0604030504040204" pitchFamily="34" charset="0"/>
                <a:cs typeface="Tahoma" panose="020B0604030504040204" pitchFamily="34" charset="0"/>
              </a:rPr>
              <a:t> </a:t>
            </a:r>
            <a:r>
              <a:rPr lang="fr-FR" sz="2800" b="1" dirty="0" err="1" smtClean="0">
                <a:latin typeface="Tahoma" panose="020B0604030504040204" pitchFamily="34" charset="0"/>
                <a:ea typeface="Tahoma" panose="020B0604030504040204" pitchFamily="34" charset="0"/>
                <a:cs typeface="Tahoma" panose="020B0604030504040204" pitchFamily="34" charset="0"/>
              </a:rPr>
              <a:t>déf</a:t>
            </a:r>
            <a:r>
              <a:rPr lang="fr-FR" sz="2800" b="1" dirty="0" smtClean="0">
                <a:latin typeface="Tahoma" panose="020B0604030504040204" pitchFamily="34" charset="0"/>
                <a:ea typeface="Tahoma" panose="020B0604030504040204" pitchFamily="34" charset="0"/>
                <a:cs typeface="Tahoma" panose="020B0604030504040204" pitchFamily="34" charset="0"/>
              </a:rPr>
              <a:t> de la sante pub </a:t>
            </a:r>
            <a:r>
              <a:rPr lang="fr-FR" sz="2000" b="1" dirty="0" smtClean="0">
                <a:latin typeface="Tahoma" panose="020B0604030504040204" pitchFamily="34" charset="0"/>
                <a:ea typeface="Tahoma" panose="020B0604030504040204" pitchFamily="34" charset="0"/>
                <a:cs typeface="Tahoma" panose="020B0604030504040204" pitchFamily="34" charset="0"/>
              </a:rPr>
              <a:t>(Winslow)</a:t>
            </a:r>
            <a:endParaRPr lang="fr-FR" sz="20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1434662" y="4688850"/>
            <a:ext cx="2585545" cy="6306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1946 </a:t>
            </a:r>
            <a:endParaRPr lang="fr-FR"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 name="ZoneTexte 9"/>
          <p:cNvSpPr txBox="1"/>
          <p:nvPr/>
        </p:nvSpPr>
        <p:spPr>
          <a:xfrm>
            <a:off x="5009492" y="3246898"/>
            <a:ext cx="6625460" cy="892552"/>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Apogée science médicale : </a:t>
            </a:r>
            <a:r>
              <a:rPr lang="fr-FR" sz="2400" dirty="0"/>
              <a:t>recrudescence des maladies chroniques </a:t>
            </a:r>
            <a:endParaRPr lang="fr-FR" sz="3600" b="1" dirty="0">
              <a:latin typeface="Tahoma" panose="020B0604030504040204" pitchFamily="34" charset="0"/>
              <a:ea typeface="Tahoma" panose="020B0604030504040204" pitchFamily="34" charset="0"/>
              <a:cs typeface="Tahoma" panose="020B0604030504040204" pitchFamily="34" charset="0"/>
            </a:endParaRPr>
          </a:p>
        </p:txBody>
      </p:sp>
      <p:sp>
        <p:nvSpPr>
          <p:cNvPr id="12" name="ZoneTexte 11"/>
          <p:cNvSpPr txBox="1"/>
          <p:nvPr/>
        </p:nvSpPr>
        <p:spPr>
          <a:xfrm>
            <a:off x="4932636" y="4742550"/>
            <a:ext cx="6779172" cy="523220"/>
          </a:xfrm>
          <a:prstGeom prst="rect">
            <a:avLst/>
          </a:prstGeom>
          <a:noFill/>
        </p:spPr>
        <p:txBody>
          <a:bodyPr wrap="square" rtlCol="0">
            <a:spAutoFit/>
          </a:bodyPr>
          <a:lstStyle/>
          <a:p>
            <a:r>
              <a:rPr lang="fr-FR" sz="2800" b="1" dirty="0" err="1" smtClean="0">
                <a:latin typeface="Tahoma" panose="020B0604030504040204" pitchFamily="34" charset="0"/>
                <a:ea typeface="Tahoma" panose="020B0604030504040204" pitchFamily="34" charset="0"/>
                <a:cs typeface="Tahoma" panose="020B0604030504040204" pitchFamily="34" charset="0"/>
              </a:rPr>
              <a:t>Déf</a:t>
            </a:r>
            <a:r>
              <a:rPr lang="fr-FR" sz="2800" b="1" dirty="0" smtClean="0">
                <a:latin typeface="Tahoma" panose="020B0604030504040204" pitchFamily="34" charset="0"/>
                <a:ea typeface="Tahoma" panose="020B0604030504040204" pitchFamily="34" charset="0"/>
                <a:cs typeface="Tahoma" panose="020B0604030504040204" pitchFamily="34" charset="0"/>
              </a:rPr>
              <a:t> de la sante </a:t>
            </a:r>
            <a:r>
              <a:rPr lang="fr-FR" sz="2000" b="1" dirty="0" smtClean="0">
                <a:latin typeface="Tahoma" panose="020B0604030504040204" pitchFamily="34" charset="0"/>
                <a:ea typeface="Tahoma" panose="020B0604030504040204" pitchFamily="34" charset="0"/>
                <a:cs typeface="Tahoma" panose="020B0604030504040204" pitchFamily="34" charset="0"/>
              </a:rPr>
              <a:t>(OMS)  </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13" name="Flèche vers le bas 12"/>
          <p:cNvSpPr/>
          <p:nvPr/>
        </p:nvSpPr>
        <p:spPr>
          <a:xfrm>
            <a:off x="2209800" y="2460831"/>
            <a:ext cx="804042" cy="693683"/>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vers le bas 14"/>
          <p:cNvSpPr/>
          <p:nvPr/>
        </p:nvSpPr>
        <p:spPr>
          <a:xfrm>
            <a:off x="2209800" y="5446570"/>
            <a:ext cx="804042" cy="1120594"/>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434662" y="3178406"/>
            <a:ext cx="2603938" cy="860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smtClean="0">
                <a:solidFill>
                  <a:schemeClr val="tx1"/>
                </a:solidFill>
                <a:latin typeface="Tahoma" panose="020B0604030504040204" pitchFamily="34" charset="0"/>
                <a:ea typeface="Tahoma" panose="020B0604030504040204" pitchFamily="34" charset="0"/>
                <a:cs typeface="Tahoma" panose="020B0604030504040204" pitchFamily="34" charset="0"/>
              </a:rPr>
              <a:t>1945</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7" name="Flèche vers le bas 16"/>
          <p:cNvSpPr/>
          <p:nvPr/>
        </p:nvSpPr>
        <p:spPr>
          <a:xfrm>
            <a:off x="2209800" y="4086540"/>
            <a:ext cx="804042" cy="47521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709692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43868"/>
          </a:xfrm>
        </p:spPr>
        <p:txBody>
          <a:bodyPr>
            <a:normAutofit fontScale="90000"/>
          </a:bodyPr>
          <a:lstStyle/>
          <a:p>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Les </a:t>
            </a:r>
            <a:r>
              <a:rPr lang="fr-FR" sz="3600" b="1" dirty="0">
                <a:latin typeface="Tahoma" panose="020B0604030504040204" pitchFamily="34" charset="0"/>
                <a:ea typeface="Tahoma" panose="020B0604030504040204" pitchFamily="34" charset="0"/>
                <a:cs typeface="Tahoma" panose="020B0604030504040204" pitchFamily="34" charset="0"/>
              </a:rPr>
              <a:t>systèmes de soins et le rôle accru de l’Etat </a:t>
            </a:r>
            <a:br>
              <a:rPr lang="fr-FR" sz="3600" b="1" dirty="0">
                <a:latin typeface="Tahoma" panose="020B0604030504040204" pitchFamily="34" charset="0"/>
                <a:ea typeface="Tahoma" panose="020B0604030504040204" pitchFamily="34" charset="0"/>
                <a:cs typeface="Tahoma" panose="020B0604030504040204" pitchFamily="34" charset="0"/>
              </a:rPr>
            </a:br>
            <a:r>
              <a:rPr lang="fr-FR" sz="4000" dirty="0">
                <a:latin typeface="Tahoma" panose="020B0604030504040204" pitchFamily="34" charset="0"/>
                <a:ea typeface="Tahoma" panose="020B0604030504040204" pitchFamily="34" charset="0"/>
                <a:cs typeface="Tahoma" panose="020B0604030504040204" pitchFamily="34" charset="0"/>
              </a:rPr>
              <a:t/>
            </a:r>
            <a:br>
              <a:rPr lang="fr-FR" sz="4000"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4" name="Espace réservé de la date 3"/>
          <p:cNvSpPr>
            <a:spLocks noGrp="1"/>
          </p:cNvSpPr>
          <p:nvPr>
            <p:ph type="dt" sz="half" idx="10"/>
          </p:nvPr>
        </p:nvSpPr>
        <p:spPr/>
        <p:txBody>
          <a:bodyPr/>
          <a:lstStyle/>
          <a:p>
            <a:fld id="{43EA8B48-4177-4D82-8086-F2EBAB9CD3BC}"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39</a:t>
            </a:fld>
            <a:endParaRPr lang="fr-FR" dirty="0"/>
          </a:p>
        </p:txBody>
      </p:sp>
      <p:sp>
        <p:nvSpPr>
          <p:cNvPr id="7" name="Rectangle 6"/>
          <p:cNvSpPr/>
          <p:nvPr/>
        </p:nvSpPr>
        <p:spPr>
          <a:xfrm>
            <a:off x="315310" y="1442483"/>
            <a:ext cx="3654222" cy="3917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FIN 2</a:t>
            </a:r>
            <a:r>
              <a:rPr lang="fr-FR" sz="2000" b="1"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eme</a:t>
            </a:r>
            <a:r>
              <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Guerre mondiale</a:t>
            </a:r>
          </a:p>
        </p:txBody>
      </p:sp>
      <p:sp>
        <p:nvSpPr>
          <p:cNvPr id="8" name="ZoneTexte 7"/>
          <p:cNvSpPr txBox="1"/>
          <p:nvPr/>
        </p:nvSpPr>
        <p:spPr>
          <a:xfrm>
            <a:off x="5009492" y="1488466"/>
            <a:ext cx="6181989" cy="1569660"/>
          </a:xfrm>
          <a:prstGeom prst="rect">
            <a:avLst/>
          </a:prstGeom>
          <a:noFill/>
        </p:spPr>
        <p:txBody>
          <a:bodyPr wrap="square" rtlCol="0">
            <a:spAutoFit/>
          </a:bodyPr>
          <a:lstStyle/>
          <a:p>
            <a:pPr marL="342900" indent="-342900">
              <a:buFont typeface="Wingdings" panose="05000000000000000000" pitchFamily="2" charset="2"/>
              <a:buChar char="§"/>
            </a:pPr>
            <a:r>
              <a:rPr lang="fr-FR" sz="2400" b="1" dirty="0" smtClean="0">
                <a:latin typeface="Tahoma" panose="020B0604030504040204" pitchFamily="34" charset="0"/>
                <a:ea typeface="Tahoma" panose="020B0604030504040204" pitchFamily="34" charset="0"/>
                <a:cs typeface="Tahoma" panose="020B0604030504040204" pitchFamily="34" charset="0"/>
              </a:rPr>
              <a:t>Essor services de santé</a:t>
            </a:r>
          </a:p>
          <a:p>
            <a:pPr marL="342900" indent="-342900">
              <a:buFont typeface="Wingdings" panose="05000000000000000000" pitchFamily="2" charset="2"/>
              <a:buChar char="§"/>
            </a:pPr>
            <a:r>
              <a:rPr lang="fr-FR" sz="2400" b="1" dirty="0" smtClean="0">
                <a:latin typeface="Tahoma" panose="020B0604030504040204" pitchFamily="34" charset="0"/>
                <a:ea typeface="Tahoma" panose="020B0604030504040204" pitchFamily="34" charset="0"/>
                <a:cs typeface="Tahoma" panose="020B0604030504040204" pitchFamily="34" charset="0"/>
              </a:rPr>
              <a:t>Augmentation </a:t>
            </a:r>
            <a:r>
              <a:rPr lang="fr-FR" sz="2400" b="1" dirty="0">
                <a:latin typeface="Tahoma" panose="020B0604030504040204" pitchFamily="34" charset="0"/>
                <a:ea typeface="Tahoma" panose="020B0604030504040204" pitchFamily="34" charset="0"/>
                <a:cs typeface="Tahoma" panose="020B0604030504040204" pitchFamily="34" charset="0"/>
              </a:rPr>
              <a:t>d</a:t>
            </a:r>
            <a:r>
              <a:rPr lang="fr-FR" sz="2400" b="1" dirty="0" smtClean="0">
                <a:latin typeface="Tahoma" panose="020B0604030504040204" pitchFamily="34" charset="0"/>
                <a:ea typeface="Tahoma" panose="020B0604030504040204" pitchFamily="34" charset="0"/>
                <a:cs typeface="Tahoma" panose="020B0604030504040204" pitchFamily="34" charset="0"/>
              </a:rPr>
              <a:t>emande de soins </a:t>
            </a:r>
          </a:p>
          <a:p>
            <a:pPr marL="342900" indent="-342900">
              <a:buFont typeface="Wingdings" panose="05000000000000000000" pitchFamily="2" charset="2"/>
              <a:buChar char="§"/>
            </a:pPr>
            <a:endParaRPr lang="fr-FR" sz="2400" b="1" dirty="0" smtClean="0">
              <a:latin typeface="Tahoma" panose="020B0604030504040204" pitchFamily="34" charset="0"/>
              <a:ea typeface="Tahoma" panose="020B0604030504040204" pitchFamily="34" charset="0"/>
              <a:cs typeface="Tahoma" panose="020B0604030504040204" pitchFamily="34" charset="0"/>
            </a:endParaRPr>
          </a:p>
          <a:p>
            <a:r>
              <a:rPr lang="fr-FR" sz="2400" b="1" dirty="0" smtClean="0">
                <a:latin typeface="Tahoma" panose="020B0604030504040204" pitchFamily="34" charset="0"/>
                <a:ea typeface="Tahoma" panose="020B0604030504040204" pitchFamily="34" charset="0"/>
                <a:cs typeface="Tahoma" panose="020B0604030504040204" pitchFamily="34" charset="0"/>
              </a:rPr>
              <a:t>Organisation des services de santé </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264635" y="2702447"/>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1970</a:t>
            </a:r>
            <a:endPar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Accolade fermante 10"/>
          <p:cNvSpPr/>
          <p:nvPr/>
        </p:nvSpPr>
        <p:spPr>
          <a:xfrm>
            <a:off x="3995339" y="1642084"/>
            <a:ext cx="472964" cy="1181328"/>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n w="0">
                <a:solidFill>
                  <a:schemeClr val="tx1"/>
                </a:solidFill>
              </a:ln>
              <a:effectLst>
                <a:outerShdw blurRad="38100" dist="19050" dir="2700000" algn="tl" rotWithShape="0">
                  <a:schemeClr val="dk1">
                    <a:alpha val="40000"/>
                  </a:schemeClr>
                </a:outerShdw>
              </a:effectLst>
            </a:endParaRPr>
          </a:p>
        </p:txBody>
      </p:sp>
      <p:sp>
        <p:nvSpPr>
          <p:cNvPr id="17" name="Flèche vers le bas 16"/>
          <p:cNvSpPr/>
          <p:nvPr/>
        </p:nvSpPr>
        <p:spPr>
          <a:xfrm>
            <a:off x="1662017" y="5828111"/>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vers le bas 9"/>
          <p:cNvSpPr/>
          <p:nvPr/>
        </p:nvSpPr>
        <p:spPr>
          <a:xfrm>
            <a:off x="7202905" y="2319631"/>
            <a:ext cx="449179" cy="350697"/>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00000"/>
              </a:solidFill>
            </a:endParaRPr>
          </a:p>
        </p:txBody>
      </p:sp>
      <p:sp>
        <p:nvSpPr>
          <p:cNvPr id="18" name="Rectangle 17"/>
          <p:cNvSpPr/>
          <p:nvPr/>
        </p:nvSpPr>
        <p:spPr>
          <a:xfrm>
            <a:off x="264634" y="3852671"/>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1977</a:t>
            </a:r>
            <a:endPar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9" name="Rectangle 18"/>
          <p:cNvSpPr/>
          <p:nvPr/>
        </p:nvSpPr>
        <p:spPr>
          <a:xfrm>
            <a:off x="264633" y="5078976"/>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1978</a:t>
            </a:r>
            <a:endPar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3" name="ZoneTexte 12"/>
          <p:cNvSpPr txBox="1"/>
          <p:nvPr/>
        </p:nvSpPr>
        <p:spPr>
          <a:xfrm>
            <a:off x="4170946" y="3848735"/>
            <a:ext cx="8021053" cy="523220"/>
          </a:xfrm>
          <a:prstGeom prst="rect">
            <a:avLst/>
          </a:prstGeom>
          <a:noFill/>
        </p:spPr>
        <p:txBody>
          <a:bodyPr wrap="square" rtlCol="0">
            <a:spAutoFit/>
          </a:bodyPr>
          <a:lstStyle/>
          <a:p>
            <a:r>
              <a:rPr lang="fr-FR" sz="2400" b="1" dirty="0" smtClean="0">
                <a:latin typeface="Tahoma" panose="020B0604030504040204" pitchFamily="34" charset="0"/>
                <a:ea typeface="Tahoma" panose="020B0604030504040204" pitchFamily="34" charset="0"/>
                <a:cs typeface="Tahoma" panose="020B0604030504040204" pitchFamily="34" charset="0"/>
              </a:rPr>
              <a:t>Inégalité dans les soins        « </a:t>
            </a:r>
            <a:r>
              <a:rPr lang="fr-FR" sz="2800" b="1" dirty="0" smtClean="0">
                <a:latin typeface="Tahoma" panose="020B0604030504040204" pitchFamily="34" charset="0"/>
                <a:ea typeface="Tahoma" panose="020B0604030504040204" pitchFamily="34" charset="0"/>
                <a:cs typeface="Tahoma" panose="020B0604030504040204" pitchFamily="34" charset="0"/>
              </a:rPr>
              <a:t>Sante pour tous</a:t>
            </a:r>
            <a:r>
              <a:rPr lang="fr-FR" sz="2400" b="1" dirty="0" smtClean="0">
                <a:latin typeface="Tahoma" panose="020B0604030504040204" pitchFamily="34" charset="0"/>
                <a:ea typeface="Tahoma" panose="020B0604030504040204" pitchFamily="34" charset="0"/>
                <a:cs typeface="Tahoma" panose="020B0604030504040204" pitchFamily="34" charset="0"/>
              </a:rPr>
              <a:t> » </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
        <p:nvSpPr>
          <p:cNvPr id="20" name="Flèche droite 19"/>
          <p:cNvSpPr/>
          <p:nvPr/>
        </p:nvSpPr>
        <p:spPr>
          <a:xfrm>
            <a:off x="7921681" y="3925679"/>
            <a:ext cx="519582"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4468303" y="4989002"/>
            <a:ext cx="6039276"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SSP et initiative de BAMAKO</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22" name="Flèche vers le bas 21"/>
          <p:cNvSpPr/>
          <p:nvPr/>
        </p:nvSpPr>
        <p:spPr>
          <a:xfrm>
            <a:off x="1662017" y="4415787"/>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vers le bas 22"/>
          <p:cNvSpPr/>
          <p:nvPr/>
        </p:nvSpPr>
        <p:spPr>
          <a:xfrm>
            <a:off x="1668102" y="3268356"/>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vers le bas 23"/>
          <p:cNvSpPr/>
          <p:nvPr/>
        </p:nvSpPr>
        <p:spPr>
          <a:xfrm>
            <a:off x="1662017" y="2065017"/>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5269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43868"/>
          </a:xfrm>
        </p:spPr>
        <p:txBody>
          <a:bodyPr>
            <a:normAutofit fontScale="90000"/>
          </a:bodyPr>
          <a:lstStyle/>
          <a:p>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sz="3600" b="1" dirty="0" smtClean="0">
                <a:latin typeface="Tahoma" panose="020B0604030504040204" pitchFamily="34" charset="0"/>
                <a:ea typeface="Tahoma" panose="020B0604030504040204" pitchFamily="34" charset="0"/>
                <a:cs typeface="Tahoma" panose="020B0604030504040204" pitchFamily="34" charset="0"/>
              </a:rPr>
              <a:t/>
            </a:r>
            <a:br>
              <a:rPr lang="fr-FR" sz="3600" b="1" dirty="0" smtClean="0">
                <a:latin typeface="Tahoma" panose="020B0604030504040204" pitchFamily="34" charset="0"/>
                <a:ea typeface="Tahoma" panose="020B0604030504040204" pitchFamily="34" charset="0"/>
                <a:cs typeface="Tahoma" panose="020B0604030504040204" pitchFamily="34" charset="0"/>
              </a:rPr>
            </a:br>
            <a:r>
              <a:rPr lang="fr-FR" dirty="0"/>
              <a:t/>
            </a:r>
            <a:br>
              <a:rPr lang="fr-FR" dirty="0"/>
            </a:br>
            <a:r>
              <a:rPr lang="fr-FR" b="1" dirty="0">
                <a:latin typeface="Tahoma" panose="020B0604030504040204" pitchFamily="34" charset="0"/>
                <a:ea typeface="Tahoma" panose="020B0604030504040204" pitchFamily="34" charset="0"/>
                <a:cs typeface="Tahoma" panose="020B0604030504040204" pitchFamily="34" charset="0"/>
              </a:rPr>
              <a:t>La promotion de la santé </a:t>
            </a:r>
            <a:r>
              <a:rPr lang="fr-FR" dirty="0"/>
              <a:t/>
            </a:r>
            <a:br>
              <a:rPr lang="fr-FR" dirty="0"/>
            </a:br>
            <a:r>
              <a:rPr lang="fr-FR" sz="3600" b="1" dirty="0">
                <a:latin typeface="Tahoma" panose="020B0604030504040204" pitchFamily="34" charset="0"/>
                <a:ea typeface="Tahoma" panose="020B0604030504040204" pitchFamily="34" charset="0"/>
                <a:cs typeface="Tahoma" panose="020B0604030504040204" pitchFamily="34" charset="0"/>
              </a:rPr>
              <a:t/>
            </a:r>
            <a:br>
              <a:rPr lang="fr-FR" sz="3600" b="1" dirty="0">
                <a:latin typeface="Tahoma" panose="020B0604030504040204" pitchFamily="34" charset="0"/>
                <a:ea typeface="Tahoma" panose="020B0604030504040204" pitchFamily="34" charset="0"/>
                <a:cs typeface="Tahoma" panose="020B0604030504040204" pitchFamily="34" charset="0"/>
              </a:rPr>
            </a:br>
            <a:r>
              <a:rPr lang="fr-FR" sz="4000" dirty="0">
                <a:latin typeface="Tahoma" panose="020B0604030504040204" pitchFamily="34" charset="0"/>
                <a:ea typeface="Tahoma" panose="020B0604030504040204" pitchFamily="34" charset="0"/>
                <a:cs typeface="Tahoma" panose="020B0604030504040204" pitchFamily="34" charset="0"/>
              </a:rPr>
              <a:t/>
            </a:r>
            <a:br>
              <a:rPr lang="fr-FR" sz="4000" dirty="0">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4" name="Espace réservé de la date 3"/>
          <p:cNvSpPr>
            <a:spLocks noGrp="1"/>
          </p:cNvSpPr>
          <p:nvPr>
            <p:ph type="dt" sz="half" idx="10"/>
          </p:nvPr>
        </p:nvSpPr>
        <p:spPr/>
        <p:txBody>
          <a:bodyPr/>
          <a:lstStyle/>
          <a:p>
            <a:fld id="{B452D12B-7D24-44F8-9866-6B0B8167EBA9}"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40</a:t>
            </a:fld>
            <a:endParaRPr lang="fr-FR" dirty="0"/>
          </a:p>
        </p:txBody>
      </p:sp>
      <p:sp>
        <p:nvSpPr>
          <p:cNvPr id="8" name="ZoneTexte 7"/>
          <p:cNvSpPr txBox="1"/>
          <p:nvPr/>
        </p:nvSpPr>
        <p:spPr>
          <a:xfrm>
            <a:off x="4833805" y="2406282"/>
            <a:ext cx="6181989" cy="830997"/>
          </a:xfrm>
          <a:prstGeom prst="rect">
            <a:avLst/>
          </a:prstGeom>
          <a:noFill/>
        </p:spPr>
        <p:txBody>
          <a:bodyPr wrap="square" rtlCol="0">
            <a:spAutoFit/>
          </a:bodyPr>
          <a:lstStyle/>
          <a:p>
            <a:r>
              <a:rPr lang="fr-FR" sz="2400" dirty="0">
                <a:latin typeface="Tahoma" panose="020B0604030504040204" pitchFamily="34" charset="0"/>
                <a:ea typeface="Tahoma" panose="020B0604030504040204" pitchFamily="34" charset="0"/>
                <a:cs typeface="Tahoma" panose="020B0604030504040204" pitchFamily="34" charset="0"/>
              </a:rPr>
              <a:t>N</a:t>
            </a:r>
            <a:r>
              <a:rPr lang="fr-FR" sz="2400" dirty="0" smtClean="0">
                <a:latin typeface="Tahoma" panose="020B0604030504040204" pitchFamily="34" charset="0"/>
                <a:ea typeface="Tahoma" panose="020B0604030504040204" pitchFamily="34" charset="0"/>
                <a:cs typeface="Tahoma" panose="020B0604030504040204" pitchFamily="34" charset="0"/>
              </a:rPr>
              <a:t>aissance </a:t>
            </a:r>
            <a:r>
              <a:rPr lang="fr-FR" sz="2400" dirty="0">
                <a:latin typeface="Tahoma" panose="020B0604030504040204" pitchFamily="34" charset="0"/>
                <a:ea typeface="Tahoma" panose="020B0604030504040204" pitchFamily="34" charset="0"/>
                <a:cs typeface="Tahoma" panose="020B0604030504040204" pitchFamily="34" charset="0"/>
              </a:rPr>
              <a:t>de « </a:t>
            </a:r>
            <a:r>
              <a:rPr lang="fr-FR" sz="2400" b="1" dirty="0">
                <a:latin typeface="Tahoma" panose="020B0604030504040204" pitchFamily="34" charset="0"/>
                <a:ea typeface="Tahoma" panose="020B0604030504040204" pitchFamily="34" charset="0"/>
                <a:cs typeface="Tahoma" panose="020B0604030504040204" pitchFamily="34" charset="0"/>
              </a:rPr>
              <a:t>l’approche promotion de la santé » </a:t>
            </a:r>
            <a:r>
              <a:rPr lang="fr-FR" sz="2400" dirty="0" smtClean="0">
                <a:latin typeface="Tahoma" panose="020B0604030504040204" pitchFamily="34" charset="0"/>
                <a:ea typeface="Tahoma" panose="020B0604030504040204" pitchFamily="34" charset="0"/>
                <a:cs typeface="Tahoma" panose="020B0604030504040204" pitchFamily="34" charset="0"/>
              </a:rPr>
              <a:t>OMS </a:t>
            </a:r>
            <a:endParaRPr lang="fr-FR" sz="32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264635" y="2702447"/>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1980</a:t>
            </a:r>
            <a:endPar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7" name="Flèche vers le bas 16"/>
          <p:cNvSpPr/>
          <p:nvPr/>
        </p:nvSpPr>
        <p:spPr>
          <a:xfrm>
            <a:off x="1651585" y="5256012"/>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258273" y="4574943"/>
            <a:ext cx="3704897" cy="358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1986</a:t>
            </a:r>
            <a:endPar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3" name="ZoneTexte 12"/>
          <p:cNvSpPr txBox="1"/>
          <p:nvPr/>
        </p:nvSpPr>
        <p:spPr>
          <a:xfrm>
            <a:off x="4170946" y="4529962"/>
            <a:ext cx="7507706" cy="461665"/>
          </a:xfrm>
          <a:prstGeom prst="rect">
            <a:avLst/>
          </a:prstGeom>
          <a:noFill/>
        </p:spPr>
        <p:txBody>
          <a:bodyPr wrap="square" rtlCol="0">
            <a:spAutoFit/>
          </a:bodyPr>
          <a:lstStyle/>
          <a:p>
            <a:pPr algn="ctr"/>
            <a:r>
              <a:rPr lang="fr-FR" sz="2400" b="1" dirty="0">
                <a:latin typeface="Tahoma" panose="020B0604030504040204" pitchFamily="34" charset="0"/>
                <a:ea typeface="Tahoma" panose="020B0604030504040204" pitchFamily="34" charset="0"/>
                <a:cs typeface="Tahoma" panose="020B0604030504040204" pitchFamily="34" charset="0"/>
              </a:rPr>
              <a:t>A</a:t>
            </a:r>
            <a:r>
              <a:rPr lang="fr-FR" sz="2400" b="1" dirty="0" smtClean="0">
                <a:latin typeface="Tahoma" panose="020B0604030504040204" pitchFamily="34" charset="0"/>
                <a:ea typeface="Tahoma" panose="020B0604030504040204" pitchFamily="34" charset="0"/>
                <a:cs typeface="Tahoma" panose="020B0604030504040204" pitchFamily="34" charset="0"/>
              </a:rPr>
              <a:t>vènement </a:t>
            </a:r>
            <a:r>
              <a:rPr lang="fr-FR" sz="2400" b="1" dirty="0">
                <a:latin typeface="Tahoma" panose="020B0604030504040204" pitchFamily="34" charset="0"/>
                <a:ea typeface="Tahoma" panose="020B0604030504040204" pitchFamily="34" charset="0"/>
                <a:cs typeface="Tahoma" panose="020B0604030504040204" pitchFamily="34" charset="0"/>
              </a:rPr>
              <a:t>de la Charte d’Ottawa </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23" name="Flèche vers le bas 22"/>
          <p:cNvSpPr/>
          <p:nvPr/>
        </p:nvSpPr>
        <p:spPr>
          <a:xfrm>
            <a:off x="1668102" y="3268356"/>
            <a:ext cx="804042" cy="5092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8043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6841" y="191706"/>
            <a:ext cx="11477297" cy="722696"/>
          </a:xfrm>
        </p:spPr>
        <p:txBody>
          <a:bodyPr>
            <a:normAutofit/>
          </a:bodyPr>
          <a:lstStyle/>
          <a:p>
            <a:pPr algn="ctr"/>
            <a:r>
              <a:rPr lang="fr-FR" sz="3200" b="1" dirty="0">
                <a:solidFill>
                  <a:srgbClr val="FF0000"/>
                </a:solidFill>
              </a:rPr>
              <a:t>DEMARCHE DE SANTE PUBLIQUE ET DE SANTE COMMUNAUTAIRE </a:t>
            </a:r>
            <a:endParaRPr lang="fr-FR" sz="3200" dirty="0"/>
          </a:p>
        </p:txBody>
      </p:sp>
      <p:sp>
        <p:nvSpPr>
          <p:cNvPr id="3" name="Espace réservé du texte 2"/>
          <p:cNvSpPr>
            <a:spLocks noGrp="1"/>
          </p:cNvSpPr>
          <p:nvPr>
            <p:ph type="body" idx="1"/>
          </p:nvPr>
        </p:nvSpPr>
        <p:spPr>
          <a:xfrm>
            <a:off x="141890" y="1008459"/>
            <a:ext cx="6030309" cy="760729"/>
          </a:xfrm>
          <a:ln>
            <a:solidFill>
              <a:schemeClr val="tx1"/>
            </a:solidFill>
          </a:ln>
        </p:spPr>
        <p:txBody>
          <a:bodyPr>
            <a:noAutofit/>
          </a:bodyPr>
          <a:lstStyle/>
          <a:p>
            <a:r>
              <a:rPr lang="fr-FR" sz="3200" i="1" dirty="0" smtClean="0">
                <a:solidFill>
                  <a:srgbClr val="FF0000"/>
                </a:solidFill>
                <a:latin typeface="Tahoma" panose="020B0604030504040204" pitchFamily="34" charset="0"/>
                <a:ea typeface="Tahoma" panose="020B0604030504040204" pitchFamily="34" charset="0"/>
                <a:cs typeface="Tahoma" panose="020B0604030504040204" pitchFamily="34" charset="0"/>
              </a:rPr>
              <a:t>SP </a:t>
            </a:r>
            <a:r>
              <a:rPr lang="fr-FR" sz="2000" b="0" dirty="0" smtClean="0">
                <a:latin typeface="Tahoma" panose="020B0604030504040204" pitchFamily="34" charset="0"/>
                <a:ea typeface="Tahoma" panose="020B0604030504040204" pitchFamily="34" charset="0"/>
                <a:cs typeface="Tahoma" panose="020B0604030504040204" pitchFamily="34" charset="0"/>
              </a:rPr>
              <a:t>(suite)</a:t>
            </a:r>
            <a:endParaRPr lang="fr-FR" sz="2000" b="0" dirty="0">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u contenu 3"/>
          <p:cNvSpPr>
            <a:spLocks noGrp="1"/>
          </p:cNvSpPr>
          <p:nvPr>
            <p:ph sz="half" idx="2"/>
          </p:nvPr>
        </p:nvSpPr>
        <p:spPr>
          <a:xfrm>
            <a:off x="141890" y="1738437"/>
            <a:ext cx="6030310" cy="4742722"/>
          </a:xfrm>
          <a:ln>
            <a:solidFill>
              <a:srgbClr val="002060"/>
            </a:solidFill>
          </a:ln>
        </p:spPr>
        <p:txBody>
          <a:bodyPr>
            <a:normAutofit/>
          </a:bodyPr>
          <a:lstStyle/>
          <a:p>
            <a:pPr algn="just"/>
            <a:r>
              <a:rPr lang="fr-FR" sz="2900" dirty="0" smtClean="0"/>
              <a:t>Analyse </a:t>
            </a:r>
            <a:r>
              <a:rPr lang="fr-FR" sz="2900" dirty="0"/>
              <a:t>de la situation et identification d</a:t>
            </a:r>
            <a:r>
              <a:rPr lang="fr-FR" sz="2900" dirty="0" smtClean="0"/>
              <a:t>es </a:t>
            </a:r>
            <a:r>
              <a:rPr lang="fr-FR" sz="2900" dirty="0"/>
              <a:t>problèmes de santé </a:t>
            </a:r>
            <a:endParaRPr lang="fr-FR" sz="2900" dirty="0" smtClean="0"/>
          </a:p>
          <a:p>
            <a:pPr marL="0" indent="0" algn="just">
              <a:buNone/>
            </a:pPr>
            <a:r>
              <a:rPr lang="fr-FR" sz="2900" dirty="0" smtClean="0"/>
              <a:t> </a:t>
            </a:r>
            <a:endParaRPr lang="fr-FR" sz="2900" dirty="0"/>
          </a:p>
          <a:p>
            <a:pPr algn="just"/>
            <a:r>
              <a:rPr lang="fr-FR" sz="2900" dirty="0" smtClean="0"/>
              <a:t>Définition </a:t>
            </a:r>
            <a:r>
              <a:rPr lang="fr-FR" sz="2900" dirty="0"/>
              <a:t>d</a:t>
            </a:r>
            <a:r>
              <a:rPr lang="fr-FR" sz="2900" dirty="0" smtClean="0"/>
              <a:t>es </a:t>
            </a:r>
            <a:r>
              <a:rPr lang="fr-FR" sz="2900" dirty="0"/>
              <a:t>priorités </a:t>
            </a:r>
            <a:r>
              <a:rPr lang="fr-FR" sz="2900" dirty="0" smtClean="0"/>
              <a:t>;</a:t>
            </a:r>
          </a:p>
          <a:p>
            <a:pPr marL="0" indent="0" algn="just">
              <a:buNone/>
            </a:pPr>
            <a:r>
              <a:rPr lang="fr-FR" sz="2900" dirty="0" smtClean="0"/>
              <a:t> </a:t>
            </a:r>
            <a:endParaRPr lang="fr-FR" sz="2900" dirty="0"/>
          </a:p>
          <a:p>
            <a:pPr algn="just"/>
            <a:r>
              <a:rPr lang="fr-FR" sz="2900" dirty="0" smtClean="0"/>
              <a:t>Formulation </a:t>
            </a:r>
            <a:r>
              <a:rPr lang="fr-FR" sz="2900" dirty="0"/>
              <a:t>du problème avec détermination de la population cible </a:t>
            </a:r>
          </a:p>
          <a:p>
            <a:pPr marL="0" indent="0" algn="just">
              <a:buNone/>
            </a:pPr>
            <a:endParaRPr lang="fr-FR" sz="1200" dirty="0"/>
          </a:p>
          <a:p>
            <a:pPr algn="just"/>
            <a:r>
              <a:rPr lang="fr-FR" sz="2900" dirty="0" smtClean="0"/>
              <a:t>Formulation </a:t>
            </a:r>
            <a:r>
              <a:rPr lang="fr-FR" sz="2900" dirty="0"/>
              <a:t>des objectifs et des activités ; </a:t>
            </a:r>
          </a:p>
          <a:p>
            <a:endParaRPr lang="fr-FR" dirty="0"/>
          </a:p>
        </p:txBody>
      </p:sp>
      <p:sp>
        <p:nvSpPr>
          <p:cNvPr id="5" name="Espace réservé du texte 4"/>
          <p:cNvSpPr>
            <a:spLocks noGrp="1"/>
          </p:cNvSpPr>
          <p:nvPr>
            <p:ph type="body" sz="quarter" idx="3"/>
          </p:nvPr>
        </p:nvSpPr>
        <p:spPr>
          <a:xfrm>
            <a:off x="6453186" y="914402"/>
            <a:ext cx="5575903" cy="729977"/>
          </a:xfrm>
          <a:ln>
            <a:solidFill>
              <a:schemeClr val="tx1"/>
            </a:solidFill>
          </a:ln>
        </p:spPr>
        <p:txBody>
          <a:bodyPr>
            <a:noAutofit/>
          </a:bodyPr>
          <a:lstStyle/>
          <a:p>
            <a:r>
              <a:rPr lang="fr-FR" sz="3200" dirty="0" smtClean="0">
                <a:solidFill>
                  <a:srgbClr val="FF0000"/>
                </a:solidFill>
                <a:latin typeface="Tahoma" panose="020B0604030504040204" pitchFamily="34" charset="0"/>
                <a:ea typeface="Tahoma" panose="020B0604030504040204" pitchFamily="34" charset="0"/>
                <a:cs typeface="Tahoma" panose="020B0604030504040204" pitchFamily="34" charset="0"/>
              </a:rPr>
              <a:t>SC</a:t>
            </a:r>
            <a:r>
              <a:rPr lang="fr-FR" sz="2000" b="0" dirty="0">
                <a:latin typeface="Tahoma" panose="020B0604030504040204" pitchFamily="34" charset="0"/>
                <a:ea typeface="Tahoma" panose="020B0604030504040204" pitchFamily="34" charset="0"/>
                <a:cs typeface="Tahoma" panose="020B0604030504040204" pitchFamily="34" charset="0"/>
              </a:rPr>
              <a:t> (suite)</a:t>
            </a:r>
            <a:endParaRPr lang="fr-FR" sz="2000" dirty="0">
              <a:latin typeface="Tahoma" panose="020B0604030504040204" pitchFamily="34" charset="0"/>
              <a:ea typeface="Tahoma" panose="020B0604030504040204" pitchFamily="34" charset="0"/>
              <a:cs typeface="Tahoma" panose="020B0604030504040204" pitchFamily="34" charset="0"/>
            </a:endParaRPr>
          </a:p>
        </p:txBody>
      </p:sp>
      <p:sp>
        <p:nvSpPr>
          <p:cNvPr id="6" name="Espace réservé du contenu 5"/>
          <p:cNvSpPr>
            <a:spLocks noGrp="1"/>
          </p:cNvSpPr>
          <p:nvPr>
            <p:ph sz="quarter" idx="4"/>
          </p:nvPr>
        </p:nvSpPr>
        <p:spPr>
          <a:xfrm>
            <a:off x="6453187" y="1769188"/>
            <a:ext cx="5607434" cy="4711972"/>
          </a:xfrm>
          <a:ln>
            <a:solidFill>
              <a:schemeClr val="tx1"/>
            </a:solidFill>
          </a:ln>
        </p:spPr>
        <p:txBody>
          <a:bodyPr>
            <a:normAutofit/>
          </a:bodyPr>
          <a:lstStyle/>
          <a:p>
            <a:pPr algn="just"/>
            <a:r>
              <a:rPr lang="fr-FR" dirty="0" smtClean="0"/>
              <a:t>Identification </a:t>
            </a:r>
            <a:r>
              <a:rPr lang="fr-FR" dirty="0"/>
              <a:t>des problèmes, des besoins et des ressources </a:t>
            </a:r>
          </a:p>
          <a:p>
            <a:pPr marL="0" indent="0" algn="just">
              <a:buNone/>
            </a:pPr>
            <a:endParaRPr lang="fr-FR" sz="1600" dirty="0"/>
          </a:p>
          <a:p>
            <a:pPr algn="just"/>
            <a:r>
              <a:rPr lang="fr-FR" dirty="0" smtClean="0"/>
              <a:t>Etablissement </a:t>
            </a:r>
            <a:r>
              <a:rPr lang="fr-FR" dirty="0"/>
              <a:t>d</a:t>
            </a:r>
            <a:r>
              <a:rPr lang="fr-FR" dirty="0" smtClean="0"/>
              <a:t>es </a:t>
            </a:r>
            <a:r>
              <a:rPr lang="fr-FR" dirty="0"/>
              <a:t>priorités </a:t>
            </a:r>
            <a:endParaRPr lang="fr-FR" dirty="0" smtClean="0"/>
          </a:p>
          <a:p>
            <a:pPr marL="0" indent="0" algn="just">
              <a:buNone/>
            </a:pPr>
            <a:r>
              <a:rPr lang="fr-FR" dirty="0" smtClean="0"/>
              <a:t> </a:t>
            </a:r>
            <a:endParaRPr lang="fr-FR" dirty="0"/>
          </a:p>
          <a:p>
            <a:pPr algn="just"/>
            <a:r>
              <a:rPr lang="fr-FR" dirty="0" smtClean="0"/>
              <a:t>Documentation </a:t>
            </a:r>
            <a:r>
              <a:rPr lang="fr-FR" dirty="0"/>
              <a:t>des problèmes prioritaires </a:t>
            </a:r>
          </a:p>
          <a:p>
            <a:pPr marL="0" indent="0" algn="just">
              <a:buNone/>
            </a:pPr>
            <a:endParaRPr lang="fr-FR" sz="1600" dirty="0"/>
          </a:p>
          <a:p>
            <a:pPr algn="just"/>
            <a:r>
              <a:rPr lang="fr-FR" dirty="0" smtClean="0"/>
              <a:t>Définition </a:t>
            </a:r>
            <a:r>
              <a:rPr lang="fr-FR" dirty="0"/>
              <a:t>des objectifs d’action ; </a:t>
            </a:r>
          </a:p>
          <a:p>
            <a:pPr marL="0" indent="0">
              <a:buNone/>
            </a:pPr>
            <a:endParaRPr lang="fr-FR" dirty="0"/>
          </a:p>
        </p:txBody>
      </p:sp>
      <p:sp>
        <p:nvSpPr>
          <p:cNvPr id="7" name="Espace réservé de la date 6"/>
          <p:cNvSpPr>
            <a:spLocks noGrp="1"/>
          </p:cNvSpPr>
          <p:nvPr>
            <p:ph type="dt" sz="half" idx="10"/>
          </p:nvPr>
        </p:nvSpPr>
        <p:spPr/>
        <p:txBody>
          <a:bodyPr/>
          <a:lstStyle/>
          <a:p>
            <a:fld id="{F8A6B129-5BCC-43EA-B9E7-E56426BCB762}" type="datetime1">
              <a:rPr lang="fr-FR" smtClean="0"/>
              <a:t>13/04/2021</a:t>
            </a:fld>
            <a:endParaRPr lang="fr-FR"/>
          </a:p>
        </p:txBody>
      </p:sp>
      <p:sp>
        <p:nvSpPr>
          <p:cNvPr id="8" name="Espace réservé du pied de page 7"/>
          <p:cNvSpPr>
            <a:spLocks noGrp="1"/>
          </p:cNvSpPr>
          <p:nvPr>
            <p:ph type="ftr" sz="quarter" idx="11"/>
          </p:nvPr>
        </p:nvSpPr>
        <p:spPr/>
        <p:txBody>
          <a:bodyPr/>
          <a:lstStyle/>
          <a:p>
            <a:r>
              <a:rPr lang="fr-FR" smtClean="0"/>
              <a:t>ABG 2021 Generalité sur la santé publique </a:t>
            </a:r>
            <a:endParaRPr lang="fr-FR"/>
          </a:p>
        </p:txBody>
      </p:sp>
      <p:sp>
        <p:nvSpPr>
          <p:cNvPr id="9" name="Espace réservé du numéro de diapositive 8"/>
          <p:cNvSpPr>
            <a:spLocks noGrp="1"/>
          </p:cNvSpPr>
          <p:nvPr>
            <p:ph type="sldNum" sz="quarter" idx="12"/>
          </p:nvPr>
        </p:nvSpPr>
        <p:spPr/>
        <p:txBody>
          <a:bodyPr/>
          <a:lstStyle/>
          <a:p>
            <a:fld id="{77CBF265-6CE1-4973-8034-ABD10FE83D6B}" type="slidenum">
              <a:rPr lang="fr-FR" smtClean="0"/>
              <a:t>41</a:t>
            </a:fld>
            <a:endParaRPr lang="fr-FR"/>
          </a:p>
        </p:txBody>
      </p:sp>
    </p:spTree>
    <p:extLst>
      <p:ext uri="{BB962C8B-B14F-4D97-AF65-F5344CB8AC3E}">
        <p14:creationId xmlns:p14="http://schemas.microsoft.com/office/powerpoint/2010/main" val="10463165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6841" y="191706"/>
            <a:ext cx="11477297" cy="722696"/>
          </a:xfrm>
        </p:spPr>
        <p:txBody>
          <a:bodyPr>
            <a:normAutofit/>
          </a:bodyPr>
          <a:lstStyle/>
          <a:p>
            <a:pPr algn="ctr"/>
            <a:r>
              <a:rPr lang="fr-FR" sz="3200" b="1" dirty="0">
                <a:solidFill>
                  <a:srgbClr val="FF0000"/>
                </a:solidFill>
              </a:rPr>
              <a:t>DEMARCHE DE SANTE PUBLIQUE ET DE SANTE </a:t>
            </a:r>
            <a:r>
              <a:rPr lang="fr-FR" sz="3200" b="1" dirty="0" smtClean="0">
                <a:solidFill>
                  <a:srgbClr val="FF0000"/>
                </a:solidFill>
              </a:rPr>
              <a:t>COMMUNAUTAIRE </a:t>
            </a:r>
            <a:r>
              <a:rPr lang="fr-FR" sz="1800" b="1" dirty="0" smtClean="0">
                <a:solidFill>
                  <a:srgbClr val="FF0000"/>
                </a:solidFill>
              </a:rPr>
              <a:t>(2/2) </a:t>
            </a:r>
            <a:endParaRPr lang="fr-FR" sz="1800" dirty="0"/>
          </a:p>
        </p:txBody>
      </p:sp>
      <p:sp>
        <p:nvSpPr>
          <p:cNvPr id="3" name="Espace réservé du texte 2"/>
          <p:cNvSpPr>
            <a:spLocks noGrp="1"/>
          </p:cNvSpPr>
          <p:nvPr>
            <p:ph type="body" idx="1"/>
          </p:nvPr>
        </p:nvSpPr>
        <p:spPr>
          <a:xfrm>
            <a:off x="141890" y="1008459"/>
            <a:ext cx="6030309" cy="760729"/>
          </a:xfrm>
          <a:ln>
            <a:solidFill>
              <a:schemeClr val="tx1"/>
            </a:solidFill>
          </a:ln>
        </p:spPr>
        <p:txBody>
          <a:bodyPr>
            <a:noAutofit/>
          </a:bodyPr>
          <a:lstStyle/>
          <a:p>
            <a:r>
              <a:rPr lang="fr-FR" sz="2000" i="1" dirty="0">
                <a:latin typeface="Tahoma" panose="020B0604030504040204" pitchFamily="34" charset="0"/>
                <a:ea typeface="Tahoma" panose="020B0604030504040204" pitchFamily="34" charset="0"/>
                <a:cs typeface="Tahoma" panose="020B0604030504040204" pitchFamily="34" charset="0"/>
              </a:rPr>
              <a:t>R</a:t>
            </a:r>
            <a:r>
              <a:rPr lang="fr-FR" sz="2000" i="1" dirty="0" smtClean="0">
                <a:latin typeface="Tahoma" panose="020B0604030504040204" pitchFamily="34" charset="0"/>
                <a:ea typeface="Tahoma" panose="020B0604030504040204" pitchFamily="34" charset="0"/>
                <a:cs typeface="Tahoma" panose="020B0604030504040204" pitchFamily="34" charset="0"/>
              </a:rPr>
              <a:t>épondre </a:t>
            </a:r>
            <a:r>
              <a:rPr lang="fr-FR" sz="2000" i="1" dirty="0">
                <a:latin typeface="Tahoma" panose="020B0604030504040204" pitchFamily="34" charset="0"/>
                <a:ea typeface="Tahoma" panose="020B0604030504040204" pitchFamily="34" charset="0"/>
                <a:cs typeface="Tahoma" panose="020B0604030504040204" pitchFamily="34" charset="0"/>
              </a:rPr>
              <a:t>aux besoins de santé </a:t>
            </a:r>
            <a:r>
              <a:rPr lang="fr-FR" sz="2000" dirty="0">
                <a:latin typeface="Tahoma" panose="020B0604030504040204" pitchFamily="34" charset="0"/>
                <a:ea typeface="Tahoma" panose="020B0604030504040204" pitchFamily="34" charset="0"/>
                <a:cs typeface="Tahoma" panose="020B0604030504040204" pitchFamily="34" charset="0"/>
              </a:rPr>
              <a:t>de</a:t>
            </a:r>
            <a:r>
              <a:rPr lang="fr-FR" sz="2000" b="0" dirty="0">
                <a:latin typeface="Tahoma" panose="020B0604030504040204" pitchFamily="34" charset="0"/>
                <a:ea typeface="Tahoma" panose="020B0604030504040204" pitchFamily="34" charset="0"/>
                <a:cs typeface="Tahoma" panose="020B0604030504040204" pitchFamily="34" charset="0"/>
              </a:rPr>
              <a:t> </a:t>
            </a:r>
            <a:r>
              <a:rPr lang="fr-FR" sz="2000" dirty="0">
                <a:latin typeface="Tahoma" panose="020B0604030504040204" pitchFamily="34" charset="0"/>
                <a:ea typeface="Tahoma" panose="020B0604030504040204" pitchFamily="34" charset="0"/>
                <a:cs typeface="Tahoma" panose="020B0604030504040204" pitchFamily="34" charset="0"/>
              </a:rPr>
              <a:t>la population </a:t>
            </a:r>
          </a:p>
        </p:txBody>
      </p:sp>
      <p:sp>
        <p:nvSpPr>
          <p:cNvPr id="4" name="Espace réservé du contenu 3"/>
          <p:cNvSpPr>
            <a:spLocks noGrp="1"/>
          </p:cNvSpPr>
          <p:nvPr>
            <p:ph sz="half" idx="2"/>
          </p:nvPr>
        </p:nvSpPr>
        <p:spPr>
          <a:xfrm>
            <a:off x="141890" y="1738437"/>
            <a:ext cx="6030310" cy="4983038"/>
          </a:xfrm>
          <a:ln>
            <a:solidFill>
              <a:srgbClr val="002060"/>
            </a:solidFill>
          </a:ln>
        </p:spPr>
        <p:txBody>
          <a:bodyPr>
            <a:normAutofit/>
          </a:bodyPr>
          <a:lstStyle/>
          <a:p>
            <a:pPr algn="just"/>
            <a:r>
              <a:rPr lang="fr-FR" sz="2900" dirty="0" smtClean="0"/>
              <a:t>Identification </a:t>
            </a:r>
            <a:r>
              <a:rPr lang="fr-FR" sz="2900" dirty="0"/>
              <a:t>des ressources (financières, matériel, humain temporelles) </a:t>
            </a:r>
          </a:p>
          <a:p>
            <a:pPr marL="0" indent="0" algn="just">
              <a:buNone/>
            </a:pPr>
            <a:endParaRPr lang="fr-FR" sz="1000" dirty="0"/>
          </a:p>
          <a:p>
            <a:pPr algn="just"/>
            <a:r>
              <a:rPr lang="fr-FR" sz="2900" dirty="0" smtClean="0"/>
              <a:t>Etablissement </a:t>
            </a:r>
            <a:r>
              <a:rPr lang="fr-FR" sz="2900" dirty="0"/>
              <a:t>d'un plan d’action opérationnel : Projet </a:t>
            </a:r>
            <a:endParaRPr lang="fr-FR" sz="2900" dirty="0" smtClean="0"/>
          </a:p>
          <a:p>
            <a:pPr marL="0" indent="0" algn="just">
              <a:buNone/>
            </a:pPr>
            <a:endParaRPr lang="fr-FR" sz="1200" dirty="0"/>
          </a:p>
          <a:p>
            <a:pPr algn="just"/>
            <a:r>
              <a:rPr lang="fr-FR" sz="2900" dirty="0" smtClean="0"/>
              <a:t>Réalisation </a:t>
            </a:r>
            <a:r>
              <a:rPr lang="fr-FR" sz="2900" dirty="0"/>
              <a:t>du programme </a:t>
            </a:r>
            <a:endParaRPr lang="fr-FR" sz="2900" dirty="0" smtClean="0"/>
          </a:p>
          <a:p>
            <a:pPr marL="0" indent="0" algn="just">
              <a:buNone/>
            </a:pPr>
            <a:r>
              <a:rPr lang="fr-FR" sz="2900" dirty="0" smtClean="0"/>
              <a:t> </a:t>
            </a:r>
            <a:endParaRPr lang="fr-FR" sz="2900" dirty="0"/>
          </a:p>
          <a:p>
            <a:pPr algn="just"/>
            <a:r>
              <a:rPr lang="fr-FR" sz="2900" dirty="0" smtClean="0"/>
              <a:t>Suivi </a:t>
            </a:r>
            <a:r>
              <a:rPr lang="fr-FR" sz="2900" dirty="0"/>
              <a:t>et Evaluation du programme. </a:t>
            </a:r>
          </a:p>
          <a:p>
            <a:endParaRPr lang="fr-FR" dirty="0"/>
          </a:p>
        </p:txBody>
      </p:sp>
      <p:sp>
        <p:nvSpPr>
          <p:cNvPr id="5" name="Espace réservé du texte 4"/>
          <p:cNvSpPr>
            <a:spLocks noGrp="1"/>
          </p:cNvSpPr>
          <p:nvPr>
            <p:ph type="body" sz="quarter" idx="3"/>
          </p:nvPr>
        </p:nvSpPr>
        <p:spPr>
          <a:xfrm>
            <a:off x="6453186" y="914402"/>
            <a:ext cx="5575903" cy="729977"/>
          </a:xfrm>
          <a:ln>
            <a:solidFill>
              <a:schemeClr val="tx1"/>
            </a:solidFill>
          </a:ln>
        </p:spPr>
        <p:txBody>
          <a:bodyPr>
            <a:noAutofit/>
          </a:bodyPr>
          <a:lstStyle/>
          <a:p>
            <a:r>
              <a:rPr lang="fr-FR" sz="2000" dirty="0" smtClean="0">
                <a:latin typeface="Tahoma" panose="020B0604030504040204" pitchFamily="34" charset="0"/>
                <a:ea typeface="Tahoma" panose="020B0604030504040204" pitchFamily="34" charset="0"/>
                <a:cs typeface="Tahoma" panose="020B0604030504040204" pitchFamily="34" charset="0"/>
              </a:rPr>
              <a:t>Résoudre un problème de santé avec la pleine participation de la communauté </a:t>
            </a:r>
            <a:endParaRPr lang="fr-FR" sz="2000" dirty="0">
              <a:latin typeface="Tahoma" panose="020B0604030504040204" pitchFamily="34" charset="0"/>
              <a:ea typeface="Tahoma" panose="020B0604030504040204" pitchFamily="34" charset="0"/>
              <a:cs typeface="Tahoma" panose="020B0604030504040204" pitchFamily="34" charset="0"/>
            </a:endParaRPr>
          </a:p>
        </p:txBody>
      </p:sp>
      <p:sp>
        <p:nvSpPr>
          <p:cNvPr id="6" name="Espace réservé du contenu 5"/>
          <p:cNvSpPr>
            <a:spLocks noGrp="1"/>
          </p:cNvSpPr>
          <p:nvPr>
            <p:ph sz="quarter" idx="4"/>
          </p:nvPr>
        </p:nvSpPr>
        <p:spPr>
          <a:xfrm>
            <a:off x="6453187" y="1769187"/>
            <a:ext cx="5607434" cy="4952287"/>
          </a:xfrm>
          <a:ln>
            <a:solidFill>
              <a:schemeClr val="tx1"/>
            </a:solidFill>
          </a:ln>
        </p:spPr>
        <p:txBody>
          <a:bodyPr>
            <a:normAutofit/>
          </a:bodyPr>
          <a:lstStyle/>
          <a:p>
            <a:pPr algn="just"/>
            <a:r>
              <a:rPr lang="fr-FR" dirty="0" smtClean="0"/>
              <a:t>Choix </a:t>
            </a:r>
            <a:r>
              <a:rPr lang="fr-FR" dirty="0"/>
              <a:t>des stratégies </a:t>
            </a:r>
          </a:p>
          <a:p>
            <a:pPr marL="0" indent="0" algn="just">
              <a:buNone/>
            </a:pPr>
            <a:endParaRPr lang="fr-FR" sz="1100" dirty="0"/>
          </a:p>
          <a:p>
            <a:pPr algn="just"/>
            <a:r>
              <a:rPr lang="fr-FR" dirty="0" smtClean="0"/>
              <a:t>Mise </a:t>
            </a:r>
            <a:r>
              <a:rPr lang="fr-FR" dirty="0"/>
              <a:t>en place d’une planification </a:t>
            </a:r>
            <a:r>
              <a:rPr lang="fr-FR" dirty="0" smtClean="0"/>
              <a:t> </a:t>
            </a:r>
            <a:endParaRPr lang="fr-FR" dirty="0"/>
          </a:p>
          <a:p>
            <a:pPr marL="457200" lvl="1" indent="0" algn="just">
              <a:buNone/>
            </a:pPr>
            <a:r>
              <a:rPr lang="fr-FR" dirty="0"/>
              <a:t>- Choix des activités ; </a:t>
            </a:r>
          </a:p>
          <a:p>
            <a:pPr lvl="1" algn="just">
              <a:buFontTx/>
              <a:buChar char="-"/>
            </a:pPr>
            <a:r>
              <a:rPr lang="fr-FR" dirty="0" smtClean="0"/>
              <a:t>Mobilisation </a:t>
            </a:r>
            <a:r>
              <a:rPr lang="fr-FR" dirty="0"/>
              <a:t>et coordination des ressources ; </a:t>
            </a:r>
            <a:endParaRPr lang="fr-FR" dirty="0" smtClean="0"/>
          </a:p>
          <a:p>
            <a:pPr marL="457200" lvl="1" indent="0" algn="just">
              <a:buNone/>
            </a:pPr>
            <a:endParaRPr lang="fr-FR" sz="1400" dirty="0"/>
          </a:p>
          <a:p>
            <a:pPr algn="just"/>
            <a:r>
              <a:rPr lang="fr-FR" dirty="0" smtClean="0"/>
              <a:t>Mise </a:t>
            </a:r>
            <a:r>
              <a:rPr lang="fr-FR" dirty="0"/>
              <a:t>en </a:t>
            </a:r>
            <a:r>
              <a:rPr lang="fr-FR" dirty="0" smtClean="0"/>
              <a:t>œuvre </a:t>
            </a:r>
            <a:r>
              <a:rPr lang="fr-FR" dirty="0"/>
              <a:t>des activités </a:t>
            </a:r>
            <a:endParaRPr lang="fr-FR" dirty="0" smtClean="0"/>
          </a:p>
          <a:p>
            <a:pPr marL="0" indent="0" algn="just">
              <a:buNone/>
            </a:pPr>
            <a:r>
              <a:rPr lang="fr-FR" dirty="0" smtClean="0"/>
              <a:t> </a:t>
            </a:r>
            <a:endParaRPr lang="fr-FR" dirty="0"/>
          </a:p>
          <a:p>
            <a:pPr algn="just"/>
            <a:r>
              <a:rPr lang="fr-FR" dirty="0" smtClean="0"/>
              <a:t>Evaluation</a:t>
            </a:r>
            <a:r>
              <a:rPr lang="fr-FR" dirty="0"/>
              <a:t>. </a:t>
            </a:r>
          </a:p>
          <a:p>
            <a:pPr marL="0" indent="0">
              <a:buNone/>
            </a:pPr>
            <a:endParaRPr lang="fr-FR" dirty="0"/>
          </a:p>
        </p:txBody>
      </p:sp>
      <p:sp>
        <p:nvSpPr>
          <p:cNvPr id="7" name="Espace réservé de la date 6"/>
          <p:cNvSpPr>
            <a:spLocks noGrp="1"/>
          </p:cNvSpPr>
          <p:nvPr>
            <p:ph type="dt" sz="half" idx="10"/>
          </p:nvPr>
        </p:nvSpPr>
        <p:spPr/>
        <p:txBody>
          <a:bodyPr/>
          <a:lstStyle/>
          <a:p>
            <a:fld id="{94EF9544-8115-458C-BB67-C4FD6F717BE9}" type="datetime1">
              <a:rPr lang="fr-FR" smtClean="0"/>
              <a:t>13/04/2021</a:t>
            </a:fld>
            <a:endParaRPr lang="fr-FR"/>
          </a:p>
        </p:txBody>
      </p:sp>
      <p:sp>
        <p:nvSpPr>
          <p:cNvPr id="8" name="Espace réservé du pied de page 7"/>
          <p:cNvSpPr>
            <a:spLocks noGrp="1"/>
          </p:cNvSpPr>
          <p:nvPr>
            <p:ph type="ftr" sz="quarter" idx="11"/>
          </p:nvPr>
        </p:nvSpPr>
        <p:spPr/>
        <p:txBody>
          <a:bodyPr/>
          <a:lstStyle/>
          <a:p>
            <a:r>
              <a:rPr lang="fr-FR" smtClean="0"/>
              <a:t>ABG 2021 Generalité sur la santé publique </a:t>
            </a:r>
            <a:endParaRPr lang="fr-FR"/>
          </a:p>
        </p:txBody>
      </p:sp>
      <p:sp>
        <p:nvSpPr>
          <p:cNvPr id="9" name="Espace réservé du numéro de diapositive 8"/>
          <p:cNvSpPr>
            <a:spLocks noGrp="1"/>
          </p:cNvSpPr>
          <p:nvPr>
            <p:ph type="sldNum" sz="quarter" idx="12"/>
          </p:nvPr>
        </p:nvSpPr>
        <p:spPr/>
        <p:txBody>
          <a:bodyPr/>
          <a:lstStyle/>
          <a:p>
            <a:fld id="{77CBF265-6CE1-4973-8034-ABD10FE83D6B}" type="slidenum">
              <a:rPr lang="fr-FR" smtClean="0"/>
              <a:t>42</a:t>
            </a:fld>
            <a:endParaRPr lang="fr-FR"/>
          </a:p>
        </p:txBody>
      </p:sp>
    </p:spTree>
    <p:extLst>
      <p:ext uri="{BB962C8B-B14F-4D97-AF65-F5344CB8AC3E}">
        <p14:creationId xmlns:p14="http://schemas.microsoft.com/office/powerpoint/2010/main" val="23487335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4220" y="207058"/>
            <a:ext cx="10731154" cy="639103"/>
          </a:xfrm>
        </p:spPr>
        <p:txBody>
          <a:bodyPr>
            <a:normAutofit fontScale="90000"/>
          </a:bodyPr>
          <a:lstStyle/>
          <a:p>
            <a:r>
              <a:rPr lang="fr-FR" b="1" dirty="0" smtClean="0">
                <a:solidFill>
                  <a:srgbClr val="FF0000"/>
                </a:solidFill>
              </a:rPr>
              <a:t>NIVEAUX </a:t>
            </a:r>
            <a:r>
              <a:rPr lang="fr-FR" b="1" dirty="0">
                <a:solidFill>
                  <a:srgbClr val="FF0000"/>
                </a:solidFill>
              </a:rPr>
              <a:t>DE PERCEPTION DES BESOINS DE SANTE</a:t>
            </a:r>
            <a:endParaRPr lang="fr-FR" dirty="0">
              <a:solidFill>
                <a:srgbClr val="FF0000"/>
              </a:solidFill>
            </a:endParaRPr>
          </a:p>
        </p:txBody>
      </p:sp>
      <p:sp>
        <p:nvSpPr>
          <p:cNvPr id="3" name="Espace réservé du contenu 2"/>
          <p:cNvSpPr>
            <a:spLocks noGrp="1"/>
          </p:cNvSpPr>
          <p:nvPr>
            <p:ph idx="1"/>
          </p:nvPr>
        </p:nvSpPr>
        <p:spPr>
          <a:xfrm>
            <a:off x="1182414" y="1398836"/>
            <a:ext cx="4035973" cy="998405"/>
          </a:xfrm>
        </p:spPr>
        <p:txBody>
          <a:bodyPr>
            <a:noAutofit/>
          </a:bodyPr>
          <a:lstStyle/>
          <a:p>
            <a:pPr>
              <a:lnSpc>
                <a:spcPct val="150000"/>
              </a:lnSpc>
            </a:pPr>
            <a:r>
              <a:rPr lang="fr-FR" sz="3600" b="1" dirty="0" smtClean="0">
                <a:latin typeface="Tahoma" panose="020B0604030504040204" pitchFamily="34" charset="0"/>
                <a:ea typeface="Tahoma" panose="020B0604030504040204" pitchFamily="34" charset="0"/>
                <a:cs typeface="Tahoma" panose="020B0604030504040204" pitchFamily="34" charset="0"/>
              </a:rPr>
              <a:t>Besoin </a:t>
            </a:r>
            <a:r>
              <a:rPr lang="fr-FR" sz="3600" b="1" dirty="0">
                <a:latin typeface="Tahoma" panose="020B0604030504040204" pitchFamily="34" charset="0"/>
                <a:ea typeface="Tahoma" panose="020B0604030504040204" pitchFamily="34" charset="0"/>
                <a:cs typeface="Tahoma" panose="020B0604030504040204" pitchFamily="34" charset="0"/>
              </a:rPr>
              <a:t>de </a:t>
            </a:r>
            <a:r>
              <a:rPr lang="fr-FR" sz="3600" b="1" dirty="0" smtClean="0">
                <a:latin typeface="Tahoma" panose="020B0604030504040204" pitchFamily="34" charset="0"/>
                <a:ea typeface="Tahoma" panose="020B0604030504040204" pitchFamily="34" charset="0"/>
                <a:cs typeface="Tahoma" panose="020B0604030504040204" pitchFamily="34" charset="0"/>
              </a:rPr>
              <a:t>santé</a:t>
            </a:r>
          </a:p>
          <a:p>
            <a:pPr marL="0" indent="0">
              <a:lnSpc>
                <a:spcPct val="150000"/>
              </a:lnSpc>
              <a:buNone/>
            </a:pPr>
            <a:endParaRPr lang="fr-FR" sz="800" dirty="0"/>
          </a:p>
        </p:txBody>
      </p:sp>
      <p:sp>
        <p:nvSpPr>
          <p:cNvPr id="4" name="Espace réservé de la date 3"/>
          <p:cNvSpPr>
            <a:spLocks noGrp="1"/>
          </p:cNvSpPr>
          <p:nvPr>
            <p:ph type="dt" sz="half" idx="10"/>
          </p:nvPr>
        </p:nvSpPr>
        <p:spPr/>
        <p:txBody>
          <a:bodyPr/>
          <a:lstStyle/>
          <a:p>
            <a:fld id="{68C9ABC5-1F3C-48D2-91A7-5D682ABBF9D4}"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43</a:t>
            </a:fld>
            <a:endParaRPr lang="fr-FR"/>
          </a:p>
        </p:txBody>
      </p:sp>
      <p:sp>
        <p:nvSpPr>
          <p:cNvPr id="7" name="ZoneTexte 6"/>
          <p:cNvSpPr txBox="1"/>
          <p:nvPr/>
        </p:nvSpPr>
        <p:spPr>
          <a:xfrm>
            <a:off x="6239797" y="2483968"/>
            <a:ext cx="5535649" cy="2207912"/>
          </a:xfrm>
          <a:prstGeom prst="rect">
            <a:avLst/>
          </a:prstGeom>
          <a:noFill/>
        </p:spPr>
        <p:txBody>
          <a:bodyPr wrap="square" rtlCol="0">
            <a:spAutoFit/>
          </a:bodyPr>
          <a:lstStyle/>
          <a:p>
            <a:pPr lvl="1">
              <a:lnSpc>
                <a:spcPct val="150000"/>
              </a:lnSpc>
            </a:pPr>
            <a:r>
              <a:rPr lang="fr-FR" sz="3200" dirty="0" smtClean="0">
                <a:latin typeface="Tahoma" panose="020B0604030504040204" pitchFamily="34" charset="0"/>
                <a:ea typeface="Tahoma" panose="020B0604030504040204" pitchFamily="34" charset="0"/>
                <a:cs typeface="Tahoma" panose="020B0604030504040204" pitchFamily="34" charset="0"/>
              </a:rPr>
              <a:t>L’écart </a:t>
            </a:r>
            <a:r>
              <a:rPr lang="fr-FR" sz="3200" dirty="0">
                <a:latin typeface="Tahoma" panose="020B0604030504040204" pitchFamily="34" charset="0"/>
                <a:ea typeface="Tahoma" panose="020B0604030504040204" pitchFamily="34" charset="0"/>
                <a:cs typeface="Tahoma" panose="020B0604030504040204" pitchFamily="34" charset="0"/>
              </a:rPr>
              <a:t>existant entre un état de santé donnée et </a:t>
            </a:r>
            <a:r>
              <a:rPr lang="fr-FR" sz="3200" dirty="0" smtClean="0">
                <a:latin typeface="Tahoma" panose="020B0604030504040204" pitchFamily="34" charset="0"/>
                <a:ea typeface="Tahoma" panose="020B0604030504040204" pitchFamily="34" charset="0"/>
                <a:cs typeface="Tahoma" panose="020B0604030504040204" pitchFamily="34" charset="0"/>
              </a:rPr>
              <a:t>un </a:t>
            </a:r>
            <a:r>
              <a:rPr lang="fr-FR" sz="3200" dirty="0">
                <a:latin typeface="Tahoma" panose="020B0604030504040204" pitchFamily="34" charset="0"/>
                <a:ea typeface="Tahoma" panose="020B0604030504040204" pitchFamily="34" charset="0"/>
                <a:cs typeface="Tahoma" panose="020B0604030504040204" pitchFamily="34" charset="0"/>
              </a:rPr>
              <a:t>état de santé "idéal".</a:t>
            </a:r>
            <a:endParaRPr lang="fr-FR" sz="2400" dirty="0">
              <a:latin typeface="Tahoma" panose="020B0604030504040204" pitchFamily="34" charset="0"/>
              <a:ea typeface="Tahoma" panose="020B0604030504040204" pitchFamily="34" charset="0"/>
              <a:cs typeface="Tahoma" panose="020B0604030504040204" pitchFamily="34" charset="0"/>
            </a:endParaRPr>
          </a:p>
        </p:txBody>
      </p:sp>
      <p:pic>
        <p:nvPicPr>
          <p:cNvPr id="8" name="Image 7" descr="Résultat de recherche d'images pour &quot;besoins&quot;"/>
          <p:cNvPicPr/>
          <p:nvPr/>
        </p:nvPicPr>
        <p:blipFill>
          <a:blip r:embed="rId2">
            <a:extLst>
              <a:ext uri="{28A0092B-C50C-407E-A947-70E740481C1C}">
                <a14:useLocalDpi xmlns:a14="http://schemas.microsoft.com/office/drawing/2010/main" val="0"/>
              </a:ext>
            </a:extLst>
          </a:blip>
          <a:srcRect/>
          <a:stretch>
            <a:fillRect/>
          </a:stretch>
        </p:blipFill>
        <p:spPr bwMode="auto">
          <a:xfrm>
            <a:off x="331076" y="2397240"/>
            <a:ext cx="5498312" cy="3959109"/>
          </a:xfrm>
          <a:prstGeom prst="rect">
            <a:avLst/>
          </a:prstGeom>
          <a:noFill/>
          <a:ln>
            <a:noFill/>
          </a:ln>
        </p:spPr>
      </p:pic>
    </p:spTree>
    <p:extLst>
      <p:ext uri="{BB962C8B-B14F-4D97-AF65-F5344CB8AC3E}">
        <p14:creationId xmlns:p14="http://schemas.microsoft.com/office/powerpoint/2010/main" val="484234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6124" y="207058"/>
            <a:ext cx="10421007" cy="639103"/>
          </a:xfrm>
        </p:spPr>
        <p:txBody>
          <a:bodyPr>
            <a:normAutofit fontScale="90000"/>
          </a:bodyPr>
          <a:lstStyle/>
          <a:p>
            <a:r>
              <a:rPr lang="fr-FR" b="1" dirty="0" smtClean="0">
                <a:solidFill>
                  <a:srgbClr val="FF0000"/>
                </a:solidFill>
              </a:rPr>
              <a:t>NIVEAUX </a:t>
            </a:r>
            <a:r>
              <a:rPr lang="fr-FR" b="1" dirty="0">
                <a:solidFill>
                  <a:srgbClr val="FF0000"/>
                </a:solidFill>
              </a:rPr>
              <a:t>DE PERCEPTION DES BESOINS DE SANTE</a:t>
            </a:r>
            <a:endParaRPr lang="fr-FR" dirty="0">
              <a:solidFill>
                <a:srgbClr val="FF0000"/>
              </a:solidFill>
            </a:endParaRPr>
          </a:p>
        </p:txBody>
      </p:sp>
      <p:sp>
        <p:nvSpPr>
          <p:cNvPr id="4" name="Espace réservé de la date 3"/>
          <p:cNvSpPr>
            <a:spLocks noGrp="1"/>
          </p:cNvSpPr>
          <p:nvPr>
            <p:ph type="dt" sz="half" idx="10"/>
          </p:nvPr>
        </p:nvSpPr>
        <p:spPr/>
        <p:txBody>
          <a:bodyPr/>
          <a:lstStyle/>
          <a:p>
            <a:fld id="{C3B2D4B0-7671-41AA-9623-747EF2AE0923}"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dirty="0"/>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44</a:t>
            </a:fld>
            <a:endParaRPr lang="fr-FR"/>
          </a:p>
        </p:txBody>
      </p:sp>
      <p:pic>
        <p:nvPicPr>
          <p:cNvPr id="8" name="Image 7" descr="Résultat de recherche d'images pour &quot;besoins&quo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5241" y="144595"/>
            <a:ext cx="1576552" cy="1403131"/>
          </a:xfrm>
          <a:prstGeom prst="rect">
            <a:avLst/>
          </a:prstGeom>
          <a:noFill/>
          <a:ln>
            <a:noFill/>
          </a:ln>
        </p:spPr>
      </p:pic>
      <p:sp>
        <p:nvSpPr>
          <p:cNvPr id="10" name="Rectangle 9"/>
          <p:cNvSpPr/>
          <p:nvPr/>
        </p:nvSpPr>
        <p:spPr>
          <a:xfrm>
            <a:off x="296653" y="1170436"/>
            <a:ext cx="3261360" cy="518591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sp>
        <p:nvSpPr>
          <p:cNvPr id="11" name="Rectangle 10"/>
          <p:cNvSpPr/>
          <p:nvPr/>
        </p:nvSpPr>
        <p:spPr>
          <a:xfrm>
            <a:off x="4225419" y="1170436"/>
            <a:ext cx="3272397" cy="518591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8429823" y="1170435"/>
            <a:ext cx="3252425" cy="518591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1083878" y="1397669"/>
            <a:ext cx="1686910"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LATENT</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14" name="ZoneTexte 13"/>
          <p:cNvSpPr txBox="1"/>
          <p:nvPr/>
        </p:nvSpPr>
        <p:spPr>
          <a:xfrm>
            <a:off x="4852625" y="1402179"/>
            <a:ext cx="2017986"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RESSENTI</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15" name="ZoneTexte 14"/>
          <p:cNvSpPr txBox="1"/>
          <p:nvPr/>
        </p:nvSpPr>
        <p:spPr>
          <a:xfrm>
            <a:off x="9110630" y="1281333"/>
            <a:ext cx="1939158" cy="523220"/>
          </a:xfrm>
          <a:prstGeom prst="rect">
            <a:avLst/>
          </a:prstGeom>
          <a:noFill/>
        </p:spPr>
        <p:txBody>
          <a:bodyPr wrap="square" rtlCol="0">
            <a:spAutoFit/>
          </a:bodyPr>
          <a:lstStyle/>
          <a:p>
            <a:r>
              <a:rPr lang="fr-FR" sz="2800" b="1" dirty="0" smtClean="0">
                <a:latin typeface="Tahoma" panose="020B0604030504040204" pitchFamily="34" charset="0"/>
                <a:ea typeface="Tahoma" panose="020B0604030504040204" pitchFamily="34" charset="0"/>
                <a:cs typeface="Tahoma" panose="020B0604030504040204" pitchFamily="34" charset="0"/>
              </a:rPr>
              <a:t>EXPRIME</a:t>
            </a:r>
            <a:r>
              <a:rPr lang="fr-FR" dirty="0" smtClean="0"/>
              <a:t> </a:t>
            </a:r>
            <a:endParaRPr lang="fr-FR" dirty="0"/>
          </a:p>
        </p:txBody>
      </p:sp>
      <p:sp>
        <p:nvSpPr>
          <p:cNvPr id="16" name="Rectangle à coins arrondis 15"/>
          <p:cNvSpPr/>
          <p:nvPr/>
        </p:nvSpPr>
        <p:spPr>
          <a:xfrm>
            <a:off x="527355" y="1904377"/>
            <a:ext cx="2788919" cy="1814806"/>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latin typeface="Tahoma" panose="020B0604030504040204" pitchFamily="34" charset="0"/>
                <a:ea typeface="Tahoma" panose="020B0604030504040204" pitchFamily="34" charset="0"/>
                <a:cs typeface="Tahoma" panose="020B0604030504040204" pitchFamily="34" charset="0"/>
              </a:rPr>
              <a:t>L</a:t>
            </a:r>
            <a:r>
              <a:rPr lang="fr-FR" sz="28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e besoin n’est pas ressenti avec intensité</a:t>
            </a:r>
            <a:endParaRPr lang="fr-FR" sz="28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7" name="Rectangle à coins arrondis 16"/>
          <p:cNvSpPr/>
          <p:nvPr/>
        </p:nvSpPr>
        <p:spPr>
          <a:xfrm>
            <a:off x="4501842" y="1960324"/>
            <a:ext cx="2868536" cy="185166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tx1"/>
                </a:solidFill>
                <a:latin typeface="Tahoma" panose="020B0604030504040204" pitchFamily="34" charset="0"/>
                <a:ea typeface="Tahoma" panose="020B0604030504040204" pitchFamily="34" charset="0"/>
                <a:cs typeface="Tahoma" panose="020B0604030504040204" pitchFamily="34" charset="0"/>
              </a:rPr>
              <a:t>Le besoin existe et le public en est conscient</a:t>
            </a:r>
            <a:endParaRPr lang="fr-FR"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à coins arrondis 17"/>
          <p:cNvSpPr/>
          <p:nvPr/>
        </p:nvSpPr>
        <p:spPr>
          <a:xfrm>
            <a:off x="8610600" y="1966667"/>
            <a:ext cx="2925946" cy="185166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solidFill>
                  <a:schemeClr val="tx1"/>
                </a:solidFill>
                <a:latin typeface="Tahoma" panose="020B0604030504040204" pitchFamily="34" charset="0"/>
                <a:ea typeface="Tahoma" panose="020B0604030504040204" pitchFamily="34" charset="0"/>
                <a:cs typeface="Tahoma" panose="020B0604030504040204" pitchFamily="34" charset="0"/>
              </a:rPr>
              <a:t>Le besoin existe et le  public fait la demande  </a:t>
            </a:r>
            <a:endParaRPr lang="fr-FR"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9" name="Rectangle à coins arrondis 18"/>
          <p:cNvSpPr/>
          <p:nvPr/>
        </p:nvSpPr>
        <p:spPr>
          <a:xfrm>
            <a:off x="527356" y="4043458"/>
            <a:ext cx="2788918" cy="2136625"/>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ahoma" panose="020B0604030504040204" pitchFamily="34" charset="0"/>
                <a:ea typeface="Tahoma" panose="020B0604030504040204" pitchFamily="34" charset="0"/>
                <a:cs typeface="Tahoma" panose="020B0604030504040204" pitchFamily="34" charset="0"/>
              </a:rPr>
              <a:t>Il peut être réveillé </a:t>
            </a:r>
            <a:endParaRPr lang="fr-FR" sz="2800" b="1" dirty="0">
              <a:latin typeface="Tahoma" panose="020B0604030504040204" pitchFamily="34" charset="0"/>
              <a:ea typeface="Tahoma" panose="020B0604030504040204" pitchFamily="34" charset="0"/>
              <a:cs typeface="Tahoma" panose="020B0604030504040204" pitchFamily="34" charset="0"/>
            </a:endParaRPr>
          </a:p>
        </p:txBody>
      </p:sp>
      <p:sp>
        <p:nvSpPr>
          <p:cNvPr id="20" name="Rectangle à coins arrondis 19"/>
          <p:cNvSpPr/>
          <p:nvPr/>
        </p:nvSpPr>
        <p:spPr>
          <a:xfrm>
            <a:off x="4501842" y="4193628"/>
            <a:ext cx="2734530" cy="1781503"/>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latin typeface="Tahoma" panose="020B0604030504040204" pitchFamily="34" charset="0"/>
                <a:ea typeface="Tahoma" panose="020B0604030504040204" pitchFamily="34" charset="0"/>
                <a:cs typeface="Tahoma" panose="020B0604030504040204" pitchFamily="34" charset="0"/>
              </a:rPr>
              <a:t> </a:t>
            </a:r>
            <a:r>
              <a:rPr lang="fr-FR" sz="2800" dirty="0">
                <a:latin typeface="Tahoma" panose="020B0604030504040204" pitchFamily="34" charset="0"/>
                <a:ea typeface="Tahoma" panose="020B0604030504040204" pitchFamily="34" charset="0"/>
                <a:cs typeface="Tahoma" panose="020B0604030504040204" pitchFamily="34" charset="0"/>
              </a:rPr>
              <a:t>R</a:t>
            </a:r>
            <a:r>
              <a:rPr lang="fr-FR" sz="2800" dirty="0" smtClean="0">
                <a:latin typeface="Tahoma" panose="020B0604030504040204" pitchFamily="34" charset="0"/>
                <a:ea typeface="Tahoma" panose="020B0604030504040204" pitchFamily="34" charset="0"/>
                <a:cs typeface="Tahoma" panose="020B0604030504040204" pitchFamily="34" charset="0"/>
              </a:rPr>
              <a:t>echerche </a:t>
            </a:r>
          </a:p>
          <a:p>
            <a:pPr algn="ctr"/>
            <a:r>
              <a:rPr lang="fr-FR" sz="2800" dirty="0" smtClean="0">
                <a:latin typeface="Tahoma" panose="020B0604030504040204" pitchFamily="34" charset="0"/>
                <a:ea typeface="Tahoma" panose="020B0604030504040204" pitchFamily="34" charset="0"/>
                <a:cs typeface="Tahoma" panose="020B0604030504040204" pitchFamily="34" charset="0"/>
              </a:rPr>
              <a:t>de solution </a:t>
            </a:r>
            <a:endParaRPr lang="fr-FR" sz="2800" dirty="0">
              <a:latin typeface="Tahoma" panose="020B0604030504040204" pitchFamily="34" charset="0"/>
              <a:ea typeface="Tahoma" panose="020B0604030504040204" pitchFamily="34" charset="0"/>
              <a:cs typeface="Tahoma" panose="020B0604030504040204" pitchFamily="34" charset="0"/>
            </a:endParaRPr>
          </a:p>
        </p:txBody>
      </p:sp>
      <p:sp>
        <p:nvSpPr>
          <p:cNvPr id="21" name="Rectangle à coins arrondis 20"/>
          <p:cNvSpPr/>
          <p:nvPr/>
        </p:nvSpPr>
        <p:spPr>
          <a:xfrm>
            <a:off x="8610600" y="4043458"/>
            <a:ext cx="2925946" cy="194743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latin typeface="Tahoma" panose="020B0604030504040204" pitchFamily="34" charset="0"/>
                <a:ea typeface="Tahoma" panose="020B0604030504040204" pitchFamily="34" charset="0"/>
                <a:cs typeface="Tahoma" panose="020B0604030504040204" pitchFamily="34" charset="0"/>
              </a:rPr>
              <a:t>Solution créée </a:t>
            </a:r>
          </a:p>
          <a:p>
            <a:pPr algn="ctr"/>
            <a:r>
              <a:rPr lang="fr-FR" sz="2800" dirty="0" smtClean="0">
                <a:latin typeface="Tahoma" panose="020B0604030504040204" pitchFamily="34" charset="0"/>
                <a:ea typeface="Tahoma" panose="020B0604030504040204" pitchFamily="34" charset="0"/>
                <a:cs typeface="Tahoma" panose="020B0604030504040204" pitchFamily="34" charset="0"/>
              </a:rPr>
              <a:t>ou suggérée</a:t>
            </a:r>
            <a:endParaRPr lang="fr-FR"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536543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4150" y="0"/>
            <a:ext cx="10877266" cy="1008993"/>
          </a:xfrm>
        </p:spPr>
        <p:txBody>
          <a:bodyPr>
            <a:normAutofit fontScale="90000"/>
          </a:bodyPr>
          <a:lstStyle/>
          <a:p>
            <a:pPr algn="ctr"/>
            <a:r>
              <a:rPr lang="fr-FR" sz="2400" b="1" dirty="0" smtClean="0">
                <a:latin typeface="Tahoma" panose="020B0604030504040204" pitchFamily="34" charset="0"/>
                <a:ea typeface="Tahoma" panose="020B0604030504040204" pitchFamily="34" charset="0"/>
                <a:cs typeface="Tahoma" panose="020B0604030504040204" pitchFamily="34" charset="0"/>
              </a:rPr>
              <a:t/>
            </a:r>
            <a:br>
              <a:rPr lang="fr-FR" sz="2400" b="1" dirty="0" smtClean="0">
                <a:latin typeface="Tahoma" panose="020B0604030504040204" pitchFamily="34" charset="0"/>
                <a:ea typeface="Tahoma" panose="020B0604030504040204" pitchFamily="34" charset="0"/>
                <a:cs typeface="Tahoma" panose="020B0604030504040204" pitchFamily="34" charset="0"/>
              </a:rPr>
            </a:br>
            <a:r>
              <a:rPr lang="fr-FR" sz="2400" b="1" dirty="0" smtClean="0">
                <a:latin typeface="Tahoma" panose="020B0604030504040204" pitchFamily="34" charset="0"/>
                <a:ea typeface="Tahoma" panose="020B0604030504040204" pitchFamily="34" charset="0"/>
                <a:cs typeface="Tahoma" panose="020B0604030504040204" pitchFamily="34" charset="0"/>
              </a:rPr>
              <a:t> </a:t>
            </a:r>
            <a:r>
              <a:rPr lang="fr-FR"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Niveaux </a:t>
            </a: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de </a:t>
            </a:r>
            <a:r>
              <a:rPr lang="fr-FR" sz="4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perception des </a:t>
            </a:r>
            <a:r>
              <a:rPr lang="fr-FR" sz="4000" b="1" dirty="0">
                <a:solidFill>
                  <a:srgbClr val="FF0000"/>
                </a:solidFill>
                <a:latin typeface="Tahoma" panose="020B0604030504040204" pitchFamily="34" charset="0"/>
                <a:ea typeface="Tahoma" panose="020B0604030504040204" pitchFamily="34" charset="0"/>
                <a:cs typeface="Tahoma" panose="020B0604030504040204" pitchFamily="34" charset="0"/>
              </a:rPr>
              <a:t>besoins</a:t>
            </a:r>
            <a: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t/>
            </a:r>
            <a:br>
              <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fr-FR" sz="36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Espace réservé du contenu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19504" y="1387661"/>
            <a:ext cx="10152992" cy="5151251"/>
          </a:xfrm>
          <a:prstGeom prst="rect">
            <a:avLst/>
          </a:prstGeom>
          <a:noFill/>
          <a:ln>
            <a:noFill/>
          </a:ln>
        </p:spPr>
      </p:pic>
      <p:sp>
        <p:nvSpPr>
          <p:cNvPr id="3" name="Espace réservé de la date 2"/>
          <p:cNvSpPr>
            <a:spLocks noGrp="1"/>
          </p:cNvSpPr>
          <p:nvPr>
            <p:ph type="dt" sz="half" idx="10"/>
          </p:nvPr>
        </p:nvSpPr>
        <p:spPr/>
        <p:txBody>
          <a:bodyPr/>
          <a:lstStyle/>
          <a:p>
            <a:fld id="{36FF606D-0C7B-481B-B64F-BD2F33645CB5}" type="datetime1">
              <a:rPr lang="fr-FR" smtClean="0"/>
              <a:t>13/04/2021</a:t>
            </a:fld>
            <a:endParaRPr lang="fr-FR"/>
          </a:p>
        </p:txBody>
      </p:sp>
      <p:sp>
        <p:nvSpPr>
          <p:cNvPr id="5" name="Espace réservé du pied de page 4"/>
          <p:cNvSpPr>
            <a:spLocks noGrp="1"/>
          </p:cNvSpPr>
          <p:nvPr>
            <p:ph type="ftr" sz="quarter" idx="11"/>
          </p:nvPr>
        </p:nvSpPr>
        <p:spPr/>
        <p:txBody>
          <a:bodyPr/>
          <a:lstStyle/>
          <a:p>
            <a:r>
              <a:rPr lang="fr-FR" smtClean="0"/>
              <a:t>ABG 2021 Generalité sur la santé publique </a:t>
            </a:r>
            <a:endParaRPr lang="fr-FR"/>
          </a:p>
        </p:txBody>
      </p:sp>
      <p:sp>
        <p:nvSpPr>
          <p:cNvPr id="6" name="Espace réservé du numéro de diapositive 5"/>
          <p:cNvSpPr>
            <a:spLocks noGrp="1"/>
          </p:cNvSpPr>
          <p:nvPr>
            <p:ph type="sldNum" sz="quarter" idx="12"/>
          </p:nvPr>
        </p:nvSpPr>
        <p:spPr/>
        <p:txBody>
          <a:bodyPr/>
          <a:lstStyle/>
          <a:p>
            <a:fld id="{77CBF265-6CE1-4973-8034-ABD10FE83D6B}" type="slidenum">
              <a:rPr lang="fr-FR" smtClean="0"/>
              <a:t>45</a:t>
            </a:fld>
            <a:endParaRPr lang="fr-FR" dirty="0"/>
          </a:p>
        </p:txBody>
      </p:sp>
      <p:sp>
        <p:nvSpPr>
          <p:cNvPr id="7" name="ZoneTexte 6"/>
          <p:cNvSpPr txBox="1"/>
          <p:nvPr/>
        </p:nvSpPr>
        <p:spPr>
          <a:xfrm>
            <a:off x="4478215" y="1008993"/>
            <a:ext cx="3235570" cy="461665"/>
          </a:xfrm>
          <a:prstGeom prst="rect">
            <a:avLst/>
          </a:prstGeom>
          <a:noFill/>
        </p:spPr>
        <p:txBody>
          <a:bodyPr wrap="square" rtlCol="0">
            <a:spAutoFit/>
          </a:bodyPr>
          <a:lstStyle/>
          <a:p>
            <a:r>
              <a:rPr lang="fr-FR" sz="2400" b="1" dirty="0" smtClean="0">
                <a:latin typeface="Tahoma" panose="020B0604030504040204" pitchFamily="34" charset="0"/>
                <a:ea typeface="Tahoma" panose="020B0604030504040204" pitchFamily="34" charset="0"/>
                <a:cs typeface="Tahoma" panose="020B0604030504040204" pitchFamily="34" charset="0"/>
              </a:rPr>
              <a:t>MECONTENTEMENT </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cxnSp>
        <p:nvCxnSpPr>
          <p:cNvPr id="9" name="Connecteur droit avec flèche 8"/>
          <p:cNvCxnSpPr>
            <a:stCxn id="7" idx="2"/>
          </p:cNvCxnSpPr>
          <p:nvPr/>
        </p:nvCxnSpPr>
        <p:spPr>
          <a:xfrm flipH="1">
            <a:off x="6052783" y="1470658"/>
            <a:ext cx="43217" cy="74810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9402417" y="5466522"/>
            <a:ext cx="2325757" cy="461665"/>
          </a:xfrm>
          <a:prstGeom prst="rect">
            <a:avLst/>
          </a:prstGeom>
          <a:noFill/>
        </p:spPr>
        <p:txBody>
          <a:bodyPr wrap="square" rtlCol="0">
            <a:spAutoFit/>
          </a:bodyPr>
          <a:lstStyle/>
          <a:p>
            <a:r>
              <a:rPr lang="fr-FR" sz="2400" b="1" dirty="0" smtClean="0">
                <a:latin typeface="Tahoma" panose="020B0604030504040204" pitchFamily="34" charset="0"/>
                <a:ea typeface="Tahoma" panose="020B0604030504040204" pitchFamily="34" charset="0"/>
                <a:cs typeface="Tahoma" panose="020B0604030504040204" pitchFamily="34" charset="0"/>
              </a:rPr>
              <a:t>GASPILLAGE</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cxnSp>
        <p:nvCxnSpPr>
          <p:cNvPr id="12" name="Connecteur droit avec flèche 11"/>
          <p:cNvCxnSpPr/>
          <p:nvPr/>
        </p:nvCxnSpPr>
        <p:spPr>
          <a:xfrm flipH="1" flipV="1">
            <a:off x="8821271" y="4572000"/>
            <a:ext cx="1097981" cy="89452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0" y="5850442"/>
            <a:ext cx="3909848" cy="461665"/>
          </a:xfrm>
          <a:prstGeom prst="rect">
            <a:avLst/>
          </a:prstGeom>
          <a:noFill/>
        </p:spPr>
        <p:txBody>
          <a:bodyPr wrap="square" rtlCol="0">
            <a:spAutoFit/>
          </a:bodyPr>
          <a:lstStyle/>
          <a:p>
            <a:r>
              <a:rPr lang="fr-FR" sz="2400" b="1" dirty="0" smtClean="0">
                <a:latin typeface="Tahoma" panose="020B0604030504040204" pitchFamily="34" charset="0"/>
                <a:ea typeface="Tahoma" panose="020B0604030504040204" pitchFamily="34" charset="0"/>
                <a:cs typeface="Tahoma" panose="020B0604030504040204" pitchFamily="34" charset="0"/>
              </a:rPr>
              <a:t>SOUS UTILISATION</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cxnSp>
        <p:nvCxnSpPr>
          <p:cNvPr id="15" name="Connecteur droit avec flèche 14"/>
          <p:cNvCxnSpPr/>
          <p:nvPr/>
        </p:nvCxnSpPr>
        <p:spPr>
          <a:xfrm flipV="1">
            <a:off x="1351555" y="4671866"/>
            <a:ext cx="2379222" cy="125632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300869" y="3267172"/>
            <a:ext cx="1590261" cy="646331"/>
          </a:xfrm>
          <a:prstGeom prst="rect">
            <a:avLst/>
          </a:prstGeom>
          <a:noFill/>
        </p:spPr>
        <p:txBody>
          <a:bodyPr wrap="square" rtlCol="0">
            <a:spAutoFit/>
          </a:bodyPr>
          <a:lstStyle/>
          <a:p>
            <a:pPr algn="ctr"/>
            <a:r>
              <a:rPr lang="fr-FR" b="1" dirty="0" smtClean="0">
                <a:solidFill>
                  <a:srgbClr val="0070C0"/>
                </a:solidFill>
                <a:latin typeface="Tahoma" panose="020B0604030504040204" pitchFamily="34" charset="0"/>
                <a:ea typeface="Tahoma" panose="020B0604030504040204" pitchFamily="34" charset="0"/>
                <a:cs typeface="Tahoma" panose="020B0604030504040204" pitchFamily="34" charset="0"/>
              </a:rPr>
              <a:t>SITUATION</a:t>
            </a:r>
          </a:p>
          <a:p>
            <a:pPr algn="ctr"/>
            <a:r>
              <a:rPr lang="fr-FR" b="1" dirty="0" smtClean="0">
                <a:solidFill>
                  <a:srgbClr val="0070C0"/>
                </a:solidFill>
                <a:latin typeface="Tahoma" panose="020B0604030504040204" pitchFamily="34" charset="0"/>
                <a:ea typeface="Tahoma" panose="020B0604030504040204" pitchFamily="34" charset="0"/>
                <a:cs typeface="Tahoma" panose="020B0604030504040204" pitchFamily="34" charset="0"/>
              </a:rPr>
              <a:t>IDEALE </a:t>
            </a:r>
            <a:endParaRPr lang="fr-FR"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2369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èche vers le bas 9"/>
          <p:cNvSpPr/>
          <p:nvPr/>
        </p:nvSpPr>
        <p:spPr>
          <a:xfrm rot="17768330">
            <a:off x="2956467" y="1730508"/>
            <a:ext cx="1909482" cy="1692210"/>
          </a:xfrm>
          <a:prstGeom prst="downArrow">
            <a:avLst/>
          </a:prstGeom>
          <a:solidFill>
            <a:schemeClr val="accent4">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p:cNvSpPr/>
          <p:nvPr/>
        </p:nvSpPr>
        <p:spPr>
          <a:xfrm rot="3043980">
            <a:off x="7496877" y="1389409"/>
            <a:ext cx="1909482" cy="2055056"/>
          </a:xfrm>
          <a:prstGeom prst="downArrow">
            <a:avLst/>
          </a:prstGeom>
          <a:solidFill>
            <a:schemeClr val="accent4">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p:cNvSpPr>
            <a:spLocks noGrp="1"/>
          </p:cNvSpPr>
          <p:nvPr>
            <p:ph type="dt" sz="half" idx="10"/>
          </p:nvPr>
        </p:nvSpPr>
        <p:spPr/>
        <p:txBody>
          <a:bodyPr/>
          <a:lstStyle/>
          <a:p>
            <a:fld id="{AC83C7D5-251E-43CA-86F0-0D875C6F54CF}" type="datetime1">
              <a:rPr lang="fr-FR" smtClean="0"/>
              <a:t>13/04/2021</a:t>
            </a:fld>
            <a:endParaRPr lang="fr-FR"/>
          </a:p>
        </p:txBody>
      </p:sp>
      <p:sp>
        <p:nvSpPr>
          <p:cNvPr id="3" name="Espace réservé du pied de page 2"/>
          <p:cNvSpPr>
            <a:spLocks noGrp="1"/>
          </p:cNvSpPr>
          <p:nvPr>
            <p:ph type="ftr" sz="quarter" idx="11"/>
          </p:nvPr>
        </p:nvSpPr>
        <p:spPr/>
        <p:txBody>
          <a:bodyPr/>
          <a:lstStyle/>
          <a:p>
            <a:r>
              <a:rPr lang="fr-FR" smtClean="0"/>
              <a:t>ABG 2021 Generalité sur la santé publique </a:t>
            </a:r>
            <a:endParaRPr lang="fr-FR"/>
          </a:p>
        </p:txBody>
      </p:sp>
      <p:sp>
        <p:nvSpPr>
          <p:cNvPr id="4" name="Espace réservé du numéro de diapositive 3"/>
          <p:cNvSpPr>
            <a:spLocks noGrp="1"/>
          </p:cNvSpPr>
          <p:nvPr>
            <p:ph type="sldNum" sz="quarter" idx="12"/>
          </p:nvPr>
        </p:nvSpPr>
        <p:spPr/>
        <p:txBody>
          <a:bodyPr/>
          <a:lstStyle/>
          <a:p>
            <a:fld id="{77CBF265-6CE1-4973-8034-ABD10FE83D6B}" type="slidenum">
              <a:rPr lang="fr-FR" smtClean="0"/>
              <a:t>46</a:t>
            </a:fld>
            <a:endParaRPr lang="fr-FR"/>
          </a:p>
        </p:txBody>
      </p:sp>
      <p:sp>
        <p:nvSpPr>
          <p:cNvPr id="5" name="ZoneTexte 4"/>
          <p:cNvSpPr txBox="1"/>
          <p:nvPr/>
        </p:nvSpPr>
        <p:spPr>
          <a:xfrm>
            <a:off x="2209800" y="282388"/>
            <a:ext cx="7718611" cy="461665"/>
          </a:xfrm>
          <a:prstGeom prst="rect">
            <a:avLst/>
          </a:prstGeom>
          <a:noFill/>
        </p:spPr>
        <p:txBody>
          <a:bodyPr wrap="square" rtlCol="0">
            <a:spAutoFit/>
          </a:bodyPr>
          <a:lstStyle/>
          <a:p>
            <a:pPr algn="ctr"/>
            <a:r>
              <a:rPr lang="fr-FR" sz="2400" b="1" dirty="0">
                <a:solidFill>
                  <a:srgbClr val="FF0000"/>
                </a:solidFill>
                <a:latin typeface="Tahoma" panose="020B0604030504040204" pitchFamily="34" charset="0"/>
                <a:ea typeface="Tahoma" panose="020B0604030504040204" pitchFamily="34" charset="0"/>
                <a:cs typeface="Tahoma" panose="020B0604030504040204" pitchFamily="34" charset="0"/>
              </a:rPr>
              <a:t>FACTEURS INFLUENÇANT LA SANTE PUBLIQUE </a:t>
            </a:r>
            <a:endParaRPr lang="fr-FR"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6" name="Ellipse 5"/>
          <p:cNvSpPr/>
          <p:nvPr/>
        </p:nvSpPr>
        <p:spPr>
          <a:xfrm>
            <a:off x="4737846" y="2214097"/>
            <a:ext cx="2958354" cy="1855694"/>
          </a:xfrm>
          <a:prstGeom prst="ellipse">
            <a:avLst/>
          </a:prstGeom>
          <a:solidFill>
            <a:schemeClr val="bg2">
              <a:lumMod val="9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SANTE PUBLIQUE </a:t>
            </a:r>
            <a:endParaRPr lang="fr-FR" sz="28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à coins arrondis 6"/>
          <p:cNvSpPr/>
          <p:nvPr/>
        </p:nvSpPr>
        <p:spPr>
          <a:xfrm>
            <a:off x="537882" y="1048871"/>
            <a:ext cx="2918012" cy="1949823"/>
          </a:xfrm>
          <a:prstGeom prst="roundRect">
            <a:avLst/>
          </a:prstGeom>
          <a:solidFill>
            <a:schemeClr val="accent4">
              <a:lumMod val="20000"/>
              <a:lumOff val="8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volontés </a:t>
            </a:r>
            <a:r>
              <a:rPr lang="fr-FR" sz="2000" b="1" dirty="0">
                <a:solidFill>
                  <a:schemeClr val="tx1"/>
                </a:solidFill>
                <a:latin typeface="Tahoma" panose="020B0604030504040204" pitchFamily="34" charset="0"/>
                <a:ea typeface="Tahoma" panose="020B0604030504040204" pitchFamily="34" charset="0"/>
                <a:cs typeface="Tahoma" panose="020B0604030504040204" pitchFamily="34" charset="0"/>
              </a:rPr>
              <a:t>programmatiques des Etats </a:t>
            </a:r>
            <a:endPar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endParaRPr lang="fr-FR" sz="2000" b="1" i="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fr-FR" sz="1200" b="1" i="1" dirty="0" smtClean="0">
                <a:solidFill>
                  <a:schemeClr val="tx1"/>
                </a:solidFill>
                <a:latin typeface="Tahoma" panose="020B0604030504040204" pitchFamily="34" charset="0"/>
                <a:ea typeface="Tahoma" panose="020B0604030504040204" pitchFamily="34" charset="0"/>
                <a:cs typeface="Tahoma" panose="020B0604030504040204" pitchFamily="34" charset="0"/>
              </a:rPr>
              <a:t>PNDS facilite les contributions financières</a:t>
            </a:r>
            <a:endParaRPr lang="fr-FR"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à coins arrondis 7"/>
          <p:cNvSpPr/>
          <p:nvPr/>
        </p:nvSpPr>
        <p:spPr>
          <a:xfrm>
            <a:off x="4868900" y="4830031"/>
            <a:ext cx="2918012" cy="1949823"/>
          </a:xfrm>
          <a:prstGeom prst="roundRect">
            <a:avLst/>
          </a:prstGeom>
          <a:solidFill>
            <a:schemeClr val="accent4">
              <a:lumMod val="20000"/>
              <a:lumOff val="8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ahoma" panose="020B0604030504040204" pitchFamily="34" charset="0"/>
                <a:ea typeface="Tahoma" panose="020B0604030504040204" pitchFamily="34" charset="0"/>
                <a:cs typeface="Tahoma" panose="020B0604030504040204" pitchFamily="34" charset="0"/>
              </a:rPr>
              <a:t>dépendance aux disponibilités Budgétaires </a:t>
            </a:r>
            <a:endPar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endParaRPr lang="fr-FR" sz="2000" b="1" i="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r>
              <a:rPr lang="fr-FR" sz="1400" b="1" i="1" dirty="0" smtClean="0">
                <a:solidFill>
                  <a:schemeClr val="tx1"/>
                </a:solidFill>
                <a:latin typeface="Tahoma" panose="020B0604030504040204" pitchFamily="34" charset="0"/>
                <a:ea typeface="Tahoma" panose="020B0604030504040204" pitchFamily="34" charset="0"/>
                <a:cs typeface="Tahoma" panose="020B0604030504040204" pitchFamily="34" charset="0"/>
              </a:rPr>
              <a:t>CI  budget sante 16,6% </a:t>
            </a:r>
            <a:endParaRPr lang="fr-FR" sz="105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à coins arrondis 8"/>
          <p:cNvSpPr/>
          <p:nvPr/>
        </p:nvSpPr>
        <p:spPr>
          <a:xfrm>
            <a:off x="8978152" y="1048870"/>
            <a:ext cx="2918012" cy="1949823"/>
          </a:xfrm>
          <a:prstGeom prst="roundRect">
            <a:avLst/>
          </a:prstGeom>
          <a:solidFill>
            <a:schemeClr val="accent4">
              <a:lumMod val="20000"/>
              <a:lumOff val="8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ahoma" panose="020B0604030504040204" pitchFamily="34" charset="0"/>
                <a:ea typeface="Tahoma" panose="020B0604030504040204" pitchFamily="34" charset="0"/>
                <a:cs typeface="Tahoma" panose="020B0604030504040204" pitchFamily="34" charset="0"/>
              </a:rPr>
              <a:t>A</a:t>
            </a:r>
            <a:r>
              <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bsence </a:t>
            </a:r>
            <a:r>
              <a:rPr lang="fr-FR" sz="2000" b="1" dirty="0">
                <a:solidFill>
                  <a:schemeClr val="tx1"/>
                </a:solidFill>
                <a:latin typeface="Tahoma" panose="020B0604030504040204" pitchFamily="34" charset="0"/>
                <a:ea typeface="Tahoma" panose="020B0604030504040204" pitchFamily="34" charset="0"/>
                <a:cs typeface="Tahoma" panose="020B0604030504040204" pitchFamily="34" charset="0"/>
              </a:rPr>
              <a:t>de mécanismes de sécurité </a:t>
            </a:r>
            <a:r>
              <a:rPr lang="fr-FR"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sociale</a:t>
            </a:r>
          </a:p>
          <a:p>
            <a:pPr algn="ctr"/>
            <a:r>
              <a:rPr lang="fr-FR" sz="2000" b="1" i="1"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p>
          <a:p>
            <a:pPr algn="ctr"/>
            <a:r>
              <a:rPr lang="fr-FR" sz="1400" b="1" i="1" dirty="0" smtClean="0">
                <a:solidFill>
                  <a:schemeClr val="tx1"/>
                </a:solidFill>
                <a:latin typeface="Tahoma" panose="020B0604030504040204" pitchFamily="34" charset="0"/>
                <a:ea typeface="Tahoma" panose="020B0604030504040204" pitchFamily="34" charset="0"/>
                <a:cs typeface="Tahoma" panose="020B0604030504040204" pitchFamily="34" charset="0"/>
              </a:rPr>
              <a:t>CMU</a:t>
            </a:r>
            <a:endParaRPr lang="fr-FR" sz="105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Flèche vers le bas 10"/>
          <p:cNvSpPr/>
          <p:nvPr/>
        </p:nvSpPr>
        <p:spPr>
          <a:xfrm rot="10800000">
            <a:off x="5373166" y="4069791"/>
            <a:ext cx="1909482" cy="762186"/>
          </a:xfrm>
          <a:prstGeom prst="downArrow">
            <a:avLst/>
          </a:prstGeom>
          <a:solidFill>
            <a:schemeClr val="accent4">
              <a:lumMod val="20000"/>
              <a:lumOff val="8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481808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1194" y="452717"/>
            <a:ext cx="11573302" cy="5688776"/>
          </a:xfrm>
        </p:spPr>
        <p:txBody>
          <a:bodyPr/>
          <a:lstStyle/>
          <a:p>
            <a:r>
              <a:rPr lang="fr-FR" sz="9600" dirty="0" smtClean="0">
                <a:effectLst>
                  <a:outerShdw blurRad="38100" dist="38100" dir="2700000" algn="tl">
                    <a:srgbClr val="000000">
                      <a:alpha val="43137"/>
                    </a:srgbClr>
                  </a:outerShdw>
                </a:effectLst>
              </a:rPr>
              <a:t/>
            </a:r>
            <a:br>
              <a:rPr lang="fr-FR" sz="9600" dirty="0" smtClean="0">
                <a:effectLst>
                  <a:outerShdw blurRad="38100" dist="38100" dir="2700000" algn="tl">
                    <a:srgbClr val="000000">
                      <a:alpha val="43137"/>
                    </a:srgbClr>
                  </a:outerShdw>
                </a:effectLst>
              </a:rPr>
            </a:br>
            <a:r>
              <a:rPr lang="fr-FR" sz="9600" b="1" dirty="0" smtClean="0">
                <a:solidFill>
                  <a:srgbClr val="FF0000"/>
                </a:solidFill>
                <a:effectLst>
                  <a:outerShdw blurRad="38100" dist="38100" dir="2700000" algn="tl">
                    <a:srgbClr val="000000">
                      <a:alpha val="43137"/>
                    </a:srgbClr>
                  </a:outerShdw>
                </a:effectLst>
              </a:rPr>
              <a:t>Merci pour votre attention soutenue</a:t>
            </a:r>
            <a:endParaRPr lang="fr-FR" sz="9600" b="1" dirty="0">
              <a:solidFill>
                <a:srgbClr val="FF0000"/>
              </a:solidFill>
              <a:effectLst>
                <a:outerShdw blurRad="38100" dist="38100" dir="2700000" algn="tl">
                  <a:srgbClr val="000000">
                    <a:alpha val="43137"/>
                  </a:srgbClr>
                </a:outerShdw>
              </a:effectLst>
            </a:endParaRPr>
          </a:p>
        </p:txBody>
      </p:sp>
      <p:sp>
        <p:nvSpPr>
          <p:cNvPr id="3" name="Espace réservé de la date 2"/>
          <p:cNvSpPr>
            <a:spLocks noGrp="1"/>
          </p:cNvSpPr>
          <p:nvPr>
            <p:ph type="dt" sz="half" idx="10"/>
          </p:nvPr>
        </p:nvSpPr>
        <p:spPr/>
        <p:txBody>
          <a:bodyPr/>
          <a:lstStyle/>
          <a:p>
            <a:fld id="{24636775-9126-422D-B3A6-C698BB3F8766}" type="datetime1">
              <a:rPr lang="fr-FR" smtClean="0"/>
              <a:t>13/04/2021</a:t>
            </a:fld>
            <a:endParaRPr lang="fr-FR"/>
          </a:p>
        </p:txBody>
      </p:sp>
      <p:sp>
        <p:nvSpPr>
          <p:cNvPr id="4" name="Espace réservé du pied de page 3"/>
          <p:cNvSpPr>
            <a:spLocks noGrp="1"/>
          </p:cNvSpPr>
          <p:nvPr>
            <p:ph type="ftr" sz="quarter" idx="11"/>
          </p:nvPr>
        </p:nvSpPr>
        <p:spPr/>
        <p:txBody>
          <a:bodyPr/>
          <a:lstStyle/>
          <a:p>
            <a:r>
              <a:rPr lang="fr-FR" smtClean="0"/>
              <a:t>ABG 2021 Generalité sur la santé publique </a:t>
            </a:r>
            <a:endParaRPr lang="fr-FR"/>
          </a:p>
        </p:txBody>
      </p:sp>
      <p:sp>
        <p:nvSpPr>
          <p:cNvPr id="5" name="Espace réservé du numéro de diapositive 4"/>
          <p:cNvSpPr>
            <a:spLocks noGrp="1"/>
          </p:cNvSpPr>
          <p:nvPr>
            <p:ph type="sldNum" sz="quarter" idx="12"/>
          </p:nvPr>
        </p:nvSpPr>
        <p:spPr/>
        <p:txBody>
          <a:bodyPr/>
          <a:lstStyle/>
          <a:p>
            <a:fld id="{77CBF265-6CE1-4973-8034-ABD10FE83D6B}" type="slidenum">
              <a:rPr lang="fr-FR" smtClean="0"/>
              <a:t>47</a:t>
            </a:fld>
            <a:endParaRPr lang="fr-FR"/>
          </a:p>
        </p:txBody>
      </p:sp>
    </p:spTree>
    <p:extLst>
      <p:ext uri="{BB962C8B-B14F-4D97-AF65-F5344CB8AC3E}">
        <p14:creationId xmlns:p14="http://schemas.microsoft.com/office/powerpoint/2010/main" val="297997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4465</TotalTime>
  <Words>2524</Words>
  <Application>Microsoft Office PowerPoint</Application>
  <PresentationFormat>Grand écran</PresentationFormat>
  <Paragraphs>470</Paragraphs>
  <Slides>47</Slides>
  <Notes>29</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47</vt:i4>
      </vt:variant>
    </vt:vector>
  </HeadingPairs>
  <TitlesOfParts>
    <vt:vector size="59" baseType="lpstr">
      <vt:lpstr>Aharoni</vt:lpstr>
      <vt:lpstr>Algerian</vt:lpstr>
      <vt:lpstr>Arial</vt:lpstr>
      <vt:lpstr>Bell MT</vt:lpstr>
      <vt:lpstr>Calibri</vt:lpstr>
      <vt:lpstr>Calibri Light</vt:lpstr>
      <vt:lpstr>Cambria</vt:lpstr>
      <vt:lpstr>MS Mincho</vt:lpstr>
      <vt:lpstr>Tahoma</vt:lpstr>
      <vt:lpstr>Times New Roman</vt:lpstr>
      <vt:lpstr>Wingdings</vt:lpstr>
      <vt:lpstr>Thème Office</vt:lpstr>
      <vt:lpstr>  GENERALITES SUR LA SANTE PUBLIQUE    Maitre AHONZI, Inspecteur des soins  Master Sciences Infirmières   </vt:lpstr>
      <vt:lpstr>OBJECTIF GÉNÉRAL </vt:lpstr>
      <vt:lpstr> OBJECTIFS SPECIFIQUES </vt:lpstr>
      <vt:lpstr> OBJECTIFS SPECIFIQUES </vt:lpstr>
      <vt:lpstr>Présentation PowerPoint</vt:lpstr>
      <vt:lpstr>Présentation PowerPoint</vt:lpstr>
      <vt:lpstr>Présentation PowerPoint</vt:lpstr>
      <vt:lpstr>Présentation PowerPoint</vt:lpstr>
      <vt:lpstr>SANTE PUBLIQUE ?</vt:lpstr>
      <vt:lpstr>Présentation PowerPoint</vt:lpstr>
      <vt:lpstr>Présentation PowerPoint</vt:lpstr>
      <vt:lpstr>Déterminants de la santé </vt:lpstr>
      <vt:lpstr>Plus une personne possède des déterminants positifs, meilleures sont ses chances d’être en santé</vt:lpstr>
      <vt:lpstr>Présentation PowerPoint</vt:lpstr>
      <vt:lpstr>Présentation PowerPoint</vt:lpstr>
      <vt:lpstr>SANTE COMMUNAUTAIRE </vt:lpstr>
      <vt:lpstr>SANTE COMMUNAUTAIRE </vt:lpstr>
      <vt:lpstr>SANTE COMMUNAUTAIRE  (Démarche)</vt:lpstr>
      <vt:lpstr>Approches entre la santé publique et la santé communautaire</vt:lpstr>
      <vt:lpstr>Santé publique /Santé communautaire </vt:lpstr>
      <vt:lpstr>Soins de Santé Primaire (SSP) Déclaration d’Alma-Ata  </vt:lpstr>
      <vt:lpstr>Soins de santé primaires (1/3) </vt:lpstr>
      <vt:lpstr>Soins de santé primaires (2/3) </vt:lpstr>
      <vt:lpstr>Soins de santé primaires (3/3) </vt:lpstr>
      <vt:lpstr>Politique de santé publique</vt:lpstr>
      <vt:lpstr>Stratégie de santé publique </vt:lpstr>
      <vt:lpstr> Système de santé </vt:lpstr>
      <vt:lpstr> Action de santé publique  </vt:lpstr>
      <vt:lpstr> Programme de santé </vt:lpstr>
      <vt:lpstr>Promotion de la sante </vt:lpstr>
      <vt:lpstr>Présentation PowerPoint</vt:lpstr>
      <vt:lpstr>Déterminants de la santé </vt:lpstr>
      <vt:lpstr>GRANDS COURANTS HISTORIQUES DE LA SANTE PUBLIQUE </vt:lpstr>
      <vt:lpstr>Présentation PowerPoint</vt:lpstr>
      <vt:lpstr>  Développement de l’hygiène publique   </vt:lpstr>
      <vt:lpstr> L’hygiène et le contrôle des maladies infectieuses </vt:lpstr>
      <vt:lpstr>Présentation PowerPoint</vt:lpstr>
      <vt:lpstr>  La médecine sociale et la protection des populations vulnérables </vt:lpstr>
      <vt:lpstr>  Les systèmes de soins et le rôle accru de l’Etat   </vt:lpstr>
      <vt:lpstr>   La promotion de la santé    </vt:lpstr>
      <vt:lpstr>DEMARCHE DE SANTE PUBLIQUE ET DE SANTE COMMUNAUTAIRE </vt:lpstr>
      <vt:lpstr>DEMARCHE DE SANTE PUBLIQUE ET DE SANTE COMMUNAUTAIRE (2/2) </vt:lpstr>
      <vt:lpstr>NIVEAUX DE PERCEPTION DES BESOINS DE SANTE</vt:lpstr>
      <vt:lpstr>NIVEAUX DE PERCEPTION DES BESOINS DE SANTE</vt:lpstr>
      <vt:lpstr>  Niveaux de perception des besoins </vt:lpstr>
      <vt:lpstr>Présentation PowerPoint</vt:lpstr>
      <vt:lpstr> Merci pour votre attention soutenue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GENERALITES SUR LA SANTE PUBLIQUE</dc:title>
  <dc:creator>Brou AHONZI</dc:creator>
  <cp:lastModifiedBy>M. AHONZI</cp:lastModifiedBy>
  <cp:revision>203</cp:revision>
  <dcterms:created xsi:type="dcterms:W3CDTF">2017-04-21T21:03:03Z</dcterms:created>
  <dcterms:modified xsi:type="dcterms:W3CDTF">2021-04-13T17:33:46Z</dcterms:modified>
</cp:coreProperties>
</file>