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3" r:id="rId7"/>
    <p:sldId id="260" r:id="rId8"/>
    <p:sldId id="264" r:id="rId9"/>
    <p:sldId id="261" r:id="rId10"/>
    <p:sldId id="265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FFCCCC"/>
    <a:srgbClr val="EC73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'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66337" y="773722"/>
            <a:ext cx="10317480" cy="815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  <a:endParaRPr lang="fr-FR" dirty="0"/>
          </a:p>
          <a:p>
            <a:pPr lvl="1"/>
            <a:r>
              <a:rPr lang="fr-FR" dirty="0"/>
              <a:t>Deuxième niveau</a:t>
            </a:r>
            <a:endParaRPr lang="fr-FR" dirty="0"/>
          </a:p>
          <a:p>
            <a:pPr lvl="2"/>
            <a:r>
              <a:rPr lang="fr-FR" dirty="0"/>
              <a:t>Troisième niveau</a:t>
            </a:r>
            <a:endParaRPr lang="fr-FR" dirty="0"/>
          </a:p>
          <a:p>
            <a:pPr lvl="3"/>
            <a:r>
              <a:rPr lang="fr-FR" dirty="0"/>
              <a:t>Quatrième niveau</a:t>
            </a:r>
            <a:endParaRPr lang="fr-FR" dirty="0"/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-2068" y="6628503"/>
            <a:ext cx="12204000" cy="252000"/>
          </a:xfrm>
          <a:prstGeom prst="rect">
            <a:avLst/>
          </a:prstGeom>
          <a:solidFill>
            <a:srgbClr val="00B050"/>
          </a:solidFill>
          <a:ln w="12700" cmpd="sng">
            <a:solidFill>
              <a:srgbClr val="00B050"/>
            </a:solidFill>
          </a:ln>
        </p:spPr>
        <p:txBody>
          <a:bodyPr wrap="square" tIns="0" bIns="0" rtlCol="0" anchor="b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r-FR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400" dirty="0" err="1">
                <a:solidFill>
                  <a:schemeClr val="bg1"/>
                </a:solidFill>
                <a:latin typeface="Arial Black" panose="020B0A04020102020204" pitchFamily="34" charset="0"/>
              </a:rPr>
              <a:t>Blvd</a:t>
            </a:r>
            <a:r>
              <a:rPr lang="fr-FR" sz="1400" dirty="0">
                <a:solidFill>
                  <a:schemeClr val="bg1"/>
                </a:solidFill>
                <a:latin typeface="Arial Black" panose="020B0A04020102020204" pitchFamily="34" charset="0"/>
              </a:rPr>
              <a:t> de Marseille, 18 BP 720 Abidjan 18, Tel.: (225) 21005660 / 21001906 – Email: info@infas.ci – site web: www.infas.ci</a:t>
            </a:r>
            <a:endParaRPr lang="fr-FR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ZoneTexte 7"/>
          <p:cNvSpPr txBox="1"/>
          <p:nvPr userDrawn="1"/>
        </p:nvSpPr>
        <p:spPr>
          <a:xfrm>
            <a:off x="0" y="6274189"/>
            <a:ext cx="12192000" cy="307777"/>
          </a:xfrm>
          <a:prstGeom prst="rect">
            <a:avLst/>
          </a:prstGeom>
          <a:solidFill>
            <a:srgbClr val="EC7320"/>
          </a:solidFill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r-FR" sz="1400" dirty="0">
                <a:solidFill>
                  <a:schemeClr val="bg1"/>
                </a:solidFill>
                <a:latin typeface="Arial Black" panose="020B0A04020102020204" pitchFamily="34" charset="0"/>
              </a:rPr>
              <a:t>INSTITUT NATIONAL DE FORMATION DES AGENTS DE SANTE - INFAS </a:t>
            </a:r>
            <a:endParaRPr lang="fr-FR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Image 8" descr="b"/>
          <p:cNvPicPr/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68" y="20791"/>
            <a:ext cx="928467" cy="88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 descr="Résultat de recherche d'images pour &quot;logo mshp&quot;"/>
          <p:cNvPicPr/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029070" y="33240"/>
            <a:ext cx="1148861" cy="880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image" Target="../media/image3.jpe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0618" y="4808553"/>
            <a:ext cx="10075070" cy="812800"/>
          </a:xfrm>
        </p:spPr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4" name="Titre 5"/>
          <p:cNvSpPr>
            <a:spLocks noGrp="1"/>
          </p:cNvSpPr>
          <p:nvPr>
            <p:ph type="ctrTitle"/>
          </p:nvPr>
        </p:nvSpPr>
        <p:spPr>
          <a:xfrm>
            <a:off x="1523999" y="1643047"/>
            <a:ext cx="9143999" cy="2357454"/>
          </a:xfrm>
          <a:solidFill>
            <a:srgbClr val="D9D9D9"/>
          </a:solidFill>
          <a:ln w="76200" cap="flat">
            <a:solidFill>
              <a:schemeClr val="accent1"/>
            </a:solidFill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normAutofit fontScale="90000"/>
          </a:bodyPr>
          <a:lstStyle/>
          <a:p>
            <a:br>
              <a:rPr lang="fr-FR" altLang="fr-FR" sz="4000" b="1" dirty="0">
                <a:solidFill>
                  <a:srgbClr val="FFFFFF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</a:br>
            <a:r>
              <a:rPr lang="fr-FR" altLang="fr-FR" sz="4000" b="1" dirty="0">
                <a:solidFill>
                  <a:srgbClr val="FF0000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 Black" panose="020B0A04020102020204" pitchFamily="34" charset="0"/>
              </a:rPr>
              <a:t>TITRE DU COURS</a:t>
            </a:r>
            <a:r>
              <a:rPr lang="fr-FR" altLang="fr-FR" sz="3100" b="1" dirty="0">
                <a:solidFill>
                  <a:srgbClr val="FF0000"/>
                </a:solidFill>
                <a:latin typeface="Comic Sans MS" panose="030F0702030302020204" pitchFamily="66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br>
              <a:rPr lang="fr-FR" altLang="fr-FR" sz="3100" b="1" dirty="0">
                <a:solidFill>
                  <a:srgbClr val="FF0000"/>
                </a:solidFill>
                <a:latin typeface="Comic Sans MS" panose="030F0702030302020204" pitchFamily="66" charset="0"/>
                <a:ea typeface="Arial Black" panose="020B0A04020102020204" pitchFamily="34" charset="0"/>
                <a:cs typeface="Arial Black" panose="020B0A04020102020204" pitchFamily="34" charset="0"/>
              </a:rPr>
            </a:br>
            <a:r>
              <a:rPr lang="fr-FR" sz="3100" b="1">
                <a:cs typeface="Calibri Light" panose="020F0302020204030204"/>
                <a:sym typeface="+mn-ea"/>
              </a:rPr>
              <a:t>LE CŒUR:ANATOMIE</a:t>
            </a:r>
            <a:br>
              <a:rPr lang="fr-FR" sz="3100" b="1">
                <a:cs typeface="Calibri Light" panose="020F0302020204030204"/>
                <a:sym typeface="+mn-ea"/>
              </a:rPr>
            </a:br>
            <a:r>
              <a:rPr lang="fr-FR" sz="3100">
                <a:solidFill>
                  <a:srgbClr val="444444"/>
                </a:solidFill>
                <a:cs typeface="Calibri Light" panose="020F0302020204030204"/>
                <a:sym typeface="+mn-ea"/>
              </a:rPr>
              <a:t>'</a:t>
            </a:r>
            <a:br>
              <a:rPr lang="fr-FR" sz="3100">
                <a:cs typeface="Calibri Light" panose="020F0302020204030204"/>
                <a:sym typeface="+mn-ea"/>
              </a:rPr>
            </a:br>
            <a:r>
              <a:rPr lang="fr-FR" sz="3100">
                <a:cs typeface="Calibri Light" panose="020F0302020204030204"/>
                <a:sym typeface="+mn-ea"/>
              </a:rPr>
              <a:t>cours infas auxiliaires de soins 2° année</a:t>
            </a:r>
            <a:br>
              <a:rPr lang="fr-FR" sz="3100">
                <a:cs typeface="Calibri Light" panose="020F0302020204030204"/>
                <a:sym typeface="+mn-ea"/>
              </a:rPr>
            </a:br>
            <a:r>
              <a:rPr lang="fr-FR" altLang="fr-FR" sz="3100" b="1" dirty="0">
                <a:solidFill>
                  <a:srgbClr val="000000"/>
                </a:solidFill>
                <a:latin typeface="Comic Sans MS" panose="030F0702030302020204" pitchFamily="66" charset="0"/>
                <a:ea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fr-FR" sz="3100" i="1">
                <a:ea typeface="Calibri" panose="020F0502020204030204"/>
                <a:cs typeface="Calibri" panose="020F0502020204030204"/>
                <a:sym typeface="+mn-ea"/>
              </a:rPr>
              <a:t>TOLLA MATHIAS YEMAN </a:t>
            </a:r>
            <a:br>
              <a:rPr lang="fr-FR" sz="3100" i="1">
                <a:ea typeface="Calibri" panose="020F0502020204030204"/>
                <a:cs typeface="Calibri" panose="020F0502020204030204"/>
                <a:sym typeface="+mn-ea"/>
              </a:rPr>
            </a:br>
            <a:r>
              <a:rPr lang="fr-FR" sz="3100" i="1">
                <a:ea typeface="Calibri" panose="020F0502020204030204"/>
                <a:cs typeface="Calibri" panose="020F0502020204030204"/>
                <a:sym typeface="+mn-ea"/>
              </a:rPr>
              <a:t>(I.D.E.S CARDIOLOGIE)</a:t>
            </a:r>
            <a:r>
              <a:rPr lang="fr-FR" altLang="fr-FR" sz="3100" b="1" dirty="0">
                <a:solidFill>
                  <a:srgbClr val="000000"/>
                </a:solidFill>
                <a:latin typeface="Comic Sans MS" panose="030F0702030302020204" pitchFamily="66" charset="0"/>
                <a:ea typeface="Arial Black" panose="020B0A04020102020204" pitchFamily="34" charset="0"/>
                <a:cs typeface="Arial Black" panose="020B0A04020102020204" pitchFamily="34" charset="0"/>
              </a:rPr>
              <a:t>.</a:t>
            </a:r>
            <a:br>
              <a:rPr lang="fr-FR" altLang="fr-FR" sz="3100" b="1" dirty="0">
                <a:solidFill>
                  <a:srgbClr val="FFFFFF"/>
                </a:solidFill>
                <a:latin typeface="Comic Sans MS" panose="030F0702030302020204" pitchFamily="66" charset="0"/>
                <a:ea typeface="Arial Black" panose="020B0A04020102020204" pitchFamily="34" charset="0"/>
                <a:cs typeface="Arial Black" panose="020B0A04020102020204" pitchFamily="34" charset="0"/>
              </a:rPr>
            </a:br>
            <a:endParaRPr lang="fr-FR" altLang="fr-FR" sz="3100" b="1" dirty="0">
              <a:solidFill>
                <a:srgbClr val="FFFFFF"/>
              </a:solidFill>
              <a:latin typeface="Comic Sans MS" panose="030F0702030302020204" pitchFamily="66" charset="0"/>
              <a:ea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r-FR" b="1" dirty="0">
                <a:cs typeface="Calibri Light" panose="020F0302020204030204"/>
                <a:sym typeface="+mn-ea"/>
              </a:rPr>
            </a:b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96595" y="194945"/>
            <a:ext cx="10515600" cy="1515110"/>
          </a:xfrm>
        </p:spPr>
        <p:txBody>
          <a:bodyPr/>
          <a:lstStyle/>
          <a:p>
            <a:r>
              <a:rPr lang="fr-FR" dirty="0"/>
              <a:t>   </a:t>
            </a:r>
            <a:r>
              <a:rPr lang="fr-FR" b="1" dirty="0"/>
              <a:t>COEUR : ANATOMIE</a:t>
            </a:r>
            <a:endParaRPr lang="fr-FR" b="1" dirty="0"/>
          </a:p>
        </p:txBody>
      </p:sp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38200" y="1825625"/>
            <a:ext cx="10373995" cy="42640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b="1" dirty="0">
                <a:solidFill>
                  <a:srgbClr val="202124"/>
                </a:solidFill>
                <a:cs typeface="Calibri" panose="020F0502020204030204"/>
              </a:rPr>
              <a:t>OBJECTIF GENERAL</a:t>
            </a:r>
            <a:r>
              <a:rPr lang="fr-FR" sz="2400" dirty="0">
                <a:solidFill>
                  <a:srgbClr val="202124"/>
                </a:solidFill>
                <a:cs typeface="Calibri" panose="020F0502020204030204"/>
              </a:rPr>
              <a:t> :</a:t>
            </a:r>
            <a:endParaRPr lang="fr-FR" sz="2400" dirty="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 dirty="0">
                <a:solidFill>
                  <a:srgbClr val="202124"/>
                </a:solidFill>
                <a:cs typeface="Calibri" panose="020F0502020204030204"/>
              </a:rPr>
              <a:t>A la fin du cours, l'auxiliaire de sante doit être capable de décrire le cœur.</a:t>
            </a:r>
            <a:endParaRPr lang="fr-FR" sz="2400" dirty="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OBJECTIFS SPECIFIQUE:</a:t>
            </a:r>
            <a:endParaRPr lang="en-US" sz="2400" dirty="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A la fin du </a:t>
            </a:r>
            <a:r>
              <a:rPr lang="en-US" sz="2400" dirty="0" err="1">
                <a:solidFill>
                  <a:srgbClr val="202124"/>
                </a:solidFill>
                <a:cs typeface="Calibri" panose="020F0502020204030204"/>
              </a:rPr>
              <a:t>cours,l'etudiant</a:t>
            </a: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 </a:t>
            </a:r>
            <a:r>
              <a:rPr lang="en-US" sz="2400" dirty="0" err="1">
                <a:solidFill>
                  <a:srgbClr val="202124"/>
                </a:solidFill>
                <a:cs typeface="Calibri" panose="020F0502020204030204"/>
              </a:rPr>
              <a:t>auxiliaire</a:t>
            </a: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 de Sante doit :</a:t>
            </a:r>
            <a:endParaRPr lang="en-US" sz="2400" dirty="0">
              <a:solidFill>
                <a:srgbClr val="202124"/>
              </a:solidFill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202124"/>
                </a:solidFill>
                <a:cs typeface="Calibri" panose="020F0502020204030204"/>
              </a:rPr>
              <a:t>Decrire</a:t>
            </a: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 la situation du Coeur dans le thorax</a:t>
            </a:r>
            <a:endParaRPr lang="en-US" sz="2400" dirty="0">
              <a:solidFill>
                <a:srgbClr val="202124"/>
              </a:solidFill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202124"/>
                </a:solidFill>
                <a:cs typeface="Calibri" panose="020F0502020204030204"/>
              </a:rPr>
              <a:t>Decrire</a:t>
            </a: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 la configuration du </a:t>
            </a:r>
            <a:r>
              <a:rPr lang="en-US" sz="2400" dirty="0" err="1">
                <a:solidFill>
                  <a:srgbClr val="202124"/>
                </a:solidFill>
                <a:cs typeface="Calibri" panose="020F0502020204030204"/>
              </a:rPr>
              <a:t>coeur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sz="2400" err="1">
                <a:solidFill>
                  <a:srgbClr val="202124"/>
                </a:solidFill>
                <a:cs typeface="Calibri" panose="020F0502020204030204"/>
              </a:rPr>
              <a:t>Decrire</a:t>
            </a: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 les </a:t>
            </a:r>
            <a:r>
              <a:rPr lang="en-US" sz="2400" err="1">
                <a:solidFill>
                  <a:srgbClr val="202124"/>
                </a:solidFill>
                <a:cs typeface="Calibri" panose="020F0502020204030204"/>
              </a:rPr>
              <a:t>Connexions</a:t>
            </a: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 </a:t>
            </a:r>
            <a:r>
              <a:rPr lang="en-US" sz="2400" err="1">
                <a:solidFill>
                  <a:srgbClr val="202124"/>
                </a:solidFill>
                <a:cs typeface="Calibri" panose="020F0502020204030204"/>
              </a:rPr>
              <a:t>vasculaires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457200" indent="-457200">
              <a:buAutoNum type="arabicPeriod"/>
            </a:pPr>
            <a:r>
              <a:rPr lang="en-US" sz="2400" dirty="0" err="1">
                <a:solidFill>
                  <a:srgbClr val="202124"/>
                </a:solidFill>
                <a:cs typeface="Calibri" panose="020F0502020204030204"/>
              </a:rPr>
              <a:t>Decrire</a:t>
            </a: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 </a:t>
            </a:r>
            <a:r>
              <a:rPr lang="en-US" sz="2400" dirty="0" err="1">
                <a:solidFill>
                  <a:srgbClr val="202124"/>
                </a:solidFill>
                <a:cs typeface="Calibri" panose="020F0502020204030204"/>
              </a:rPr>
              <a:t>l'anatomie</a:t>
            </a:r>
            <a:r>
              <a:rPr lang="en-US" sz="2400" dirty="0">
                <a:solidFill>
                  <a:srgbClr val="202124"/>
                </a:solidFill>
                <a:cs typeface="Calibri" panose="020F0502020204030204"/>
              </a:rPr>
              <a:t> du </a:t>
            </a:r>
            <a:r>
              <a:rPr lang="en-US" sz="2400" dirty="0" err="1">
                <a:solidFill>
                  <a:srgbClr val="202124"/>
                </a:solidFill>
                <a:cs typeface="Calibri" panose="020F0502020204030204"/>
              </a:rPr>
              <a:t>coeur</a:t>
            </a:r>
            <a:endParaRPr lang="en-US" sz="2400" dirty="0" err="1">
              <a:solidFill>
                <a:srgbClr val="202124"/>
              </a:solidFill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45260" y="701040"/>
            <a:ext cx="9222740" cy="5139690"/>
          </a:xfrm>
        </p:spPr>
        <p:txBody>
          <a:bodyPr/>
          <a:lstStyle/>
          <a:p>
            <a:r>
              <a:rPr lang="fr-FR" b="1" dirty="0">
                <a:sym typeface="+mn-ea"/>
              </a:rPr>
              <a:t>COEUR : ANATOMIE</a:t>
            </a:r>
            <a:endParaRPr lang="fr-FR"/>
          </a:p>
        </p:txBody>
      </p:sp>
      <p:pic>
        <p:nvPicPr>
          <p:cNvPr id="5" name="Image 4" descr="Une image contenant texte, dessin humoristique, clipart, Carmin&#10;&#10;Description générée automatiquemen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94265" y="3055993"/>
            <a:ext cx="2743200" cy="2496312"/>
          </a:xfrm>
          <a:prstGeom prst="rect">
            <a:avLst/>
          </a:prstGeom>
        </p:spPr>
      </p:pic>
      <p:pic>
        <p:nvPicPr>
          <p:cNvPr id="6" name="Image 6" descr="Une image contenant texte, diagramme&#10;&#10;Description générée automatiquement"/>
          <p:cNvPicPr>
            <a:picLocks noGrp="1"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053455" y="1654175"/>
            <a:ext cx="4629785" cy="4472940"/>
          </a:xfrm>
          <a:prstGeom prst="rect">
            <a:avLst/>
          </a:prstGeom>
        </p:spPr>
      </p:pic>
      <p:sp>
        <p:nvSpPr>
          <p:cNvPr id="4" name="Zone de texte 3"/>
          <p:cNvSpPr txBox="1"/>
          <p:nvPr/>
        </p:nvSpPr>
        <p:spPr>
          <a:xfrm flipV="1">
            <a:off x="3189605" y="-635"/>
            <a:ext cx="5671185" cy="8502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endParaRPr lang="fr-FR" altLang="en-US" b="1" dirty="0"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38200" y="1099820"/>
            <a:ext cx="10515600" cy="50774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sz="2400" b="1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1.DEFINITION</a:t>
            </a:r>
            <a:r>
              <a:rPr lang="fr-FR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​</a:t>
            </a:r>
            <a:endParaRPr lang="fr-FR" sz="2400">
              <a:solidFill>
                <a:srgbClr val="202124"/>
              </a:solidFill>
              <a:latin typeface="Calibri" panose="020F0502020204030204"/>
              <a:ea typeface="Segoe UI" panose="020B0502040204020203"/>
              <a:cs typeface="Segoe UI" panose="020B0502040204020203"/>
            </a:endParaRPr>
          </a:p>
          <a:p>
            <a:pPr rtl="0"/>
            <a:r>
              <a:rPr lang="fr-FR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Le cœur est un </a:t>
            </a:r>
            <a:r>
              <a:rPr lang="fr-FR" sz="2400">
                <a:solidFill>
                  <a:srgbClr val="040C28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organe musculaire situé dans la cage thoracique, derrière le sternum, et décalé légèrement sur la gauche chez la plupart des individus</a:t>
            </a:r>
            <a:r>
              <a:rPr lang="fr-FR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. Sa taille est environ 1,5 fois la taille du poing de la personne. Une paroi épaisse divise le cœur en deux parties, gauche et droite.</a:t>
            </a:r>
            <a:r>
              <a:rPr lang="en-US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​</a:t>
            </a:r>
            <a:endParaRPr lang="en-US" sz="2400">
              <a:solidFill>
                <a:srgbClr val="202124"/>
              </a:solidFill>
              <a:latin typeface="Calibri" panose="020F0502020204030204"/>
              <a:ea typeface="Segoe UI" panose="020B0502040204020203"/>
              <a:cs typeface="Segoe UI" panose="020B0502040204020203"/>
            </a:endParaRPr>
          </a:p>
          <a:p>
            <a:pPr rtl="0"/>
            <a:r>
              <a:rPr lang="fr-FR" sz="2400" b="1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2.DESCRIPTION EXTERNE</a:t>
            </a:r>
            <a:r>
              <a:rPr lang="fr-FR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​</a:t>
            </a:r>
            <a:endParaRPr lang="fr-FR" sz="2400">
              <a:solidFill>
                <a:srgbClr val="202124"/>
              </a:solidFill>
              <a:latin typeface="Calibri" panose="020F0502020204030204"/>
              <a:ea typeface="Segoe UI" panose="020B0502040204020203"/>
              <a:cs typeface="Segoe UI" panose="020B0502040204020203"/>
            </a:endParaRPr>
          </a:p>
          <a:p>
            <a:pPr rtl="0"/>
            <a:r>
              <a:rPr lang="fr-FR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Le cœur est compose d'un muscle appelé myocarde et d'une enveloppe appelée pericarde.il pèse environs250 g chez l'adulte.</a:t>
            </a:r>
            <a:r>
              <a:rPr lang="en-US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​</a:t>
            </a:r>
            <a:endParaRPr lang="en-US" sz="2400">
              <a:solidFill>
                <a:srgbClr val="202124"/>
              </a:solidFill>
              <a:latin typeface="Calibri" panose="020F0502020204030204"/>
              <a:ea typeface="Segoe UI" panose="020B0502040204020203"/>
              <a:cs typeface="Segoe UI" panose="020B0502040204020203"/>
            </a:endParaRPr>
          </a:p>
          <a:p>
            <a:pPr rtl="0"/>
            <a:r>
              <a:rPr lang="fr-FR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Il a la forme d'une pyramide triangulaire dont le sommet est en bas ,à gauche et en avant ;la base regarde en haut, en arrière et a droite ;son axe est oblique en bas ,en avant et à gauche</a:t>
            </a:r>
            <a:r>
              <a:rPr lang="en-US" sz="2400">
                <a:solidFill>
                  <a:srgbClr val="202124"/>
                </a:solidFill>
                <a:latin typeface="Calibri" panose="020F0502020204030204"/>
                <a:ea typeface="Segoe UI" panose="020B0502040204020203"/>
                <a:cs typeface="Segoe UI" panose="020B0502040204020203"/>
              </a:rPr>
              <a:t>​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</p:txBody>
      </p:sp>
      <p:sp>
        <p:nvSpPr>
          <p:cNvPr id="5" name="Zone de texte 4"/>
          <p:cNvSpPr txBox="1"/>
          <p:nvPr/>
        </p:nvSpPr>
        <p:spPr>
          <a:xfrm>
            <a:off x="1234440" y="171450"/>
            <a:ext cx="7169150" cy="9277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fr-FR" b="1" dirty="0">
                <a:sym typeface="+mn-ea"/>
              </a:rPr>
              <a:t>COEUR : ANATOMIE</a:t>
            </a:r>
            <a:endParaRPr lang="fr-FR" altLang="en-US" b="1" dirty="0"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Espace réservé du contenu 7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38200" y="1431925"/>
            <a:ext cx="10515600" cy="47453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u="sng">
                <a:solidFill>
                  <a:srgbClr val="202124"/>
                </a:solidFill>
                <a:cs typeface="Calibri" panose="020F0502020204030204"/>
              </a:rPr>
              <a:t>3 CONFIGURATION INTERNE</a:t>
            </a:r>
            <a:endParaRPr lang="fr-FR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Le cœur est un organe creux.il est forme du cœur droit et du cœur gauche qui sont entièrement séparés par une cloison appelée septum.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Le cœur droit est forme de l'oreillette droite (OD) et du ventricule droit (VD) qui communique entre eux par l'orifice tricuspide.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Le cœur gauche est forme de l'oreillette gauche (OG) et du ventricule gauche (VG);ils communiquent entre eux par l'orifice mitral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>
              <a:buFont typeface="Arial,Sans-Serif"/>
              <a:buChar char="•"/>
            </a:pPr>
            <a:endParaRPr lang="fr-FR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fr-FR">
              <a:cs typeface="Calibri" panose="020F0502020204030204"/>
            </a:endParaRPr>
          </a:p>
        </p:txBody>
      </p:sp>
      <p:sp>
        <p:nvSpPr>
          <p:cNvPr id="4" name="Zone de texte 3"/>
          <p:cNvSpPr txBox="1"/>
          <p:nvPr/>
        </p:nvSpPr>
        <p:spPr>
          <a:xfrm>
            <a:off x="1282700" y="174625"/>
            <a:ext cx="6585585" cy="1089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fr-FR" b="1" dirty="0">
                <a:sym typeface="+mn-ea"/>
              </a:rPr>
              <a:t>COEUR : ANATOMIE</a:t>
            </a:r>
            <a:endParaRPr lang="fr-FR" altLang="en-US" b="1" dirty="0"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b="1" dirty="0">
                <a:sym typeface="+mn-ea"/>
              </a:rPr>
              <a:t>COEUR : ANATOMIE</a:t>
            </a:r>
            <a:endParaRPr lang="fr-FR" sz="1800"/>
          </a:p>
        </p:txBody>
      </p:sp>
      <p:pic>
        <p:nvPicPr>
          <p:cNvPr id="5" name="Image 5" descr="Une image contenant dessin, croquis, clipart, illustration&#10;&#10;Description générée automatiquement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60650" y="-77470"/>
            <a:ext cx="6449695" cy="60299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 vert="horz" lIns="91440" tIns="45720" rIns="91440" bIns="45720" rtlCol="0" anchor="t">
            <a:normAutofit/>
          </a:bodyPr>
          <a:p>
            <a:pPr marL="0" indent="0">
              <a:buNone/>
            </a:pPr>
            <a:r>
              <a:rPr lang="fr-FR" sz="2400" b="1" u="sng">
                <a:solidFill>
                  <a:srgbClr val="202124"/>
                </a:solidFill>
                <a:cs typeface="Calibri" panose="020F0502020204030204"/>
              </a:rPr>
              <a:t>4 CONNEXIONS VASCULAIRES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L'oreillette droite reçoit les veines cave inferieur (VCI) et supérieure (VCS) par lesquelles le sang veineux revient au cœur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Le ventricule droit se vide dans l'artère pulmonaire (AP) à travers l'orifice pulmonaire (P)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L'oreillette gauche reçoit 4 veines pulmonaires (VP) qui draine le sang oxygéné des poumons vers l'oreillette gauche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Le ventricule gauche se vide  l'aorte (Ao puis Cao  ) à  travers l'orifice aortique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>
              <a:buFont typeface="Arial" panose="020B0604020202020204"/>
              <a:buChar char="•"/>
            </a:pPr>
            <a:endParaRPr lang="fr-FR">
              <a:solidFill>
                <a:srgbClr val="000000"/>
              </a:solidFill>
              <a:cs typeface="Calibri" panose="020F0502020204030204"/>
            </a:endParaRPr>
          </a:p>
          <a:p>
            <a:pPr marL="0" indent="0">
              <a:buNone/>
            </a:pPr>
            <a:endParaRPr lang="fr-FR" sz="2400" b="1">
              <a:solidFill>
                <a:srgbClr val="202124"/>
              </a:solidFill>
              <a:cs typeface="Calibri" panose="020F0502020204030204"/>
            </a:endParaRPr>
          </a:p>
        </p:txBody>
      </p:sp>
      <p:sp>
        <p:nvSpPr>
          <p:cNvPr id="4" name="Zone de texte 3"/>
          <p:cNvSpPr txBox="1"/>
          <p:nvPr/>
        </p:nvSpPr>
        <p:spPr>
          <a:xfrm>
            <a:off x="1155700" y="158115"/>
            <a:ext cx="8051165" cy="821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fr-FR" b="1" dirty="0">
                <a:sym typeface="+mn-ea"/>
              </a:rPr>
              <a:t>COEUR : ANATOMIE</a:t>
            </a:r>
            <a:endParaRPr lang="fr-FR" altLang="en-US" b="1" dirty="0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/>
        <p:txBody>
          <a:bodyPr vert="horz" lIns="91440" tIns="45720" rIns="91440" bIns="45720" rtlCol="0" anchor="t">
            <a:normAutofit/>
          </a:bodyPr>
          <a:p>
            <a:pPr marL="0" indent="0">
              <a:buNone/>
            </a:pPr>
            <a:r>
              <a:rPr lang="fr-FR" sz="2400" b="1">
                <a:solidFill>
                  <a:srgbClr val="202124"/>
                </a:solidFill>
                <a:cs typeface="Calibri" panose="020F0502020204030204"/>
              </a:rPr>
              <a:t>5 ANATOMIE CORONAIRE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Les artères coronaires naissent a la base de l'aorte et se divisent en deux parties : un réseaux coronaire gauche et un réseau coronaire droite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 b="1">
                <a:solidFill>
                  <a:srgbClr val="202124"/>
                </a:solidFill>
                <a:cs typeface="Calibri" panose="020F0502020204030204"/>
              </a:rPr>
              <a:t>6 ANATOMIE DE LA VEINE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Les veines sont faites en :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          Une structure élastique qui lui permet de se  dilater et recevoir un gros volume de sang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fr-FR" sz="2400">
                <a:solidFill>
                  <a:srgbClr val="202124"/>
                </a:solidFill>
                <a:cs typeface="Calibri" panose="020F0502020204030204"/>
              </a:rPr>
              <a:t>          Des clapets valvulaires ou clapets anti-reflux qui empêchent le sang de refluer vers l'extrémité des membres quel que soit la position dans laquelle l'on se trouve</a:t>
            </a:r>
            <a:endParaRPr lang="en-US" sz="2400">
              <a:solidFill>
                <a:srgbClr val="202124"/>
              </a:solidFill>
              <a:cs typeface="Calibri" panose="020F0502020204030204"/>
            </a:endParaRPr>
          </a:p>
          <a:p>
            <a:pPr>
              <a:buFont typeface="Arial" panose="020B0604020202020204"/>
              <a:buChar char="•"/>
            </a:pPr>
            <a:endParaRPr lang="fr-FR">
              <a:cs typeface="Calibri" panose="020F0502020204030204"/>
            </a:endParaRPr>
          </a:p>
          <a:p>
            <a:pPr marL="0" indent="0">
              <a:buNone/>
            </a:pPr>
            <a:endParaRPr lang="fr-FR">
              <a:cs typeface="Calibri" panose="020F0502020204030204"/>
            </a:endParaRPr>
          </a:p>
        </p:txBody>
      </p:sp>
      <p:sp>
        <p:nvSpPr>
          <p:cNvPr id="4" name="Zone de texte 3"/>
          <p:cNvSpPr txBox="1"/>
          <p:nvPr/>
        </p:nvSpPr>
        <p:spPr>
          <a:xfrm>
            <a:off x="1156335" y="313055"/>
            <a:ext cx="7909560" cy="11410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fr-FR" b="1" dirty="0">
                <a:sym typeface="+mn-ea"/>
              </a:rPr>
              <a:t>COEUR : ANATOMIE</a:t>
            </a:r>
            <a:endParaRPr lang="fr-FR" altLang="en-US" b="1" dirty="0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Image 4" descr="Une image contenant texte&#10;&#10;Description générée automatiquement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32856" y="1825625"/>
            <a:ext cx="6926287" cy="4351338"/>
          </a:xfrm>
        </p:spPr>
      </p:pic>
      <p:sp>
        <p:nvSpPr>
          <p:cNvPr id="3" name="Zone de texte 2"/>
          <p:cNvSpPr txBox="1"/>
          <p:nvPr/>
        </p:nvSpPr>
        <p:spPr>
          <a:xfrm>
            <a:off x="1235710" y="220345"/>
            <a:ext cx="6837680" cy="9969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fr-FR" b="1" dirty="0">
                <a:sym typeface="+mn-ea"/>
              </a:rPr>
              <a:t>COEUR : ANATOMIE</a:t>
            </a:r>
            <a:endParaRPr lang="fr-FR" altLang="en-US" b="1" dirty="0"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ym typeface="+mn-ea"/>
              </a:rPr>
              <a:t>COEUR : ANATOMIE</a:t>
            </a:r>
            <a:endParaRPr lang="fr-FR" sz="2400"/>
          </a:p>
        </p:txBody>
      </p:sp>
      <p:pic>
        <p:nvPicPr>
          <p:cNvPr id="3" name="Image 2"/>
          <p:cNvPicPr/>
          <p:nvPr/>
        </p:nvPicPr>
        <p:blipFill>
          <a:blip r:embed="rId1"/>
        </p:blipFill>
        <p:spPr>
          <a:xfrm>
            <a:off x="415290" y="1372235"/>
            <a:ext cx="10908030" cy="47942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Thème Office">
  <a:themeElements>
    <a:clrScheme name="INFA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2550</Words>
  <Application>WPS Presentation</Application>
  <PresentationFormat>Grand écran</PresentationFormat>
  <Paragraphs>61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4" baseType="lpstr">
      <vt:lpstr>Arial</vt:lpstr>
      <vt:lpstr>SimSun</vt:lpstr>
      <vt:lpstr>Wingdings</vt:lpstr>
      <vt:lpstr>Arial Black</vt:lpstr>
      <vt:lpstr>Comic Sans MS</vt:lpstr>
      <vt:lpstr>Calibri Light</vt:lpstr>
      <vt:lpstr>Calibri</vt:lpstr>
      <vt:lpstr>Segoe UI</vt:lpstr>
      <vt:lpstr>Arial,Sans-Serif</vt:lpstr>
      <vt:lpstr>Arial</vt:lpstr>
      <vt:lpstr>Microsoft YaHei</vt:lpstr>
      <vt:lpstr>Arial Unicode MS</vt:lpstr>
      <vt:lpstr>Segoe Print</vt:lpstr>
      <vt:lpstr>Thème Office</vt:lpstr>
      <vt:lpstr> TITRE DU COURS  LE CŒUR:ANATOMIE ' cours infas auxiliaires de soins 2° année  TOLLA MATHIAS YEMAN  (I.D.E.S CARDIOLOGIE). </vt:lpstr>
      <vt:lpstr> </vt:lpstr>
      <vt:lpstr>PowerPoint 演示文稿</vt:lpstr>
      <vt:lpstr>PowerPoint 演示文稿</vt:lpstr>
      <vt:lpstr>PowerPoint 演示文稿</vt:lpstr>
      <vt:lpstr>COEUR : ANATOMIE</vt:lpstr>
      <vt:lpstr>PowerPoint 演示文稿</vt:lpstr>
      <vt:lpstr>PowerPoint 演示文稿</vt:lpstr>
      <vt:lpstr>PowerPoint 演示文稿</vt:lpstr>
      <vt:lpstr>COEUR : ANATOMIE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Maher Fattouh</dc:creator>
  <cp:lastModifiedBy>ADMIN</cp:lastModifiedBy>
  <cp:revision>16</cp:revision>
  <dcterms:created xsi:type="dcterms:W3CDTF">2018-07-17T00:49:00Z</dcterms:created>
  <dcterms:modified xsi:type="dcterms:W3CDTF">2024-06-26T14:20:10Z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6C4C422EA8F74C3F87113DE87CF98DBC_13</vt:lpwstr>
  </property>
  <property fmtid="{D5CDD505-2E9C-101B-9397-08002B2CF9AE}" pid="3" name="KSOProductBuildVer">
    <vt:lpwstr>1036-12.2.0.17119</vt:lpwstr>
  </property>
</Properties>
</file>